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55"/>
  </p:notesMasterIdLst>
  <p:sldIdLst>
    <p:sldId id="256" r:id="rId2"/>
    <p:sldId id="400" r:id="rId3"/>
    <p:sldId id="259" r:id="rId4"/>
    <p:sldId id="295" r:id="rId5"/>
    <p:sldId id="297" r:id="rId6"/>
    <p:sldId id="298" r:id="rId7"/>
    <p:sldId id="302" r:id="rId8"/>
    <p:sldId id="304" r:id="rId9"/>
    <p:sldId id="306" r:id="rId10"/>
    <p:sldId id="307" r:id="rId11"/>
    <p:sldId id="308" r:id="rId12"/>
    <p:sldId id="310" r:id="rId13"/>
    <p:sldId id="311" r:id="rId14"/>
    <p:sldId id="366" r:id="rId15"/>
    <p:sldId id="367" r:id="rId16"/>
    <p:sldId id="323" r:id="rId17"/>
    <p:sldId id="314" r:id="rId18"/>
    <p:sldId id="368" r:id="rId19"/>
    <p:sldId id="369" r:id="rId20"/>
    <p:sldId id="370" r:id="rId21"/>
    <p:sldId id="316" r:id="rId22"/>
    <p:sldId id="371" r:id="rId23"/>
    <p:sldId id="372" r:id="rId24"/>
    <p:sldId id="318" r:id="rId25"/>
    <p:sldId id="373" r:id="rId26"/>
    <p:sldId id="374" r:id="rId27"/>
    <p:sldId id="378" r:id="rId28"/>
    <p:sldId id="375" r:id="rId29"/>
    <p:sldId id="376" r:id="rId30"/>
    <p:sldId id="377" r:id="rId31"/>
    <p:sldId id="379" r:id="rId32"/>
    <p:sldId id="380" r:id="rId33"/>
    <p:sldId id="381" r:id="rId34"/>
    <p:sldId id="382" r:id="rId35"/>
    <p:sldId id="383" r:id="rId36"/>
    <p:sldId id="384" r:id="rId37"/>
    <p:sldId id="340" r:id="rId38"/>
    <p:sldId id="385" r:id="rId39"/>
    <p:sldId id="386" r:id="rId40"/>
    <p:sldId id="387" r:id="rId41"/>
    <p:sldId id="388" r:id="rId42"/>
    <p:sldId id="350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764A"/>
    <a:srgbClr val="FFCC00"/>
    <a:srgbClr val="990000"/>
    <a:srgbClr val="0099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559" autoAdjust="0"/>
  </p:normalViewPr>
  <p:slideViewPr>
    <p:cSldViewPr>
      <p:cViewPr varScale="1">
        <p:scale>
          <a:sx n="70" d="100"/>
          <a:sy n="70" d="100"/>
        </p:scale>
        <p:origin x="4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Postal Service Income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4.5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3-4846-BF5C-A5B28E760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04632"/>
        <c:axId val="1"/>
      </c:lineChart>
      <c:catAx>
        <c:axId val="21240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6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404632"/>
        <c:crosses val="autoZero"/>
        <c:crossBetween val="between"/>
        <c:majorUnit val="2"/>
        <c:minorUnit val="0.4"/>
      </c:valAx>
      <c:spPr>
        <a:noFill/>
        <a:ln w="25380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974E76B-5BD6-4D7C-B113-3F3C0FDC99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59AFAF4-34B7-49E5-B0C8-3DD646B739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5C0B007D-F3F9-47BF-8D87-295336D818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A7A16C3A-5C17-4CA2-B6E5-E9D353C2C7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3E42443D-E841-4B9F-8227-671B41079E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D2BD572E-4FFF-466C-BE1E-F15C9AC9F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866CE2-C955-4762-AF77-C20E9DA98E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6ADD3D82-FC67-4E05-A732-EE26B123C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52ADE2-BAE1-48FE-8AA6-E4C221E5D25B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99D8F35-D59A-4AE6-BA23-BF83D78E5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87A962B-B3FC-4E55-B0F0-EDC52FA49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To hear special effects, make sure your sound is 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F8B76B2F-59BD-495A-B768-B26E8DC59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963C70D6-512A-497D-9499-68D00981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FE3C7E51-20CC-424F-B2CA-3EAE97F51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081915E-D809-442F-972D-19156506722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C98A9D9-5538-4D88-8227-3BDA02F1BC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14BB01BF-791D-44FF-A998-18396B948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9E4A8941-FE42-43F9-9FCA-A45B348E61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BE7F76-BA51-4871-8F28-B75D68AE4BD8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2B2DF3D-4426-4BA1-8BCB-2BE1EC201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D11DCAA1-BF6D-451C-92B9-6986C0905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Explain to students that there is a national minimum wage, but that many states also have a state minimum wage. Because federal laws are superior to state laws, states cannot set a minimum wage that is lower than the federal minimum wage.</a:t>
            </a: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256C551E-E0A0-42B2-B504-5E97EDE8A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F7C19A-1FF3-42FF-BB84-1F48A8158BB5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7FA353FB-DFB5-4C95-8830-10430239A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9E98F8A-B2B6-4DA5-AFCB-FB49D4EC643E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4BF5C37-DA2C-433D-BEF3-148950055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0839B17C-FC6C-4EFD-A7EF-33F5D1B6CF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Have students jot down the information for their state.  They’ll need to refer to it a few slides later.</a:t>
            </a:r>
          </a:p>
          <a:p>
            <a:r>
              <a:rPr lang="en-US" altLang="en-US"/>
              <a:t>If students ask, “AS” is American Samoa, which has its own minimum wage laws.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FF1CB3CD-D406-4A10-9B90-AC5F6DB22B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ADAB0264-7A1D-4638-897E-33FE80D56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AF30C2E8-4667-48D2-A640-2E377FDFD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3E810D-3F51-474C-8BD7-225628602A18}" type="slidenum">
              <a:rPr lang="en-US" altLang="en-US" sz="1200"/>
              <a:pPr eaLnBrk="1" hangingPunct="1"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93A82E-B221-42C7-A520-BBE2D7CF1EB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BE1-A709-4A86-A83B-8E99D9F4991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7680A2-FCDA-4C9A-9186-0DE20B30B9EF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5FA8F-F864-4020-B229-06A82621432F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62F8EEA-77A8-4D2E-A867-7F642667F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7272BB3-F6A1-4AAA-84A6-E8E89C563A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762D154-0E1D-4566-A863-D6EF6E0A3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2F3EDD56-8BC3-4C3D-BDFF-B02A8C79D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6061E52E-44A9-49B0-9D6B-76F1DA460E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0B5844C7-DA75-4AFF-916F-7BE284201E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8CEB93-CFA3-49BA-AE10-249BEE3511B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907E9F-3AC3-457F-BAD2-D8D87A09194C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54234B-06FD-411A-AC14-0B9A73B4AA1C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6D7F62-0811-40C5-AEA5-7FA869CD324A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65E507-7633-41A5-BCDA-2C1956BC6D5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C56DAC-DE58-4AED-A814-C1B0CF59F3A3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91489A33-1E54-4BC7-A48A-F27FDE1E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03A26CA3-E4FF-4CFC-B16B-FDE4E088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B6803448-0703-4B2F-B619-611098FE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D86C373E-A40C-4B79-9DCF-FF814D187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18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C1C2790-12F4-49D3-A920-1B8CC86D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D11EAB5-3677-448B-8695-2E48C726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977457E-9DD2-4D16-8E3D-6B3B3E43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6CDC0-2815-4052-8AF0-522129A1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0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62F8FBC-75BA-4AFA-8FEA-1E43AB4C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091FD69-3C36-424A-93AE-D6BE0E58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1737208-DCBF-447B-916B-66933710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4088-B000-4EF6-9F72-240B6E233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69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7375C22-6CFD-4791-A644-3E5E25BF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66AD6C5-27DE-4D94-A2E1-0E091FC93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1CAD0-9CE7-4370-AE65-19BD410087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CE0B9FFA-1D29-4E9B-82A8-C791867088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8E9A5-93E4-4707-8D66-C0951B09DD1E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15D7CF-D219-49B0-9227-F4C3CBECF051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F71B7-51F7-4A27-BAF3-5BB2EF1B85D2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EC562-F872-4148-8130-B7134B7C62BC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AECE536E-B542-4967-981D-079A2548A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F1B39896-75D3-489F-96CA-2727A96ADA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D286C97-CA6F-4E60-939F-F82C73D6D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30DCD56-693D-4EC4-AD68-177D35A03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17990E5-FE10-4E97-A5B0-0BB8B3EC9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908D38-A448-46AE-B5E3-A77A04F9D16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8C235C-2BE4-42A9-82AE-6E5B946E482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CED7C4-6B73-4B20-8B1B-707BE0E3E36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B1083A-89F3-4C4D-9500-30BA4CA021F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32B-1EE1-43AD-B8EE-07BADCD3BAFC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414928-2ABF-4EE0-AAFE-DCFF58AA043D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3F1EA3EC-7E11-4039-9B95-ED3C46090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D95706D-E02D-4E0D-99BF-EE9EDCE0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698DC0E-0F50-4144-BDC3-386D089F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93122F4-0431-49F8-A574-5FF7FA17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A6B92A3D-6136-45BF-9ECC-818169873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144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DCA66E0-33DF-4E7A-8188-B686F431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9EA4A51-1E92-4D8E-A8CB-8573FEC8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CFA092B-E55C-49F2-8A7F-4643AFA7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349BB-5551-41F9-84BB-9EB6AEACF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56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AFFEDBBE-744C-4DC7-9DC3-03F37E36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73691DF-3D5E-42EF-ABF2-340EC027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66B2087-BEBF-4C1B-9639-FFEDF62B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96318-E113-4426-AFA8-BC00CF7A1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7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7264E704-7F4B-4832-88F0-2CAD2361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41DE442-C27F-46E1-90A4-89BA89D026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626A07-0369-4868-8365-F45CC28BF5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E03EF11-6CA5-4D75-B20E-FD250C2D2E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5BF60C01-FD70-488E-8290-AB15FFC0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81ADF-ACF0-4C4C-B5F5-2A84621A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57EE245-5500-4295-B85F-E1B38095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44632-DA63-47D1-97AF-FAD246824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5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B361DBF-DB68-4569-A8CD-AD32A1FC8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6F4D5D34-5A75-46E4-A0F8-BDDE94C26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9957ADD9-644B-43A4-8DCA-EF4C2CEA4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>
            <a:extLst>
              <a:ext uri="{FF2B5EF4-FFF2-40B4-BE49-F238E27FC236}">
                <a16:creationId xmlns:a16="http://schemas.microsoft.com/office/drawing/2014/main" id="{40B091BB-691E-420B-94FB-461217675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4E2403-1E53-4E2B-A584-C331DFA3CC2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20">
            <a:extLst>
              <a:ext uri="{FF2B5EF4-FFF2-40B4-BE49-F238E27FC236}">
                <a16:creationId xmlns:a16="http://schemas.microsoft.com/office/drawing/2014/main" id="{766F3EFD-97B3-4CDE-AED7-4E03BF5A6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F06E21-AF04-4994-90C2-D20D96847AB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6976A14B-F9BF-4196-8FDD-DE6DD41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F10C7C46-7F1A-443A-8BFC-5EB7EBEAE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06B837-2EEF-4DCB-94C8-477050A3F6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62D5F73D-54E9-4ADC-94B4-7D1AE35279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12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E39E60B2-4B92-4A81-982F-DC1F25272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8445FA-0A20-4B30-8C17-641926A4549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17">
            <a:extLst>
              <a:ext uri="{FF2B5EF4-FFF2-40B4-BE49-F238E27FC236}">
                <a16:creationId xmlns:a16="http://schemas.microsoft.com/office/drawing/2014/main" id="{5AE2F298-3551-48C9-A656-8503A0106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707EDC-5B46-4537-975A-9E2AF95601F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19">
            <a:extLst>
              <a:ext uri="{FF2B5EF4-FFF2-40B4-BE49-F238E27FC236}">
                <a16:creationId xmlns:a16="http://schemas.microsoft.com/office/drawing/2014/main" id="{E303233A-C386-42B6-BAFC-341B17DAF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A895D7D-EF61-4969-B311-E74B116AD0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23">
            <a:extLst>
              <a:ext uri="{FF2B5EF4-FFF2-40B4-BE49-F238E27FC236}">
                <a16:creationId xmlns:a16="http://schemas.microsoft.com/office/drawing/2014/main" id="{D64F2B42-4D26-4307-A07B-80C6947A8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1FB1954D-95F0-4750-8FCE-D6D7AA67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71A32A0A-B9F6-457B-9504-282C1BA29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7C3BB1-9474-4187-ACA2-E0ED268183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D1058E86-7DBB-4D5E-9793-5761B78F50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2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1052E035-DA37-425D-AA51-6309782A2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1AC5296-8CF8-4B31-8631-6BD244E5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A4A119F7-D3C3-4340-B662-37BD2C8657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DA3B3D0-D272-41D9-B4FE-436A72A47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A52A6-B0BB-4C81-8265-014D4CE32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4097198-1043-4C84-B0FF-493A0A0C2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2CEB8B67-9D93-43B1-BE77-584F18513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94E3F-64F4-4977-AA54-CDB9C5CF4FB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6EE95146-3A02-451A-A119-9E1605C7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9D8F626-A267-426D-9671-368C9DD0D81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2637A43-ACEE-4757-9DDC-2FA7E4C04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E693629-EDB7-4BEA-8967-8646E47CCD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3" r:id="rId4"/>
    <p:sldLayoutId id="2147483752" r:id="rId5"/>
    <p:sldLayoutId id="2147483757" r:id="rId6"/>
    <p:sldLayoutId id="2147483751" r:id="rId7"/>
    <p:sldLayoutId id="2147483758" r:id="rId8"/>
    <p:sldLayoutId id="2147483759" r:id="rId9"/>
    <p:sldLayoutId id="2147483750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kbar" pitchFamily="2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5AB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B8E0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6E2F8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0E23017-D2FA-4106-9743-B08ED064E8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371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VOTING IN CONGRESS: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8776916-7C46-48CB-B345-D58FB39319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2362200"/>
            <a:ext cx="6400800" cy="2438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/>
              <a:t>It’s More Than Just “Yea” or “Nay”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>
              <a:solidFill>
                <a:schemeClr val="accent3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000" dirty="0">
                <a:solidFill>
                  <a:schemeClr val="accent3"/>
                </a:solidFill>
              </a:rPr>
              <a:t>Part 2:  Try Your Hand!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66F3C7E6-75E7-4526-97AC-3CC38245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7" name="SN001584.wav">
            <a:hlinkClick r:id="" action="ppaction://media"/>
            <a:extLst>
              <a:ext uri="{FF2B5EF4-FFF2-40B4-BE49-F238E27FC236}">
                <a16:creationId xmlns:a16="http://schemas.microsoft.com/office/drawing/2014/main" id="{1BBD2E0B-23D0-48E0-AE73-3A41031C1D3A}"/>
              </a:ext>
            </a:extLst>
          </p:cNvPr>
          <p:cNvPicPr>
            <a:picLocks noRot="1" noChangeAspect="1" noChangeArrowheads="1"/>
          </p:cNvPicPr>
          <p:nvPr>
            <a:wavAudioFile r:embed="rId1" name="SN00304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Text Box 9">
            <a:extLst>
              <a:ext uri="{FF2B5EF4-FFF2-40B4-BE49-F238E27FC236}">
                <a16:creationId xmlns:a16="http://schemas.microsoft.com/office/drawing/2014/main" id="{D83F9484-EA7D-4A3E-ADC1-B6881DAA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533400"/>
            <a:ext cx="4191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Instead of using the mail, people are texting and sending email…</a:t>
            </a:r>
          </a:p>
        </p:txBody>
      </p:sp>
      <p:sp>
        <p:nvSpPr>
          <p:cNvPr id="75788" name="Text Box 12">
            <a:extLst>
              <a:ext uri="{FF2B5EF4-FFF2-40B4-BE49-F238E27FC236}">
                <a16:creationId xmlns:a16="http://schemas.microsoft.com/office/drawing/2014/main" id="{ACC882AA-4DF7-444A-857F-936507986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181600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… and paying their bills online. </a:t>
            </a:r>
          </a:p>
        </p:txBody>
      </p:sp>
      <p:pic>
        <p:nvPicPr>
          <p:cNvPr id="16393" name="Picture 9" descr="C:\Users\Carrie\AppData\Local\Microsoft\Windows\Temporary Internet Files\Content.IE5\T149WCGJ\MC900441338[1].png">
            <a:extLst>
              <a:ext uri="{FF2B5EF4-FFF2-40B4-BE49-F238E27FC236}">
                <a16:creationId xmlns:a16="http://schemas.microsoft.com/office/drawing/2014/main" id="{CF3450C7-4060-48D6-8A09-CC18B11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14788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C:\Users\Carrie\AppData\Local\Microsoft\Windows\Temporary Internet Files\Content.IE5\M7DUD70S\MC900432629[1].png">
            <a:extLst>
              <a:ext uri="{FF2B5EF4-FFF2-40B4-BE49-F238E27FC236}">
                <a16:creationId xmlns:a16="http://schemas.microsoft.com/office/drawing/2014/main" id="{ED76C4FD-2088-44D3-90D3-15D0ED78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93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  <p:bldP spid="757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E63188B6-26CA-487E-A352-C6C17389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1" name="Picture 13" descr="C:\Users\Carrie\AppData\Local\Microsoft\Windows\Temporary Internet Files\Content.IE5\T149WCGJ\MC910217006[1].png">
            <a:extLst>
              <a:ext uri="{FF2B5EF4-FFF2-40B4-BE49-F238E27FC236}">
                <a16:creationId xmlns:a16="http://schemas.microsoft.com/office/drawing/2014/main" id="{EDCB0F03-3243-408F-8995-274D7A59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887413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SN001600.wav">
            <a:hlinkClick r:id="" action="ppaction://media"/>
            <a:extLst>
              <a:ext uri="{FF2B5EF4-FFF2-40B4-BE49-F238E27FC236}">
                <a16:creationId xmlns:a16="http://schemas.microsoft.com/office/drawing/2014/main" id="{DAA8DC79-DA67-49BD-B53D-5F807263C4FF}"/>
              </a:ext>
            </a:extLst>
          </p:cNvPr>
          <p:cNvPicPr>
            <a:picLocks noRot="1" noChangeAspect="1" noChangeArrowheads="1"/>
          </p:cNvPicPr>
          <p:nvPr>
            <a:wavAudioFile r:embed="rId1" name="SN00304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Text Box 9">
            <a:extLst>
              <a:ext uri="{FF2B5EF4-FFF2-40B4-BE49-F238E27FC236}">
                <a16:creationId xmlns:a16="http://schemas.microsoft.com/office/drawing/2014/main" id="{779A09C9-80B1-4899-9AB8-7DD06B24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96875"/>
            <a:ext cx="419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In 2009, the Postal Service lost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620EE4D3-F16A-4FC8-B0C1-BAA94C28C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1336675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$ 3,800,000,000</a:t>
            </a:r>
          </a:p>
        </p:txBody>
      </p:sp>
      <p:sp>
        <p:nvSpPr>
          <p:cNvPr id="76814" name="Text Box 14">
            <a:extLst>
              <a:ext uri="{FF2B5EF4-FFF2-40B4-BE49-F238E27FC236}">
                <a16:creationId xmlns:a16="http://schemas.microsoft.com/office/drawing/2014/main" id="{FFF110E5-199C-43BF-85D9-3438BEEE0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1966913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(That’s $3.8 billion.)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7B353D30-2B3F-423E-9B95-E28E1A7CB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050" y="253523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(With a “b.”)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557066EB-D0F5-46E0-AB73-C4AF76F70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3824288"/>
            <a:ext cx="4495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Stopping delivery on Saturdays would save the Postal Service</a:t>
            </a:r>
          </a:p>
        </p:txBody>
      </p:sp>
      <p:pic>
        <p:nvPicPr>
          <p:cNvPr id="17422" name="Picture 14" descr="C:\Users\Carrie\AppData\Local\Microsoft\Windows\Temporary Internet Files\Content.IE5\2WQH1HES\MC900431631[1].png">
            <a:extLst>
              <a:ext uri="{FF2B5EF4-FFF2-40B4-BE49-F238E27FC236}">
                <a16:creationId xmlns:a16="http://schemas.microsoft.com/office/drawing/2014/main" id="{C99F960A-9896-46D9-91A7-B93DD4F5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535113"/>
            <a:ext cx="1382713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C478BF35-04C9-497B-90EC-07447DF4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3" y="5205413"/>
            <a:ext cx="3733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$ 3,000,000,000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072156F1-5BF3-4DC2-8D42-7E7C295E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58293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(That’s $3 billion.)</a:t>
            </a:r>
          </a:p>
        </p:txBody>
      </p:sp>
      <p:pic>
        <p:nvPicPr>
          <p:cNvPr id="17421" name="Picture 15">
            <a:extLst>
              <a:ext uri="{FF2B5EF4-FFF2-40B4-BE49-F238E27FC236}">
                <a16:creationId xmlns:a16="http://schemas.microsoft.com/office/drawing/2014/main" id="{58EC22A5-3698-4815-B68F-DF89C644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4387850"/>
            <a:ext cx="22193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4" name="Picture 16">
            <a:extLst>
              <a:ext uri="{FF2B5EF4-FFF2-40B4-BE49-F238E27FC236}">
                <a16:creationId xmlns:a16="http://schemas.microsoft.com/office/drawing/2014/main" id="{356F9646-EF2E-4630-B0E9-8E04EBE1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754563"/>
            <a:ext cx="13779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9653 L -0.00226 -0.402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-0.0125 L -0.34618 -0.0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9" grpId="0"/>
      <p:bldP spid="76813" grpId="0"/>
      <p:bldP spid="76814" grpId="0"/>
      <p:bldP spid="768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BF882F87-49B3-41EC-AADA-DEBEB35FF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35" name="SN001615.wav">
            <a:hlinkClick r:id="" action="ppaction://media"/>
            <a:extLst>
              <a:ext uri="{FF2B5EF4-FFF2-40B4-BE49-F238E27FC236}">
                <a16:creationId xmlns:a16="http://schemas.microsoft.com/office/drawing/2014/main" id="{E7FB6F0A-501B-4786-B98D-B719511BE640}"/>
              </a:ext>
            </a:extLst>
          </p:cNvPr>
          <p:cNvPicPr>
            <a:picLocks noRot="1" noChangeAspect="1" noChangeArrowheads="1"/>
          </p:cNvPicPr>
          <p:nvPr>
            <a:wavAudioFile r:embed="rId1" name="SN00304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6">
            <a:extLst>
              <a:ext uri="{FF2B5EF4-FFF2-40B4-BE49-F238E27FC236}">
                <a16:creationId xmlns:a16="http://schemas.microsoft.com/office/drawing/2014/main" id="{D1A35675-990A-493D-B96F-93AE06FF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971800"/>
            <a:ext cx="4495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Is it worth it? Should you consider other factors besides how much money it costs?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D8812C14-A881-46D6-B275-9BE4DD59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08575"/>
            <a:ext cx="7010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latin typeface="+mn-lt"/>
              </a:rPr>
              <a:t>Decide what you think and mark your answer on your paper. Don’t forget to explain your choice.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FBFF85B-3D57-4534-9F2D-D3F905CC54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#2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480914CB-7658-404F-8231-FF3E26495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your opinion, should Saturday mail delivery end?</a:t>
            </a:r>
          </a:p>
        </p:txBody>
      </p:sp>
      <p:pic>
        <p:nvPicPr>
          <p:cNvPr id="18440" name="Picture 1">
            <a:extLst>
              <a:ext uri="{FF2B5EF4-FFF2-40B4-BE49-F238E27FC236}">
                <a16:creationId xmlns:a16="http://schemas.microsoft.com/office/drawing/2014/main" id="{718C3380-DC32-4F62-8013-8BBB96F18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365375"/>
            <a:ext cx="1009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>
            <a:extLst>
              <a:ext uri="{FF2B5EF4-FFF2-40B4-BE49-F238E27FC236}">
                <a16:creationId xmlns:a16="http://schemas.microsoft.com/office/drawing/2014/main" id="{2A79598E-628B-46C2-8DBD-0CBC107D7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60713"/>
            <a:ext cx="1057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utoUpdateAnimBg="0"/>
      <p:bldP spid="788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>
            <a:extLst>
              <a:ext uri="{FF2B5EF4-FFF2-40B4-BE49-F238E27FC236}">
                <a16:creationId xmlns:a16="http://schemas.microsoft.com/office/drawing/2014/main" id="{D0E06E66-58E0-4F29-91F8-EAD2D01B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24125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Look at the checklist of values on your handout.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4BAF410-E30D-48D5-8752-2BDEA1572A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F4D5E3B9-2A2E-46B0-AC2D-4F993ECE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9144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ending Saturday delivery?</a:t>
            </a:r>
          </a:p>
        </p:txBody>
      </p:sp>
      <p:grpSp>
        <p:nvGrpSpPr>
          <p:cNvPr id="14341" name="Group 7">
            <a:extLst>
              <a:ext uri="{FF2B5EF4-FFF2-40B4-BE49-F238E27FC236}">
                <a16:creationId xmlns:a16="http://schemas.microsoft.com/office/drawing/2014/main" id="{8550462E-E9E1-49E1-A941-512B3A5F09C3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3886200"/>
            <a:ext cx="4953000" cy="844550"/>
            <a:chOff x="2362200" y="5999439"/>
            <a:chExt cx="4953000" cy="846047"/>
          </a:xfrm>
        </p:grpSpPr>
        <p:pic>
          <p:nvPicPr>
            <p:cNvPr id="19463" name="Picture 6">
              <a:extLst>
                <a:ext uri="{FF2B5EF4-FFF2-40B4-BE49-F238E27FC236}">
                  <a16:creationId xmlns:a16="http://schemas.microsoft.com/office/drawing/2014/main" id="{41393725-9F15-4626-A405-4171DE74B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2">
              <a:extLst>
                <a:ext uri="{FF2B5EF4-FFF2-40B4-BE49-F238E27FC236}">
                  <a16:creationId xmlns:a16="http://schemas.microsoft.com/office/drawing/2014/main" id="{0D300246-2251-494A-A298-740699361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B896CAFB-97F4-430E-8FC8-BF655A37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0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Which value most matches the purpose of this bill?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  <p:bldP spid="10" grpId="0"/>
      <p:bldP spid="11" grpId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Text Box 5">
            <a:extLst>
              <a:ext uri="{FF2B5EF4-FFF2-40B4-BE49-F238E27FC236}">
                <a16:creationId xmlns:a16="http://schemas.microsoft.com/office/drawing/2014/main" id="{EC73C995-86E7-4FB6-B61F-F1C85818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362200"/>
            <a:ext cx="3486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Cost saving!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42FEF6C-657D-4E8B-9DEC-63E0F2456E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63274A3-2EB2-42AD-9239-AFFA0F0C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75" y="9144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ending Saturday delivery?</a:t>
            </a:r>
          </a:p>
        </p:txBody>
      </p:sp>
      <p:grpSp>
        <p:nvGrpSpPr>
          <p:cNvPr id="20485" name="Group 7">
            <a:extLst>
              <a:ext uri="{FF2B5EF4-FFF2-40B4-BE49-F238E27FC236}">
                <a16:creationId xmlns:a16="http://schemas.microsoft.com/office/drawing/2014/main" id="{9C999C3A-EC60-42B9-968F-8E6969DCA1E2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3200400"/>
            <a:ext cx="4953000" cy="846138"/>
            <a:chOff x="2362200" y="5999439"/>
            <a:chExt cx="4953000" cy="846047"/>
          </a:xfrm>
        </p:grpSpPr>
        <p:pic>
          <p:nvPicPr>
            <p:cNvPr id="20488" name="Picture 6">
              <a:extLst>
                <a:ext uri="{FF2B5EF4-FFF2-40B4-BE49-F238E27FC236}">
                  <a16:creationId xmlns:a16="http://schemas.microsoft.com/office/drawing/2014/main" id="{B985B486-F775-44EA-9C45-D901589D5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2">
              <a:extLst>
                <a:ext uri="{FF2B5EF4-FFF2-40B4-BE49-F238E27FC236}">
                  <a16:creationId xmlns:a16="http://schemas.microsoft.com/office/drawing/2014/main" id="{868CB681-7619-4333-88E9-42B1C9A0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EFD6CDC2-6DD8-4DF6-AB0D-17A38362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787900"/>
            <a:ext cx="7010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That means the Republican Party would be most likely to support this bill.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3735203-E6D5-4504-99F7-CDFA7608D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44838"/>
            <a:ext cx="933450" cy="877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  <p:bldP spid="15" grpId="0" autoUpdateAnimBg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9AE061CF-7045-46F5-B58E-1DCD4911B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28956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WAIT!</a:t>
            </a:r>
            <a:endParaRPr lang="en-US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EA770D16-471B-44F6-87B3-37483A418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624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There are a few things you should know before you make up your mind.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02EF5EC-D33A-4A25-B444-337214D7EF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323EE38-F3E9-4F42-8770-A341E550E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ending Saturday mail delivery?</a:t>
            </a:r>
          </a:p>
        </p:txBody>
      </p:sp>
      <p:pic>
        <p:nvPicPr>
          <p:cNvPr id="21510" name="Picture 6" descr="C:\Users\Carrie\AppData\Local\Microsoft\Windows\Temporary Internet Files\Content.IE5\M7DUD70S\MC900434805[1].png">
            <a:extLst>
              <a:ext uri="{FF2B5EF4-FFF2-40B4-BE49-F238E27FC236}">
                <a16:creationId xmlns:a16="http://schemas.microsoft.com/office/drawing/2014/main" id="{BE55C36B-195D-4EED-9C37-BFEBDB65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2514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4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75D4B-0DD1-4F17-9CC8-38E1FEC70A56}"/>
              </a:ext>
            </a:extLst>
          </p:cNvPr>
          <p:cNvCxnSpPr>
            <a:stCxn id="7" idx="2"/>
          </p:cNvCxnSpPr>
          <p:nvPr/>
        </p:nvCxnSpPr>
        <p:spPr>
          <a:xfrm>
            <a:off x="2292350" y="2732088"/>
            <a:ext cx="130175" cy="544512"/>
          </a:xfrm>
          <a:prstGeom prst="line">
            <a:avLst/>
          </a:prstGeom>
          <a:ln w="107950">
            <a:solidFill>
              <a:srgbClr val="867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4" name="Text Box 1028">
            <a:extLst>
              <a:ext uri="{FF2B5EF4-FFF2-40B4-BE49-F238E27FC236}">
                <a16:creationId xmlns:a16="http://schemas.microsoft.com/office/drawing/2014/main" id="{0EF64919-E1A0-4AE6-BAE0-4BB109E2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807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In 1957, Congress passed a law to stop Saturday mail. It lasted one Saturday!</a:t>
            </a:r>
          </a:p>
        </p:txBody>
      </p:sp>
      <p:sp>
        <p:nvSpPr>
          <p:cNvPr id="92166" name="Text Box 1030">
            <a:extLst>
              <a:ext uri="{FF2B5EF4-FFF2-40B4-BE49-F238E27FC236}">
                <a16:creationId xmlns:a16="http://schemas.microsoft.com/office/drawing/2014/main" id="{2462E1EB-9A85-4342-BC4C-3AD0E5EE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84700"/>
            <a:ext cx="7620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Voters were so angry that Congress passed a bill to bring Saturday delivery back!</a:t>
            </a:r>
          </a:p>
        </p:txBody>
      </p:sp>
      <p:pic>
        <p:nvPicPr>
          <p:cNvPr id="22533" name="j0381678.wav">
            <a:hlinkClick r:id="" action="ppaction://media"/>
            <a:extLst>
              <a:ext uri="{FF2B5EF4-FFF2-40B4-BE49-F238E27FC236}">
                <a16:creationId xmlns:a16="http://schemas.microsoft.com/office/drawing/2014/main" id="{ABF1BD90-ECAC-4606-AAE6-B09783751399}"/>
              </a:ext>
            </a:extLst>
          </p:cNvPr>
          <p:cNvPicPr>
            <a:picLocks noRot="1" noChangeAspect="1" noChangeArrowheads="1"/>
          </p:cNvPicPr>
          <p:nvPr>
            <a:wavAudioFile r:embed="rId1" name="j0388510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C:\Users\Carrie\AppData\Local\Microsoft\Windows\Temporary Internet Files\Content.IE5\TTKE2931\MC900188485[1].wmf">
            <a:extLst>
              <a:ext uri="{FF2B5EF4-FFF2-40B4-BE49-F238E27FC236}">
                <a16:creationId xmlns:a16="http://schemas.microsoft.com/office/drawing/2014/main" id="{E4C309CB-C22E-4044-8356-0C241EA9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2690813"/>
            <a:ext cx="25781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3A92A2-C3E2-49A9-A0CB-B20915A33FA3}"/>
              </a:ext>
            </a:extLst>
          </p:cNvPr>
          <p:cNvSpPr/>
          <p:nvPr/>
        </p:nvSpPr>
        <p:spPr>
          <a:xfrm rot="1217129">
            <a:off x="6908800" y="2549525"/>
            <a:ext cx="66675" cy="771525"/>
          </a:xfrm>
          <a:prstGeom prst="rect">
            <a:avLst/>
          </a:prstGeom>
          <a:solidFill>
            <a:srgbClr val="867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4B9F25-E971-4BDB-AB65-921CCF21D08D}"/>
              </a:ext>
            </a:extLst>
          </p:cNvPr>
          <p:cNvSpPr/>
          <p:nvPr/>
        </p:nvSpPr>
        <p:spPr>
          <a:xfrm rot="1106473">
            <a:off x="6553200" y="2133600"/>
            <a:ext cx="114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Where’s our mail?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FFF32A-D69E-4BBA-870A-616847C18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566988"/>
            <a:ext cx="691832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EBBB072-01B3-4F45-AA63-6ADC8623CC15}"/>
              </a:ext>
            </a:extLst>
          </p:cNvPr>
          <p:cNvSpPr/>
          <p:nvPr/>
        </p:nvSpPr>
        <p:spPr>
          <a:xfrm rot="20642622">
            <a:off x="1785938" y="2241550"/>
            <a:ext cx="873125" cy="500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accent6"/>
                </a:solidFill>
              </a:rPr>
              <a:t>We are MAD!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6" grpId="0"/>
      <p:bldP spid="6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>
            <a:extLst>
              <a:ext uri="{FF2B5EF4-FFF2-40B4-BE49-F238E27FC236}">
                <a16:creationId xmlns:a16="http://schemas.microsoft.com/office/drawing/2014/main" id="{7829BB84-38E0-412F-8B67-4024EBA3E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90800"/>
            <a:ext cx="716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Did they have email in 1957?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112648A0-6801-4106-B1CE-73575AAB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Yes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No</a:t>
            </a:r>
          </a:p>
        </p:txBody>
      </p:sp>
      <p:sp>
        <p:nvSpPr>
          <p:cNvPr id="82951" name="Oval 7">
            <a:extLst>
              <a:ext uri="{FF2B5EF4-FFF2-40B4-BE49-F238E27FC236}">
                <a16:creationId xmlns:a16="http://schemas.microsoft.com/office/drawing/2014/main" id="{F736EB63-65ED-43E6-A660-BF435861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084638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52" name="Text Box 8">
            <a:extLst>
              <a:ext uri="{FF2B5EF4-FFF2-40B4-BE49-F238E27FC236}">
                <a16:creationId xmlns:a16="http://schemas.microsoft.com/office/drawing/2014/main" id="{3E4FA67F-4804-425F-AE16-29C59E18C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81600"/>
            <a:ext cx="716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latin typeface="+mn-lt"/>
              </a:rPr>
              <a:t>(Do you think that would make a difference to voters today?)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2477DB-F3CA-469E-B7E5-44F329E11F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D3DCD64-4891-4BEF-A2C8-16CBB1084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ending Saturday mail delivery?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0" grpId="0" build="p"/>
      <p:bldP spid="82951" grpId="0" animBg="1"/>
      <p:bldP spid="829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936FBD5-F6BD-4144-9157-08E58D2A8B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8355C5C-C085-42BD-9C94-EBECF19A0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support ending Saturday mail delivery?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7047684-12A6-421E-91E8-5ACAA5E50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895600"/>
            <a:ext cx="6629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For this activity, let’s pretend the state or district you represent has more older voters than younger voters.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5C4B3-3DE2-4C86-BA0D-C2335A9BD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862513"/>
            <a:ext cx="609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4A6EA3-A937-462F-B350-8B3772BF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611688"/>
            <a:ext cx="6318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123A76-8617-4164-8956-360B6D55A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5505450"/>
            <a:ext cx="4635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508C24-0298-4185-82B2-937097E22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422900"/>
            <a:ext cx="5270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C9E114-3D1F-4549-87B4-03E66F5AAD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611688"/>
            <a:ext cx="5270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55A913-5903-4D27-B8D8-5411D7DD4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5870575"/>
            <a:ext cx="536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5AA0EA-1AB1-4194-A092-784AF5C0EE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5621338"/>
            <a:ext cx="5191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DA0FC4-FE42-4882-8BE7-F6F3EF0EDD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5695950"/>
            <a:ext cx="5746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73476-30D4-4A62-855D-B8976F85E9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605463"/>
            <a:ext cx="5905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2097B4-D52A-4A6E-AA4D-1A5E655984B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945063"/>
            <a:ext cx="6318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AAAC26-CD34-458B-8FFF-4F12AD252A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02213"/>
            <a:ext cx="5381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86D20A-A068-4ACD-A8A1-AB943DEAEE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695950"/>
            <a:ext cx="628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DBED5D-F8EF-4CEA-B975-A0B1720677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867275"/>
            <a:ext cx="51593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D811EAFD-FD72-4F9E-B738-BE3EDC8CCE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E6F227BA-26D3-4B1D-8B00-37AC5136A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ending Saturday mail delivery?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AF95A1A-8AD0-4CEB-911C-04C741E5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90800"/>
            <a:ext cx="7315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Older voters are more likely to still use the Postal Service. Younger voters are more likely to use email.</a:t>
            </a:r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E0270F95-ED80-4023-BD94-1DAC3EB5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48768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5F3E-EBDF-4FD3-A708-E328BD83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977A-E424-4867-8978-051930478C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r>
              <a:rPr lang="en-US" sz="3200" dirty="0"/>
              <a:t>Students will be able to understand the process of voting on a bill. </a:t>
            </a:r>
          </a:p>
          <a:p>
            <a:r>
              <a:rPr lang="en-US" sz="3200" dirty="0"/>
              <a:t>Students will be able to compare and contrast the factors in deciding weather to maintain or raise the minimum wage.</a:t>
            </a:r>
          </a:p>
          <a:p>
            <a:r>
              <a:rPr lang="en-US" sz="3200" dirty="0"/>
              <a:t>Students will be able to analyze the reasons on why congress does or doesn’t consider certain bills to be relevant or outdated.</a:t>
            </a:r>
          </a:p>
        </p:txBody>
      </p:sp>
    </p:spTree>
    <p:extLst>
      <p:ext uri="{BB962C8B-B14F-4D97-AF65-F5344CB8AC3E}">
        <p14:creationId xmlns:p14="http://schemas.microsoft.com/office/powerpoint/2010/main" val="15188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932D8889-1D64-407B-A66E-887839391E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</a:rPr>
              <a:t>FACTOR #4</a:t>
            </a:r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79F9E82B-2C55-4481-9808-F58883F69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219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ending Saturday mail delivery?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037C3BF-ABEA-4A28-9373-57D4F49C9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93988"/>
            <a:ext cx="7696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So…  Do you think your voters will support this bill?</a:t>
            </a:r>
          </a:p>
        </p:txBody>
      </p:sp>
      <p:sp>
        <p:nvSpPr>
          <p:cNvPr id="6" name="Text Box 1029">
            <a:extLst>
              <a:ext uri="{FF2B5EF4-FFF2-40B4-BE49-F238E27FC236}">
                <a16:creationId xmlns:a16="http://schemas.microsoft.com/office/drawing/2014/main" id="{F46C3B81-47E5-4218-A916-F2F0F957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378325"/>
            <a:ext cx="396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latin typeface="+mn-lt"/>
              </a:rPr>
              <a:t>Mark your papers.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D6A3432-87BF-44DF-A2F6-D4562312DA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</a:rPr>
              <a:t>TIME TO VOTE!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B98B497D-15FD-442A-A60D-253630D2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76600"/>
            <a:ext cx="6934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You’ve looked at all four factors.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Now you must weigh them all and decide whether to vote “yea” or “nay.” 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Mark your papers.</a:t>
            </a:r>
          </a:p>
        </p:txBody>
      </p:sp>
      <p:pic>
        <p:nvPicPr>
          <p:cNvPr id="84999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53817B3B-711F-47E5-87CD-03117F5FB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8AB27A8-D387-4971-9A3B-D4AFA335AE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7200" dirty="0">
                <a:solidFill>
                  <a:schemeClr val="accent5"/>
                </a:solidFill>
              </a:rPr>
              <a:t> </a:t>
            </a: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7200" dirty="0">
                <a:solidFill>
                  <a:schemeClr val="accent5"/>
                </a:solidFill>
              </a:rPr>
              <a:t> </a:t>
            </a: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</a:t>
            </a:r>
            <a:r>
              <a:rPr lang="en-US" sz="7200" dirty="0">
                <a:solidFill>
                  <a:schemeClr val="accent5"/>
                </a:solidFill>
              </a:rPr>
              <a:t>!</a:t>
            </a:r>
          </a:p>
        </p:txBody>
      </p:sp>
      <p:pic>
        <p:nvPicPr>
          <p:cNvPr id="28675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C2FC3379-FB84-4F07-B147-0C0512580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7">
            <a:extLst>
              <a:ext uri="{FF2B5EF4-FFF2-40B4-BE49-F238E27FC236}">
                <a16:creationId xmlns:a16="http://schemas.microsoft.com/office/drawing/2014/main" id="{9090C59E-8EBE-45B9-BAC3-60E3F7232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367088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If you marked “yea,” raise your hand.</a:t>
            </a:r>
          </a:p>
        </p:txBody>
      </p:sp>
      <p:sp>
        <p:nvSpPr>
          <p:cNvPr id="6" name="Text Box 1029">
            <a:extLst>
              <a:ext uri="{FF2B5EF4-FFF2-40B4-BE49-F238E27FC236}">
                <a16:creationId xmlns:a16="http://schemas.microsoft.com/office/drawing/2014/main" id="{21961C43-1FBC-458E-B4DF-EBB61FC3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5113338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If you marked “nay,” raise your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C84DA78-3D13-4DDB-9FA0-F23BDEFEE9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7200" dirty="0">
                <a:solidFill>
                  <a:schemeClr val="accent5"/>
                </a:solidFill>
              </a:rPr>
              <a:t> </a:t>
            </a: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7200" dirty="0">
                <a:solidFill>
                  <a:schemeClr val="accent5"/>
                </a:solidFill>
              </a:rPr>
              <a:t> </a:t>
            </a: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VOTE</a:t>
            </a:r>
            <a:r>
              <a:rPr lang="en-US" sz="7200" dirty="0">
                <a:solidFill>
                  <a:schemeClr val="accent5"/>
                </a:solidFill>
              </a:rPr>
              <a:t>!</a:t>
            </a:r>
          </a:p>
        </p:txBody>
      </p:sp>
      <p:pic>
        <p:nvPicPr>
          <p:cNvPr id="29699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D18B821D-E449-436F-8A0E-36315A73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0F2C3EB4-9757-410C-8EC6-0EABF055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Did the bill pass?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85D9EE8-5BF2-46DB-A25E-1CCD55029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810000" cy="1006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BILL “B”</a:t>
            </a:r>
            <a:r>
              <a:rPr lang="en-US" sz="4800" dirty="0"/>
              <a:t> 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F64C534-B7AA-490F-A5DC-FF6113ADF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7010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Increase the minimum wage from</a:t>
            </a:r>
          </a:p>
        </p:txBody>
      </p:sp>
      <p:sp>
        <p:nvSpPr>
          <p:cNvPr id="87049" name="AutoShape 9">
            <a:extLst>
              <a:ext uri="{FF2B5EF4-FFF2-40B4-BE49-F238E27FC236}">
                <a16:creationId xmlns:a16="http://schemas.microsoft.com/office/drawing/2014/main" id="{547C5A94-5378-4CB7-BD92-2141F6FCC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19600"/>
            <a:ext cx="1968500" cy="704850"/>
          </a:xfrm>
          <a:prstGeom prst="wedgeEllipseCallout">
            <a:avLst>
              <a:gd name="adj1" fmla="val -10889"/>
              <a:gd name="adj2" fmla="val 975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25 cents!  That’s a lot!</a:t>
            </a:r>
          </a:p>
        </p:txBody>
      </p:sp>
      <p:sp>
        <p:nvSpPr>
          <p:cNvPr id="87050" name="AutoShape 10">
            <a:extLst>
              <a:ext uri="{FF2B5EF4-FFF2-40B4-BE49-F238E27FC236}">
                <a16:creationId xmlns:a16="http://schemas.microsoft.com/office/drawing/2014/main" id="{77561450-3CAA-4C67-8B5B-E5053FC3E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67200"/>
            <a:ext cx="2155825" cy="1038225"/>
          </a:xfrm>
          <a:prstGeom prst="wedgeEllipseCallout">
            <a:avLst>
              <a:gd name="adj1" fmla="val 1907"/>
              <a:gd name="adj2" fmla="val 922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We’d better look at the four factors…</a:t>
            </a:r>
          </a:p>
        </p:txBody>
      </p:sp>
      <p:sp>
        <p:nvSpPr>
          <p:cNvPr id="87051" name="Rectangle 11">
            <a:extLst>
              <a:ext uri="{FF2B5EF4-FFF2-40B4-BE49-F238E27FC236}">
                <a16:creationId xmlns:a16="http://schemas.microsoft.com/office/drawing/2014/main" id="{2F58A1F1-A798-4B0C-9E65-997577E7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95600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$8.75</a:t>
            </a:r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6E43CA7A-4C6F-4B2F-8F2F-EDBE024A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95600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to</a:t>
            </a:r>
          </a:p>
        </p:txBody>
      </p:sp>
      <p:sp>
        <p:nvSpPr>
          <p:cNvPr id="87053" name="Rectangle 13">
            <a:extLst>
              <a:ext uri="{FF2B5EF4-FFF2-40B4-BE49-F238E27FC236}">
                <a16:creationId xmlns:a16="http://schemas.microsoft.com/office/drawing/2014/main" id="{CC0D4DA2-0880-409E-9601-6AB26F3A8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895600"/>
            <a:ext cx="205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$9.00</a:t>
            </a:r>
          </a:p>
        </p:txBody>
      </p:sp>
      <p:sp>
        <p:nvSpPr>
          <p:cNvPr id="87054" name="Rectangle 14">
            <a:extLst>
              <a:ext uri="{FF2B5EF4-FFF2-40B4-BE49-F238E27FC236}">
                <a16:creationId xmlns:a16="http://schemas.microsoft.com/office/drawing/2014/main" id="{607C532C-6D0F-4537-9396-833FE0CD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320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per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/>
      <p:bldP spid="87049" grpId="0" animBg="1" autoUpdateAnimBg="0"/>
      <p:bldP spid="87050" grpId="0" animBg="1" autoUpdateAnimBg="0"/>
      <p:bldP spid="87051" grpId="0"/>
      <p:bldP spid="87052" grpId="0"/>
      <p:bldP spid="87053" grpId="0"/>
      <p:bldP spid="870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4DFB6BDF-B71E-4A72-A4B5-0E9B0A9FEE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E9957D7-F625-4ED0-959F-5B1474DA9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11DC3D2-E44D-43B3-8B89-E40D101C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63" y="2695575"/>
            <a:ext cx="762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What is the minimum wage?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00A9BD4-93E4-466B-B97C-9BEB2DDD2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34290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28650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It’s when a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wabbit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 gets a tiny bit </a:t>
            </a:r>
            <a:r>
              <a:rPr lang="en-US" sz="3200" dirty="0" err="1">
                <a:solidFill>
                  <a:schemeClr val="tx2"/>
                </a:solidFill>
                <a:latin typeface="+mn-lt"/>
              </a:rPr>
              <a:t>angwy</a:t>
            </a:r>
            <a:r>
              <a:rPr lang="en-US" sz="32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id="{C6B71044-E017-4B04-AE32-4C7A2B66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763" y="3276600"/>
            <a:ext cx="895350" cy="492125"/>
          </a:xfrm>
          <a:prstGeom prst="wedgeEllipseCallout">
            <a:avLst>
              <a:gd name="adj1" fmla="val -50532"/>
              <a:gd name="adj2" fmla="val 710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Arial" panose="020B0604020202020204" pitchFamily="34" charset="0"/>
              </a:rPr>
              <a:t>Grr.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73ECF5A-0E96-4913-A619-989CC417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4800600"/>
            <a:ext cx="7391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28650" indent="-628650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B. It’s the lowest hourly rate an employer is allowed to pay an employee.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8D7DAB3-2D07-4C25-A746-656A494D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8790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00286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 autoUpdateAnimBg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0EEADC6E-D47A-4358-AA2D-71940A32DF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08C03AB6-0B7E-4B68-AC1F-ABA05D345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70E51E5-65B2-432D-8710-C97C2375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743200"/>
            <a:ext cx="7467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Look at the list of powers Congress has.  Does it say Congress can set peoples’ wages?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D347360-A81F-44C2-804C-7738D00A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568825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Yes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No</a:t>
            </a:r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B7D122F7-D390-42C7-87B4-CBA77E058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224463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build="p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A236B786-ABEC-4E35-B8D0-BB84FEE1EC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376401AE-A04D-43C4-9DC6-E668F93A2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16729E3-8FC2-4A11-A807-51CE7D49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14600"/>
            <a:ext cx="7010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What power lets Congress do something that’s not on the list if it relates to something that is on the list?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9B3A0882-D87F-42BF-80A6-A1E08072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662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Make any laws “necessary and proper” for laws on the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F6373D8D-18BC-48B6-A792-5EBE2E587B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D01A860C-BD52-46B4-BE3A-A2FB0F380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484C150-DE5A-4A31-9C7D-5EA1334BA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514600"/>
            <a:ext cx="727392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Look at the list again. Is there a power that might relate to the money people earn at their jobs?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445741E4-6B30-4B00-9B8E-93C11A6697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1811FF21-484A-4A22-9F79-BD66D153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E8747C09-6272-4725-B4FC-30594F97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82850"/>
            <a:ext cx="7543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Here’s a hint:  It’s one of these three powers:  </a:t>
            </a: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580A7084-68CD-4AC9-ACC0-2AE7BD01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276600"/>
            <a:ext cx="67056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Establish post offices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Pass laws about business that happens across state lines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Declare war</a:t>
            </a: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C5A5EE3C-BF2C-49C4-9A54-99CE5C18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3886200"/>
            <a:ext cx="609600" cy="6032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7BDFFF-FBEC-4487-B5AF-1A57F649A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810000" cy="1006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</a:rPr>
              <a:t>BILL “A”</a:t>
            </a:r>
            <a:r>
              <a:rPr lang="en-US" sz="4800" dirty="0"/>
              <a:t> 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7ABE56BC-AF41-4F9F-AF89-4096D2274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295400"/>
            <a:ext cx="6705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chemeClr val="tx2"/>
                </a:solidFill>
                <a:latin typeface="+mn-lt"/>
              </a:rPr>
              <a:t>       mail delivery on Saturdays!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:a16="http://schemas.microsoft.com/office/drawing/2014/main" id="{79973207-4958-4F91-904C-09146D24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1752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u="sng" dirty="0">
                <a:solidFill>
                  <a:schemeClr val="tx2"/>
                </a:solidFill>
                <a:latin typeface="+mn-lt"/>
              </a:rPr>
              <a:t>Stop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4B917E1D-2ECE-4AC9-8C5F-66737489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36938"/>
            <a:ext cx="2044700" cy="1038225"/>
          </a:xfrm>
          <a:prstGeom prst="wedgeEllipseCallout">
            <a:avLst>
              <a:gd name="adj1" fmla="val -8514"/>
              <a:gd name="adj2" fmla="val 6588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Yikes! That seems like a big decision!</a:t>
            </a:r>
          </a:p>
        </p:txBody>
      </p:sp>
      <p:sp>
        <p:nvSpPr>
          <p:cNvPr id="10254" name="AutoShape 14">
            <a:extLst>
              <a:ext uri="{FF2B5EF4-FFF2-40B4-BE49-F238E27FC236}">
                <a16:creationId xmlns:a16="http://schemas.microsoft.com/office/drawing/2014/main" id="{E88B7351-211F-41DE-AEB7-FF2C99C5D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179763"/>
            <a:ext cx="2143125" cy="1038225"/>
          </a:xfrm>
          <a:prstGeom prst="wedgeEllipseCallout">
            <a:avLst>
              <a:gd name="adj1" fmla="val -10991"/>
              <a:gd name="adj2" fmla="val 85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We’d better look at the four factors…</a:t>
            </a:r>
          </a:p>
        </p:txBody>
      </p:sp>
      <p:pic>
        <p:nvPicPr>
          <p:cNvPr id="9223" name="Picture 1">
            <a:extLst>
              <a:ext uri="{FF2B5EF4-FFF2-40B4-BE49-F238E27FC236}">
                <a16:creationId xmlns:a16="http://schemas.microsoft.com/office/drawing/2014/main" id="{0E1B2388-109A-4ACE-8960-A1DD7396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648200"/>
            <a:ext cx="9144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>
            <a:extLst>
              <a:ext uri="{FF2B5EF4-FFF2-40B4-BE49-F238E27FC236}">
                <a16:creationId xmlns:a16="http://schemas.microsoft.com/office/drawing/2014/main" id="{E0081E38-431A-47AD-A21E-C36694059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4572000"/>
            <a:ext cx="838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96FF24D-47E0-4E7E-BADF-18885C00C360}"/>
              </a:ext>
            </a:extLst>
          </p:cNvPr>
          <p:cNvSpPr/>
          <p:nvPr/>
        </p:nvSpPr>
        <p:spPr>
          <a:xfrm>
            <a:off x="3581400" y="3035300"/>
            <a:ext cx="2143125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1934D-14E6-4D70-B711-4EE5DC358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3178175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FD993C-7232-4CD2-AA1E-E87CE0F18EBA}"/>
              </a:ext>
            </a:extLst>
          </p:cNvPr>
          <p:cNvCxnSpPr/>
          <p:nvPr/>
        </p:nvCxnSpPr>
        <p:spPr>
          <a:xfrm>
            <a:off x="3581400" y="2971800"/>
            <a:ext cx="2286000" cy="2197100"/>
          </a:xfrm>
          <a:prstGeom prst="line">
            <a:avLst/>
          </a:prstGeom>
          <a:ln w="825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6" grpId="0"/>
      <p:bldP spid="10250" grpId="0"/>
      <p:bldP spid="10253" grpId="0" animBg="1" autoUpdateAnimBg="0"/>
      <p:bldP spid="10254" grpId="0" animBg="1" autoUpdateAnimBg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288A882E-BC0D-4B1A-A6A0-6944DB8727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147A33FD-7871-41F6-92F7-9F2B0B12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473CA43-F577-46F7-9D20-98BCFDD4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71628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Businesses are the ones that pay people a wage, so this power is related to a bill about the minimum wage.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6001E7D5-8328-4D9B-BE63-38688919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ABAA29E-943E-4921-A962-2CE32B245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raise the minimum wage?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29D0866-5DE4-4E66-BB6C-1F8A3C893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5814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Mark your papers!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6011F320-231A-4B86-9252-94DC5F5F4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148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Mark your papers!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E6B7C94-EA4E-45BA-BF4D-00C7043B22A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#2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EED6A7E-6D98-4B8B-AE6D-C8B3BCFE2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your opinion, should Congress raise the minimum wage to $9.00 per hour?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C0DE89B4-C7AE-47F2-9912-A915347805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0879CEE3-5F28-4431-9AB6-C77FD154D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raising the minimum wage?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0946089-A032-481E-8EB0-829F966FE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27300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Look at the checklist of values on your handout. </a:t>
            </a:r>
          </a:p>
        </p:txBody>
      </p:sp>
      <p:grpSp>
        <p:nvGrpSpPr>
          <p:cNvPr id="34821" name="Group 7">
            <a:extLst>
              <a:ext uri="{FF2B5EF4-FFF2-40B4-BE49-F238E27FC236}">
                <a16:creationId xmlns:a16="http://schemas.microsoft.com/office/drawing/2014/main" id="{152F2033-3FD6-4902-8008-1E5FD2338893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3965575"/>
            <a:ext cx="4953000" cy="844550"/>
            <a:chOff x="2362200" y="5999439"/>
            <a:chExt cx="4953000" cy="846047"/>
          </a:xfrm>
        </p:grpSpPr>
        <p:pic>
          <p:nvPicPr>
            <p:cNvPr id="39943" name="Picture 6">
              <a:extLst>
                <a:ext uri="{FF2B5EF4-FFF2-40B4-BE49-F238E27FC236}">
                  <a16:creationId xmlns:a16="http://schemas.microsoft.com/office/drawing/2014/main" id="{49A553F4-6AE8-4C2D-AAD9-788E774A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Picture 12">
              <a:extLst>
                <a:ext uri="{FF2B5EF4-FFF2-40B4-BE49-F238E27FC236}">
                  <a16:creationId xmlns:a16="http://schemas.microsoft.com/office/drawing/2014/main" id="{9BEC4DB3-7F79-4748-AA46-101247818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5">
            <a:extLst>
              <a:ext uri="{FF2B5EF4-FFF2-40B4-BE49-F238E27FC236}">
                <a16:creationId xmlns:a16="http://schemas.microsoft.com/office/drawing/2014/main" id="{8B64E633-8805-4FEE-8901-7660B84D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029200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Which value most matches the purpose of this bill?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utoUpdateAnimBg="0"/>
      <p:bldP spid="10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AA1C2185-7981-4129-B33F-91A8346AEA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E199D3AC-466B-4F87-B997-085D897B6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raising the minimum wage?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F6362D87-DF5F-47EE-AA92-05A399E3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2286000"/>
            <a:ext cx="34861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Generosity!</a:t>
            </a:r>
          </a:p>
        </p:txBody>
      </p:sp>
      <p:grpSp>
        <p:nvGrpSpPr>
          <p:cNvPr id="40965" name="Group 7">
            <a:extLst>
              <a:ext uri="{FF2B5EF4-FFF2-40B4-BE49-F238E27FC236}">
                <a16:creationId xmlns:a16="http://schemas.microsoft.com/office/drawing/2014/main" id="{7BDE4103-BA25-48A0-BB23-A3A5FEFC216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98825"/>
            <a:ext cx="4953000" cy="846138"/>
            <a:chOff x="2362200" y="5999439"/>
            <a:chExt cx="4953000" cy="846047"/>
          </a:xfrm>
        </p:grpSpPr>
        <p:pic>
          <p:nvPicPr>
            <p:cNvPr id="40968" name="Picture 6">
              <a:extLst>
                <a:ext uri="{FF2B5EF4-FFF2-40B4-BE49-F238E27FC236}">
                  <a16:creationId xmlns:a16="http://schemas.microsoft.com/office/drawing/2014/main" id="{F55FFAE8-41F3-4670-A664-54BA45E37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9" name="Picture 12">
              <a:extLst>
                <a:ext uri="{FF2B5EF4-FFF2-40B4-BE49-F238E27FC236}">
                  <a16:creationId xmlns:a16="http://schemas.microsoft.com/office/drawing/2014/main" id="{014CCBD9-7380-4750-A332-EACECC5DF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76C1FD7D-665F-408C-B854-5B484EB7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0"/>
            <a:ext cx="67214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That means the Democratic Party would be most likely to support this bill.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EB4F976E-8BAC-4960-9724-62A6D52DE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259138"/>
            <a:ext cx="933450" cy="8778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utoUpdateAnimBg="0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3751E6DB-5CE0-4638-A1DF-5D86CA18C4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92994B93-C723-41C8-9B24-F1CF850D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0668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raising the minimum wage?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B748744A-F0DA-4B4A-BB4F-00585A6E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11785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WAIT!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F3BF68C-1DB2-4840-949A-F41CF89CD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7010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There is some important information that will help you decide...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C61C0544-8C15-4098-BA04-4CF8CF8218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22CEC6A4-AB69-4FA3-B37A-6265B836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0668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raising the minimum wage?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B979DC5F-D788-4088-BED6-363CA9AF6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71800"/>
            <a:ext cx="68421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Some states have their own minimum wage that is higher than the national minimum wage.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Some do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2E998495-DB8B-4B0B-8A4C-C4DE0FF3F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066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out the minimum wage laws in your state:</a:t>
            </a:r>
            <a:endParaRPr lang="en-US" sz="36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Picture 2" descr="Clickable map of America">
            <a:extLst>
              <a:ext uri="{FF2B5EF4-FFF2-40B4-BE49-F238E27FC236}">
                <a16:creationId xmlns:a16="http://schemas.microsoft.com/office/drawing/2014/main" id="{C5104472-F8FD-41BE-BE1B-E31B8817C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65225"/>
            <a:ext cx="60198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9">
            <a:extLst>
              <a:ext uri="{FF2B5EF4-FFF2-40B4-BE49-F238E27FC236}">
                <a16:creationId xmlns:a16="http://schemas.microsoft.com/office/drawing/2014/main" id="{58755807-571B-4235-9D8B-AC011AEED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209800"/>
            <a:ext cx="304800" cy="304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7" name="Rectangle 10">
            <a:extLst>
              <a:ext uri="{FF2B5EF4-FFF2-40B4-BE49-F238E27FC236}">
                <a16:creationId xmlns:a16="http://schemas.microsoft.com/office/drawing/2014/main" id="{E96D174C-F8E1-4948-A6B4-BCF0826F8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2667000"/>
            <a:ext cx="304800" cy="3048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8" name="Rectangle 11">
            <a:extLst>
              <a:ext uri="{FF2B5EF4-FFF2-40B4-BE49-F238E27FC236}">
                <a16:creationId xmlns:a16="http://schemas.microsoft.com/office/drawing/2014/main" id="{09A2852F-4155-4C87-8534-644E48D07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3163888"/>
            <a:ext cx="304800" cy="304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Rectangle 12">
            <a:extLst>
              <a:ext uri="{FF2B5EF4-FFF2-40B4-BE49-F238E27FC236}">
                <a16:creationId xmlns:a16="http://schemas.microsoft.com/office/drawing/2014/main" id="{06324D4A-AA75-46AA-A20F-9177EDF8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4267200"/>
            <a:ext cx="30480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82B25808-E21E-41CB-B53E-7EC91119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16764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The state’s minimum wage law is…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7E22E76A-7FD2-4A14-B69E-FA612315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7805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higher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9201602E-B853-4275-BAF1-25757FC5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63525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lower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B86B5DAC-880C-4964-BD3A-F5FF9D85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337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equal to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89D1A87F-AF4A-4BFF-B0FA-6A4A73936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3581400"/>
            <a:ext cx="175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… the national minimum wage.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E0904D9C-BE56-4204-9D42-7FFE4178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160838"/>
            <a:ext cx="175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No state minimum wage.</a:t>
            </a:r>
          </a:p>
        </p:txBody>
      </p:sp>
      <p:sp>
        <p:nvSpPr>
          <p:cNvPr id="44046" name="Text Box 19">
            <a:extLst>
              <a:ext uri="{FF2B5EF4-FFF2-40B4-BE49-F238E27FC236}">
                <a16:creationId xmlns:a16="http://schemas.microsoft.com/office/drawing/2014/main" id="{9FC5DA85-64B3-444E-82EC-7EF17774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553200"/>
            <a:ext cx="449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Arial" panose="020B0604020202020204" pitchFamily="34" charset="0"/>
              </a:rPr>
              <a:t>Source: http://www.dol.gov/whd/minwage/america.htm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B0928D49-7CE5-4A4E-BA4B-55E32322A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867400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January 1, 2010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EC3318FF-DA6E-41FA-925B-FD73DF211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6125"/>
            <a:ext cx="3581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  <a:latin typeface="Arial Black" panose="020B0A04020102020204" pitchFamily="34" charset="0"/>
              </a:rPr>
              <a:t>Write down the information for your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8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9B7E7734-7CA2-45B8-B20A-7A87DC060F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7202F79-2335-42BC-9745-F1BC71925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01725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</a:t>
            </a:r>
            <a:r>
              <a:rPr lang="en-US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voters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support raising the minimum wage?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B94A42D-C4D5-4FA9-BD0F-F23DC258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004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Mark your papers!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B3C200A-82FB-449F-985B-0739E02A8D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3090AFDE-5A6F-4C13-B78D-9242DEEB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00400"/>
            <a:ext cx="69342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You’ve looked at all four factors.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Now you must weigh them all and decide whether to vote “yea” or “nay.” 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Mark your papers.</a:t>
            </a:r>
          </a:p>
        </p:txBody>
      </p:sp>
      <p:pic>
        <p:nvPicPr>
          <p:cNvPr id="84999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490EDFA8-8E21-4782-B613-3BD58C5C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85863"/>
            <a:ext cx="19431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Text Box 7">
            <a:extLst>
              <a:ext uri="{FF2B5EF4-FFF2-40B4-BE49-F238E27FC236}">
                <a16:creationId xmlns:a16="http://schemas.microsoft.com/office/drawing/2014/main" id="{4C69F23D-0539-413D-BF5B-295864682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4384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Does Congress have the power to establish post offices?</a:t>
            </a:r>
          </a:p>
        </p:txBody>
      </p:sp>
      <p:sp>
        <p:nvSpPr>
          <p:cNvPr id="62472" name="Text Box 8">
            <a:extLst>
              <a:ext uri="{FF2B5EF4-FFF2-40B4-BE49-F238E27FC236}">
                <a16:creationId xmlns:a16="http://schemas.microsoft.com/office/drawing/2014/main" id="{B2E888DF-2A0A-446F-B793-421E78DB2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3840163"/>
            <a:ext cx="1752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Yes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No</a:t>
            </a:r>
          </a:p>
        </p:txBody>
      </p:sp>
      <p:sp>
        <p:nvSpPr>
          <p:cNvPr id="62473" name="Oval 9">
            <a:extLst>
              <a:ext uri="{FF2B5EF4-FFF2-40B4-BE49-F238E27FC236}">
                <a16:creationId xmlns:a16="http://schemas.microsoft.com/office/drawing/2014/main" id="{14B32E5B-7772-4111-888D-E47E78063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735388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76" name="Rectangle 12">
            <a:extLst>
              <a:ext uri="{FF2B5EF4-FFF2-40B4-BE49-F238E27FC236}">
                <a16:creationId xmlns:a16="http://schemas.microsoft.com/office/drawing/2014/main" id="{A00927E1-6436-437C-8BE9-C7B8DE720F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7" name="Text Box 13">
            <a:extLst>
              <a:ext uri="{FF2B5EF4-FFF2-40B4-BE49-F238E27FC236}">
                <a16:creationId xmlns:a16="http://schemas.microsoft.com/office/drawing/2014/main" id="{BF209513-A382-47B9-9AF9-615DA0B29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stop Saturday mail delivery?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autoUpdateAnimBg="0"/>
      <p:bldP spid="62472" grpId="0" build="p"/>
      <p:bldP spid="62473" grpId="0" animBg="1"/>
      <p:bldP spid="62476" grpId="0"/>
      <p:bldP spid="624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99E82FB-E350-47FC-A2DA-31CDC357DB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pic>
        <p:nvPicPr>
          <p:cNvPr id="47107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83AA6CE7-575B-4425-9B3D-CBD407B5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27">
            <a:extLst>
              <a:ext uri="{FF2B5EF4-FFF2-40B4-BE49-F238E27FC236}">
                <a16:creationId xmlns:a16="http://schemas.microsoft.com/office/drawing/2014/main" id="{3DB24055-CDB3-43E5-85F7-02F7A235A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09950"/>
            <a:ext cx="708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If you marked “yea,” raise your hand.</a:t>
            </a:r>
          </a:p>
        </p:txBody>
      </p:sp>
      <p:sp>
        <p:nvSpPr>
          <p:cNvPr id="6" name="Text Box 1029">
            <a:extLst>
              <a:ext uri="{FF2B5EF4-FFF2-40B4-BE49-F238E27FC236}">
                <a16:creationId xmlns:a16="http://schemas.microsoft.com/office/drawing/2014/main" id="{F2918D3F-AD73-4577-97F4-1C37AE724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849813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If you marked “nay,” raise your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D4C336E-ADAC-4962-ACD0-F102E72E19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pic>
        <p:nvPicPr>
          <p:cNvPr id="48131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7D825F45-4847-4516-8AAD-C80BBCF6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09490C22-E063-459D-B10C-798326EEF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9624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Did the bill pass?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60FCB6D-367C-4801-9165-1739ECE69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810000" cy="1006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>
                <a:solidFill>
                  <a:srgbClr val="FF0000"/>
                </a:solidFill>
              </a:rPr>
              <a:t>BILL “C”</a:t>
            </a:r>
            <a:r>
              <a:rPr lang="en-US" sz="4800"/>
              <a:t> 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8EC87092-D0D7-4497-A521-F5C46813F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00200"/>
            <a:ext cx="70104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government will give titles of nobility to some citizens.</a:t>
            </a:r>
          </a:p>
        </p:txBody>
      </p:sp>
      <p:sp>
        <p:nvSpPr>
          <p:cNvPr id="121862" name="AutoShape 6">
            <a:extLst>
              <a:ext uri="{FF2B5EF4-FFF2-40B4-BE49-F238E27FC236}">
                <a16:creationId xmlns:a16="http://schemas.microsoft.com/office/drawing/2014/main" id="{F598B6D2-2AAD-4AF1-A403-B1B337E15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4419600"/>
            <a:ext cx="2587625" cy="704850"/>
          </a:xfrm>
          <a:prstGeom prst="wedgeEllipseCallout">
            <a:avLst>
              <a:gd name="adj1" fmla="val -20282"/>
              <a:gd name="adj2" fmla="val 976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Hey! Who made </a:t>
            </a:r>
            <a:r>
              <a:rPr lang="en-US" altLang="en-US" sz="1400" u="sng">
                <a:latin typeface="Arial Black" panose="020B0A04020102020204" pitchFamily="34" charset="0"/>
              </a:rPr>
              <a:t>her</a:t>
            </a:r>
            <a:r>
              <a:rPr lang="en-US" altLang="en-US" sz="1400">
                <a:latin typeface="Arial Black" panose="020B0A04020102020204" pitchFamily="34" charset="0"/>
              </a:rPr>
              <a:t> Queen?</a:t>
            </a:r>
          </a:p>
        </p:txBody>
      </p:sp>
      <p:sp>
        <p:nvSpPr>
          <p:cNvPr id="121863" name="AutoShape 7">
            <a:extLst>
              <a:ext uri="{FF2B5EF4-FFF2-40B4-BE49-F238E27FC236}">
                <a16:creationId xmlns:a16="http://schemas.microsoft.com/office/drawing/2014/main" id="{B803BD94-EA54-4601-9E3B-626DAB32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4267200"/>
            <a:ext cx="2305050" cy="1006475"/>
          </a:xfrm>
          <a:prstGeom prst="wedgeEllipseCallout">
            <a:avLst>
              <a:gd name="adj1" fmla="val 6671"/>
              <a:gd name="adj2" fmla="val 922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</a:rPr>
              <a:t>Dunno! Better look at the four factors…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autoUpdateAnimBg="0"/>
      <p:bldP spid="121862" grpId="0" animBg="1" autoUpdateAnimBg="0"/>
      <p:bldP spid="12186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2BDB5000-C756-451C-9ACB-600865F1B0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063C66B5-1345-4E74-88E1-2FB45910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grant titles of nobility?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7ECF76A5-6B09-4E24-B440-3169E618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194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Is “granting titles of nobility” on the list of Congress’s powers?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39DBD243-6B42-421E-A1E9-E8AA4F44B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114800"/>
            <a:ext cx="4953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Yes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No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Absolutely not!!</a:t>
            </a: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2A744ED2-DBE2-4AA6-9C13-0CF0354DF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97513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build="p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5F54C02A-2818-4361-9FC5-F04628C351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FEED5B6-B4B4-4DCF-BACB-5A703B9F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grant titles of nobility?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E057019-2C53-4D00-8980-BC55D257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35300"/>
            <a:ext cx="71247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The Constitution specifically says that “no title of nobility shall be granted by the United States.”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FCC39B1A-1F0D-447B-9A9F-4116C733353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999D3712-CBED-409C-BFDC-BFF667D9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grant titles of nobility?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FEFA2673-13A8-42C9-B3D7-D4702F18C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70325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Mark your papers!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1ADC0E70-0A2D-43A2-8407-CF3639FA3C0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#2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2EB99E59-E860-48F4-9D7A-EC212C70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your opinion, should Congress grant titles of nobility?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C4F9EB5-6127-4AE1-92E5-F43379DF4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Mark your papers!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6DE3B47D-2E22-4F92-9B39-209004E3E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B4798F55-FC94-4F33-8B5A-08291361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granting titles of nobility?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E0FFD12-7E2E-4D67-AA3D-5BEC93EB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2438400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Look at the checklist of values on your handout. </a:t>
            </a:r>
          </a:p>
        </p:txBody>
      </p:sp>
      <p:grpSp>
        <p:nvGrpSpPr>
          <p:cNvPr id="54277" name="Group 7">
            <a:extLst>
              <a:ext uri="{FF2B5EF4-FFF2-40B4-BE49-F238E27FC236}">
                <a16:creationId xmlns:a16="http://schemas.microsoft.com/office/drawing/2014/main" id="{21EC952A-FCCA-401E-B1A8-6B060F51B7C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3810000"/>
            <a:ext cx="4953000" cy="844550"/>
            <a:chOff x="2362200" y="5999439"/>
            <a:chExt cx="4953000" cy="846047"/>
          </a:xfrm>
        </p:grpSpPr>
        <p:pic>
          <p:nvPicPr>
            <p:cNvPr id="54279" name="Picture 6">
              <a:extLst>
                <a:ext uri="{FF2B5EF4-FFF2-40B4-BE49-F238E27FC236}">
                  <a16:creationId xmlns:a16="http://schemas.microsoft.com/office/drawing/2014/main" id="{D93A9C91-8E84-4A28-9C7B-6AF6E5F68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12">
              <a:extLst>
                <a:ext uri="{FF2B5EF4-FFF2-40B4-BE49-F238E27FC236}">
                  <a16:creationId xmlns:a16="http://schemas.microsoft.com/office/drawing/2014/main" id="{B75F0473-4F53-4423-BEA2-448474D73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id="{03FC4DBA-7269-4A80-B7CE-5D0C09863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029200"/>
            <a:ext cx="701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Do any of the values match the purpose of this bill?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utoUpdateAnimBg="0"/>
      <p:bldP spid="1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A0A2CAAC-A572-48D8-A898-0F392766C1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#3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A5CBFFDC-644E-46CC-88B0-0F74729D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political party support granting titles of nobility?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F237CBAE-3A9F-4D4A-96B8-E92B0586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75" y="2208213"/>
            <a:ext cx="34861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No!</a:t>
            </a:r>
          </a:p>
        </p:txBody>
      </p:sp>
      <p:grpSp>
        <p:nvGrpSpPr>
          <p:cNvPr id="55301" name="Group 7">
            <a:extLst>
              <a:ext uri="{FF2B5EF4-FFF2-40B4-BE49-F238E27FC236}">
                <a16:creationId xmlns:a16="http://schemas.microsoft.com/office/drawing/2014/main" id="{DB0F56C3-0967-4DBB-9469-6269BE220466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989263"/>
            <a:ext cx="4953000" cy="846137"/>
            <a:chOff x="2362200" y="5999439"/>
            <a:chExt cx="4953000" cy="846047"/>
          </a:xfrm>
        </p:grpSpPr>
        <p:pic>
          <p:nvPicPr>
            <p:cNvPr id="55309" name="Picture 6">
              <a:extLst>
                <a:ext uri="{FF2B5EF4-FFF2-40B4-BE49-F238E27FC236}">
                  <a16:creationId xmlns:a16="http://schemas.microsoft.com/office/drawing/2014/main" id="{8FDB94D4-8676-4A93-93F9-00C477F7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2362200" y="60445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12">
              <a:extLst>
                <a:ext uri="{FF2B5EF4-FFF2-40B4-BE49-F238E27FC236}">
                  <a16:creationId xmlns:a16="http://schemas.microsoft.com/office/drawing/2014/main" id="{F6745B9B-B817-4F76-B926-4B1FFDD5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4876800" y="5999439"/>
              <a:ext cx="2438400" cy="80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5">
            <a:extLst>
              <a:ext uri="{FF2B5EF4-FFF2-40B4-BE49-F238E27FC236}">
                <a16:creationId xmlns:a16="http://schemas.microsoft.com/office/drawing/2014/main" id="{01125ABC-5439-4524-97AE-0ED341BC7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91000"/>
            <a:ext cx="6248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Neither party would support this bill. It’s just plain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+mn-lt"/>
              </a:rPr>
              <a:t>un-American!</a:t>
            </a:r>
          </a:p>
        </p:txBody>
      </p:sp>
      <p:sp>
        <p:nvSpPr>
          <p:cNvPr id="55303" name="TextBox 1">
            <a:extLst>
              <a:ext uri="{FF2B5EF4-FFF2-40B4-BE49-F238E27FC236}">
                <a16:creationId xmlns:a16="http://schemas.microsoft.com/office/drawing/2014/main" id="{22115D2B-7D6D-467F-AED1-A525A7FA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488" y="283527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04" name="TextBox 17">
            <a:extLst>
              <a:ext uri="{FF2B5EF4-FFF2-40B4-BE49-F238E27FC236}">
                <a16:creationId xmlns:a16="http://schemas.microsoft.com/office/drawing/2014/main" id="{B2325034-950E-4885-B747-F13D857A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287972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05" name="TextBox 18">
            <a:extLst>
              <a:ext uri="{FF2B5EF4-FFF2-40B4-BE49-F238E27FC236}">
                <a16:creationId xmlns:a16="http://schemas.microsoft.com/office/drawing/2014/main" id="{CCBF2659-27EF-4DD9-A7FD-7EF572BA7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7972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06" name="TextBox 19">
            <a:extLst>
              <a:ext uri="{FF2B5EF4-FFF2-40B4-BE49-F238E27FC236}">
                <a16:creationId xmlns:a16="http://schemas.microsoft.com/office/drawing/2014/main" id="{B204088F-D216-4E8B-900F-4DB3B7728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7972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07" name="TextBox 20">
            <a:extLst>
              <a:ext uri="{FF2B5EF4-FFF2-40B4-BE49-F238E27FC236}">
                <a16:creationId xmlns:a16="http://schemas.microsoft.com/office/drawing/2014/main" id="{B44CC047-2D63-4F87-9A46-1CE6C34E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87972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08" name="TextBox 21">
            <a:extLst>
              <a:ext uri="{FF2B5EF4-FFF2-40B4-BE49-F238E27FC236}">
                <a16:creationId xmlns:a16="http://schemas.microsoft.com/office/drawing/2014/main" id="{D82E427B-88B8-4909-BC71-AC83AE6FF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79725"/>
            <a:ext cx="685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utoUpdateAnimBg="0"/>
      <p:bldP spid="55303" grpId="0"/>
      <p:bldP spid="55304" grpId="0"/>
      <p:bldP spid="55305" grpId="0"/>
      <p:bldP spid="55306" grpId="0"/>
      <p:bldP spid="55307" grpId="0"/>
      <p:bldP spid="5530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0FA337EA-E181-4AAE-B88D-CD1FB922CBA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#4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53528DCD-B6F7-486D-9EDB-EC7648AD7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04775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Would your voters support granting titles of nobility?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ABD2591-0F11-4CB2-BF6C-C683ABFAA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7010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Since not everyone would get a special title, do you think most voters would support this?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AA54B7B6-466B-497B-8A62-908E6929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253038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Mark your papers!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569425AB-8DE4-4E13-BB84-7B584840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288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3094E9AD-6AF4-413B-B83F-A99736A9C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73977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Is deciding what days mail will be delivered part of establishing a post office?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49A8E686-96AD-4DA3-A28E-9DBE12F2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30688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Probably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 Probably not</a:t>
            </a:r>
          </a:p>
        </p:txBody>
      </p:sp>
      <p:sp>
        <p:nvSpPr>
          <p:cNvPr id="64518" name="Oval 6">
            <a:extLst>
              <a:ext uri="{FF2B5EF4-FFF2-40B4-BE49-F238E27FC236}">
                <a16:creationId xmlns:a16="http://schemas.microsoft.com/office/drawing/2014/main" id="{24560827-D671-48AF-8065-F134C036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4883150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9E588-2134-434E-A084-66A0286E19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B0D1BF3-C58C-4646-BFA7-142C417A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stop Saturday mail delivery?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build="p"/>
      <p:bldP spid="645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D4C2BC6-EF7C-48F4-9DC2-D8AA447638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1D463BC8-61BA-489A-83F8-2D4FD800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13" y="3236913"/>
            <a:ext cx="67818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You’ve looked at all four factors.</a:t>
            </a:r>
          </a:p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Now you must weigh them all and decide—</a:t>
            </a:r>
          </a:p>
        </p:txBody>
      </p:sp>
      <p:pic>
        <p:nvPicPr>
          <p:cNvPr id="84999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5E0A155A-48F2-4694-AA10-09EA5D770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04C7AF5-F2C8-4C2A-A00C-4DACA24F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38725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WAIT!</a:t>
            </a:r>
            <a:endParaRPr 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6" grpId="0" build="p" autoUpdateAnimBg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56646440-ED59-4131-9CEA-A3FEE89EC7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pic>
        <p:nvPicPr>
          <p:cNvPr id="58371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AE0C91D3-7ECB-48D0-992A-054B4123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C15D00F7-4A08-4886-9EA6-45F7E9015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3057525"/>
            <a:ext cx="7086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There is one factor that matters more than all the rest. Which one is it? 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15100DBC-3DE8-4D77-9175-9A668A9F7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933825"/>
            <a:ext cx="6096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Congress’s power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Your personal opinion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Political party support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What your voters think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E5B86AA5-4C6E-4C23-9677-728C849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3933825"/>
            <a:ext cx="609600" cy="5238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F0882BC-0570-4917-BE78-43448BB2D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pic>
        <p:nvPicPr>
          <p:cNvPr id="59395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8AC23E8B-9367-4519-89DB-DF3F609FB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28725"/>
            <a:ext cx="19431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DFB778BC-BA4C-410B-AD06-1851FD78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1079500"/>
            <a:ext cx="2362200" cy="23129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299" y="18028"/>
                </a:moveTo>
                <a:cubicBezTo>
                  <a:pt x="20170" y="16087"/>
                  <a:pt x="21216" y="13496"/>
                  <a:pt x="21216" y="10800"/>
                </a:cubicBezTo>
                <a:cubicBezTo>
                  <a:pt x="21216" y="5047"/>
                  <a:pt x="16552" y="384"/>
                  <a:pt x="10800" y="384"/>
                </a:cubicBezTo>
                <a:cubicBezTo>
                  <a:pt x="8103" y="383"/>
                  <a:pt x="5512" y="1429"/>
                  <a:pt x="3571" y="3300"/>
                </a:cubicBezTo>
                <a:lnTo>
                  <a:pt x="18299" y="18028"/>
                </a:lnTo>
                <a:close/>
                <a:moveTo>
                  <a:pt x="3300" y="3571"/>
                </a:moveTo>
                <a:cubicBezTo>
                  <a:pt x="1429" y="5512"/>
                  <a:pt x="384" y="8103"/>
                  <a:pt x="384" y="10799"/>
                </a:cubicBezTo>
                <a:cubicBezTo>
                  <a:pt x="384" y="16552"/>
                  <a:pt x="5047" y="21216"/>
                  <a:pt x="10800" y="21216"/>
                </a:cubicBezTo>
                <a:cubicBezTo>
                  <a:pt x="13496" y="21216"/>
                  <a:pt x="16087" y="20170"/>
                  <a:pt x="18028" y="18299"/>
                </a:cubicBezTo>
                <a:lnTo>
                  <a:pt x="3300" y="357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86F6242-8B88-4B40-A120-64CF8A80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13125"/>
            <a:ext cx="7162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Would a bill clearly against Congress’s power even make it to a vote?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0D12ADA-1236-4DCC-BAAC-F731B2BF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08525"/>
            <a:ext cx="35814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Probably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 Probably not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C76F712A-F152-4508-9BAF-9015B6ED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5353050"/>
            <a:ext cx="609600" cy="5254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ng and ec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FD34055-60A0-4A38-B8FF-7331B2A460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1413" y="0"/>
            <a:ext cx="80010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VOTE!</a:t>
            </a:r>
          </a:p>
        </p:txBody>
      </p:sp>
      <p:pic>
        <p:nvPicPr>
          <p:cNvPr id="60419" name="Picture 7" descr="C:\Documents and Settings\Alison\Application Data\Microsoft\Media Catalog\Downloaded Clips\cl70\j0280925.wmf">
            <a:extLst>
              <a:ext uri="{FF2B5EF4-FFF2-40B4-BE49-F238E27FC236}">
                <a16:creationId xmlns:a16="http://schemas.microsoft.com/office/drawing/2014/main" id="{AF844838-80D1-4BF3-A73B-F72AF7736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309688"/>
            <a:ext cx="19431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7">
            <a:extLst>
              <a:ext uri="{FF2B5EF4-FFF2-40B4-BE49-F238E27FC236}">
                <a16:creationId xmlns:a16="http://schemas.microsoft.com/office/drawing/2014/main" id="{9E82D603-FF3E-488C-A773-00672A89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160463"/>
            <a:ext cx="2362200" cy="23129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299" y="18028"/>
                </a:moveTo>
                <a:cubicBezTo>
                  <a:pt x="20170" y="16087"/>
                  <a:pt x="21216" y="13496"/>
                  <a:pt x="21216" y="10800"/>
                </a:cubicBezTo>
                <a:cubicBezTo>
                  <a:pt x="21216" y="5047"/>
                  <a:pt x="16552" y="384"/>
                  <a:pt x="10800" y="384"/>
                </a:cubicBezTo>
                <a:cubicBezTo>
                  <a:pt x="8103" y="383"/>
                  <a:pt x="5512" y="1429"/>
                  <a:pt x="3571" y="3300"/>
                </a:cubicBezTo>
                <a:lnTo>
                  <a:pt x="18299" y="18028"/>
                </a:lnTo>
                <a:close/>
                <a:moveTo>
                  <a:pt x="3300" y="3571"/>
                </a:moveTo>
                <a:cubicBezTo>
                  <a:pt x="1429" y="5512"/>
                  <a:pt x="384" y="8103"/>
                  <a:pt x="384" y="10799"/>
                </a:cubicBezTo>
                <a:cubicBezTo>
                  <a:pt x="384" y="16552"/>
                  <a:pt x="5047" y="21216"/>
                  <a:pt x="10800" y="21216"/>
                </a:cubicBezTo>
                <a:cubicBezTo>
                  <a:pt x="13496" y="21216"/>
                  <a:pt x="16087" y="20170"/>
                  <a:pt x="18028" y="18299"/>
                </a:cubicBezTo>
                <a:lnTo>
                  <a:pt x="3300" y="3571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9690466-427C-4D54-8A9B-1D5917E58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73450"/>
            <a:ext cx="6019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If this bill did come to a vote, would YOU vote yea or nay?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6540FF2-6E1F-4DB0-BD3C-46358206E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24450"/>
            <a:ext cx="396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dirty="0">
                <a:latin typeface="+mn-lt"/>
              </a:rPr>
              <a:t>Mark your papers.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33C0B921-7D4C-41F7-B0EF-A2822A03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2887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6CBDE846-AF89-446F-8D50-20942153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2922588"/>
            <a:ext cx="6951662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28650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Congress has the power to stop Saturday mail delivery</a:t>
            </a:r>
          </a:p>
          <a:p>
            <a:pPr marL="628650" indent="-62865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</a:rPr>
              <a:t>Congress does not have the power to stop Saturday delivery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B173626B-2621-45B5-BB62-056778DAD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68613"/>
            <a:ext cx="762000" cy="762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34E062A7-194C-4850-8491-543EBD3E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343150"/>
            <a:ext cx="2857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u="sng" dirty="0">
                <a:solidFill>
                  <a:schemeClr val="tx2"/>
                </a:solidFill>
                <a:latin typeface="+mn-lt"/>
              </a:rPr>
              <a:t>Therefore:</a:t>
            </a:r>
            <a:endParaRPr lang="en-US" u="sng" dirty="0">
              <a:latin typeface="+mn-lt"/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2D52F539-6156-42D4-B876-979D360CD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9175"/>
            <a:ext cx="6324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(Quickly explain why on your paper.)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7D4472-965F-4FDF-9FD9-622E4E9072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#1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C004F060-78D1-49CF-81D5-A4220AB70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Does Congress have the power to stop Saturday mail delivery?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build="p"/>
      <p:bldP spid="65542" grpId="0" animBg="1"/>
      <p:bldP spid="65543" grpId="0"/>
      <p:bldP spid="6554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2A2263E4-E093-409E-B4A6-CB363753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744788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u="sng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WAIT!</a:t>
            </a:r>
            <a:endParaRPr lang="en-US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49B66536-0FE4-47FD-9784-9C500057B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38600"/>
            <a:ext cx="624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There are a few things you should know before you make up your mind.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2C6F2493-E174-477B-B031-1C4679948E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0"/>
            <a:ext cx="5029200" cy="8302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#2</a:t>
            </a:r>
            <a:endParaRPr lang="en-US" sz="4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4BB8E927-4860-461C-B01C-F549149D5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8153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 your opinion, should Saturday mail delivery 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utoUpdateAnimBg="0"/>
      <p:bldP spid="70664" grpId="0" autoUpdateAnimBg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>
            <a:extLst>
              <a:ext uri="{FF2B5EF4-FFF2-40B4-BE49-F238E27FC236}">
                <a16:creationId xmlns:a16="http://schemas.microsoft.com/office/drawing/2014/main" id="{3F53362C-DFAE-47DA-AACE-9633B960C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39" name="SN001569.wav">
            <a:hlinkClick r:id="" action="ppaction://media"/>
            <a:extLst>
              <a:ext uri="{FF2B5EF4-FFF2-40B4-BE49-F238E27FC236}">
                <a16:creationId xmlns:a16="http://schemas.microsoft.com/office/drawing/2014/main" id="{3B32FDD2-50B4-4404-A198-65AD6D593DF5}"/>
              </a:ext>
            </a:extLst>
          </p:cNvPr>
          <p:cNvPicPr>
            <a:picLocks noRot="1" noChangeAspect="1" noChangeArrowheads="1"/>
          </p:cNvPicPr>
          <p:nvPr>
            <a:wavAudioFile r:embed="rId1" name="SN00304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0" name="Text Box 16">
            <a:extLst>
              <a:ext uri="{FF2B5EF4-FFF2-40B4-BE49-F238E27FC236}">
                <a16:creationId xmlns:a16="http://schemas.microsoft.com/office/drawing/2014/main" id="{4E5B2B92-BCB1-4928-A754-20D17C620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62000"/>
            <a:ext cx="7086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The U.S. Postal Service pays for itself with the money it brings in from its services.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B49C67-0185-4C6A-AC5D-41176A8AB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4181475"/>
            <a:ext cx="22479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:\Users\Carrie\AppData\Local\Microsoft\Windows\Temporary Internet Files\Content.IE5\IEQ1TAND\MC900433831[1].png">
            <a:extLst>
              <a:ext uri="{FF2B5EF4-FFF2-40B4-BE49-F238E27FC236}">
                <a16:creationId xmlns:a16="http://schemas.microsoft.com/office/drawing/2014/main" id="{65D339E1-E7B6-4194-9EE4-91C16652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C:\Users\Carrie\AppData\Local\Microsoft\Windows\Temporary Internet Files\Content.IE5\T149WCGJ\MC900440401[1].png">
            <a:extLst>
              <a:ext uri="{FF2B5EF4-FFF2-40B4-BE49-F238E27FC236}">
                <a16:creationId xmlns:a16="http://schemas.microsoft.com/office/drawing/2014/main" id="{C62EE8EE-90AB-4776-958D-5A5183A0B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971800"/>
            <a:ext cx="199548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C:\Users\Carrie\AppData\Local\Microsoft\Windows\Temporary Internet Files\Content.IE5\5QLS7EDA\MC900433078[1].jpg">
            <a:extLst>
              <a:ext uri="{FF2B5EF4-FFF2-40B4-BE49-F238E27FC236}">
                <a16:creationId xmlns:a16="http://schemas.microsoft.com/office/drawing/2014/main" id="{307D85DF-E5F9-4A21-9374-A7A6365B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7" t="10725" r="10133" b="14238"/>
          <a:stretch>
            <a:fillRect/>
          </a:stretch>
        </p:blipFill>
        <p:spPr bwMode="auto">
          <a:xfrm>
            <a:off x="1163638" y="3587750"/>
            <a:ext cx="16573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7DE939E0-C8C5-4062-B991-416F506D44FB}"/>
              </a:ext>
            </a:extLst>
          </p:cNvPr>
          <p:cNvSpPr/>
          <p:nvPr/>
        </p:nvSpPr>
        <p:spPr>
          <a:xfrm>
            <a:off x="4519613" y="3200400"/>
            <a:ext cx="381000" cy="90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9" name="Picture 13">
            <a:extLst>
              <a:ext uri="{FF2B5EF4-FFF2-40B4-BE49-F238E27FC236}">
                <a16:creationId xmlns:a16="http://schemas.microsoft.com/office/drawing/2014/main" id="{611D0F46-1910-4985-8A20-CD3B5D894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8937">
            <a:off x="5683250" y="4746625"/>
            <a:ext cx="9334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686A216C-54CC-4EBC-9656-9CA332F7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4937">
            <a:off x="2508250" y="4692650"/>
            <a:ext cx="933450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 autoUpdateAnimBg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7C7308AD-E12D-4ECA-AADD-8E7782A00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88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3" name="SN001569.wav">
            <a:hlinkClick r:id="" action="ppaction://media"/>
            <a:extLst>
              <a:ext uri="{FF2B5EF4-FFF2-40B4-BE49-F238E27FC236}">
                <a16:creationId xmlns:a16="http://schemas.microsoft.com/office/drawing/2014/main" id="{48DC2ECB-BDF4-4778-B538-5126C813C771}"/>
              </a:ext>
            </a:extLst>
          </p:cNvPr>
          <p:cNvPicPr>
            <a:picLocks noRot="1" noChangeAspect="1" noChangeArrowheads="1"/>
          </p:cNvPicPr>
          <p:nvPr>
            <a:wavAudioFile r:embed="rId1" name="SN00304A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Text Box 8">
            <a:extLst>
              <a:ext uri="{FF2B5EF4-FFF2-40B4-BE49-F238E27FC236}">
                <a16:creationId xmlns:a16="http://schemas.microsoft.com/office/drawing/2014/main" id="{CF6465C3-A72F-41AB-8504-C4B7FCC97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7924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+mn-lt"/>
              </a:rPr>
              <a:t>HOWEVER… The Postal Service is losing a LOT of money because people are sending fewer letters.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123C829-9452-4DE3-A9A1-3B15935C0E4E}"/>
              </a:ext>
            </a:extLst>
          </p:cNvPr>
          <p:cNvGraphicFramePr>
            <a:graphicFrameLocks/>
          </p:cNvGraphicFramePr>
          <p:nvPr/>
        </p:nvGraphicFramePr>
        <p:xfrm>
          <a:off x="2082800" y="2768600"/>
          <a:ext cx="48260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B480AA-EC0F-497A-83A4-ED1A50712322}"/>
              </a:ext>
            </a:extLst>
          </p:cNvPr>
          <p:cNvCxnSpPr/>
          <p:nvPr/>
        </p:nvCxnSpPr>
        <p:spPr>
          <a:xfrm>
            <a:off x="2268538" y="3276600"/>
            <a:ext cx="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utoUpdateAnimBg="0"/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Akbar"/>
        <a:ea typeface=""/>
        <a:cs typeface=""/>
      </a:majorFont>
      <a:minorFont>
        <a:latin typeface="Tahom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1617</TotalTime>
  <Words>1749</Words>
  <Application>Microsoft Office PowerPoint</Application>
  <PresentationFormat>On-screen Show (4:3)</PresentationFormat>
  <Paragraphs>234</Paragraphs>
  <Slides>53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Akbar</vt:lpstr>
      <vt:lpstr>Arial</vt:lpstr>
      <vt:lpstr>Arial Black</vt:lpstr>
      <vt:lpstr>Tahoma</vt:lpstr>
      <vt:lpstr>Times New Roman</vt:lpstr>
      <vt:lpstr>Wingdings</vt:lpstr>
      <vt:lpstr>Wingdings 2</vt:lpstr>
      <vt:lpstr>Oriel</vt:lpstr>
      <vt:lpstr>VOTING IN CONGRESS:</vt:lpstr>
      <vt:lpstr>Learning Targets</vt:lpstr>
      <vt:lpstr>BILL “A” </vt:lpstr>
      <vt:lpstr>FACTOR #1</vt:lpstr>
      <vt:lpstr>FACTOR #1</vt:lpstr>
      <vt:lpstr>FACTOR #1</vt:lpstr>
      <vt:lpstr>FACTOR #2</vt:lpstr>
      <vt:lpstr>PowerPoint Presentation</vt:lpstr>
      <vt:lpstr>PowerPoint Presentation</vt:lpstr>
      <vt:lpstr>PowerPoint Presentation</vt:lpstr>
      <vt:lpstr>PowerPoint Presentation</vt:lpstr>
      <vt:lpstr>FACTOR #2</vt:lpstr>
      <vt:lpstr>FACTOR #3</vt:lpstr>
      <vt:lpstr>FACTOR #3</vt:lpstr>
      <vt:lpstr>FACTOR #4</vt:lpstr>
      <vt:lpstr>PowerPoint Presentation</vt:lpstr>
      <vt:lpstr>FACTOR #4</vt:lpstr>
      <vt:lpstr>FACTOR #4</vt:lpstr>
      <vt:lpstr>FACTOR #4</vt:lpstr>
      <vt:lpstr>FACTOR #4</vt:lpstr>
      <vt:lpstr>TIME TO VOTE!</vt:lpstr>
      <vt:lpstr>TIME TO VOTE!</vt:lpstr>
      <vt:lpstr>TIME TO VOTE!</vt:lpstr>
      <vt:lpstr>BILL “B” </vt:lpstr>
      <vt:lpstr>FACTOR #1</vt:lpstr>
      <vt:lpstr>FACTOR #1</vt:lpstr>
      <vt:lpstr>FACTOR #1</vt:lpstr>
      <vt:lpstr>FACTOR #1</vt:lpstr>
      <vt:lpstr>FACTOR #1</vt:lpstr>
      <vt:lpstr>FACTOR #1</vt:lpstr>
      <vt:lpstr>FACTOR #1</vt:lpstr>
      <vt:lpstr>FACTOR #2</vt:lpstr>
      <vt:lpstr>FACTOR #3</vt:lpstr>
      <vt:lpstr>FACTOR #3</vt:lpstr>
      <vt:lpstr>FACTOR #4</vt:lpstr>
      <vt:lpstr>FACTOR #4</vt:lpstr>
      <vt:lpstr>Check out the minimum wage laws in your state:</vt:lpstr>
      <vt:lpstr>FACTOR #4</vt:lpstr>
      <vt:lpstr>TIME TO VOTE!</vt:lpstr>
      <vt:lpstr>TIME TO VOTE!</vt:lpstr>
      <vt:lpstr>TIME TO VOTE!</vt:lpstr>
      <vt:lpstr>BILL “C” </vt:lpstr>
      <vt:lpstr>FACTOR #1</vt:lpstr>
      <vt:lpstr>FACTOR #1</vt:lpstr>
      <vt:lpstr>FACTOR #1</vt:lpstr>
      <vt:lpstr>FACTOR #2</vt:lpstr>
      <vt:lpstr>FACTOR #3</vt:lpstr>
      <vt:lpstr>FACTOR #3</vt:lpstr>
      <vt:lpstr>FACTOR #4</vt:lpstr>
      <vt:lpstr>TIME TO VOTE!</vt:lpstr>
      <vt:lpstr>TIME TO VOTE!</vt:lpstr>
      <vt:lpstr>TIME TO VOTE!</vt:lpstr>
      <vt:lpstr>TIME TO VOTE!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Kay</dc:creator>
  <cp:lastModifiedBy>Ryan Kay</cp:lastModifiedBy>
  <cp:revision>133</cp:revision>
  <dcterms:created xsi:type="dcterms:W3CDTF">1601-01-01T00:00:00Z</dcterms:created>
  <dcterms:modified xsi:type="dcterms:W3CDTF">2018-05-05T21:57:02Z</dcterms:modified>
</cp:coreProperties>
</file>