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4"/>
  </p:notesMasterIdLst>
  <p:sldIdLst>
    <p:sldId id="256" r:id="rId2"/>
    <p:sldId id="297" r:id="rId3"/>
    <p:sldId id="259" r:id="rId4"/>
    <p:sldId id="296" r:id="rId5"/>
    <p:sldId id="266" r:id="rId6"/>
    <p:sldId id="282" r:id="rId7"/>
    <p:sldId id="283" r:id="rId8"/>
    <p:sldId id="284" r:id="rId9"/>
    <p:sldId id="285" r:id="rId10"/>
    <p:sldId id="286" r:id="rId11"/>
    <p:sldId id="287" r:id="rId12"/>
    <p:sldId id="268" r:id="rId13"/>
    <p:sldId id="270" r:id="rId14"/>
    <p:sldId id="271" r:id="rId15"/>
    <p:sldId id="272" r:id="rId16"/>
    <p:sldId id="273" r:id="rId17"/>
    <p:sldId id="274" r:id="rId18"/>
    <p:sldId id="288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9" r:id="rId27"/>
    <p:sldId id="26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4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0412CEF1-7EBC-470B-B829-56EAD7261B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B1660723-9A9E-42B0-B966-E900958734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1028">
            <a:extLst>
              <a:ext uri="{FF2B5EF4-FFF2-40B4-BE49-F238E27FC236}">
                <a16:creationId xmlns:a16="http://schemas.microsoft.com/office/drawing/2014/main" id="{8CEB3634-895E-4B26-A23C-DC9766EE76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1029">
            <a:extLst>
              <a:ext uri="{FF2B5EF4-FFF2-40B4-BE49-F238E27FC236}">
                <a16:creationId xmlns:a16="http://schemas.microsoft.com/office/drawing/2014/main" id="{33D21908-5634-40F1-8280-F528FF600D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1030">
            <a:extLst>
              <a:ext uri="{FF2B5EF4-FFF2-40B4-BE49-F238E27FC236}">
                <a16:creationId xmlns:a16="http://schemas.microsoft.com/office/drawing/2014/main" id="{DF5270F4-F249-4E08-AE01-D29D675A1E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1031">
            <a:extLst>
              <a:ext uri="{FF2B5EF4-FFF2-40B4-BE49-F238E27FC236}">
                <a16:creationId xmlns:a16="http://schemas.microsoft.com/office/drawing/2014/main" id="{525DA157-0844-4C74-9D34-93217368C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C23CE5-FAB4-49FB-885D-F18D1E3E92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>
            <a:extLst>
              <a:ext uri="{FF2B5EF4-FFF2-40B4-BE49-F238E27FC236}">
                <a16:creationId xmlns:a16="http://schemas.microsoft.com/office/drawing/2014/main" id="{312CB430-11F5-4D28-A094-4E9A74C6F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B7AEE0-AD72-42CF-841C-8B1130C3ECA1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D644EBA8-2CA6-49F5-BB46-CCA8323DF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7EDA220F-9D21-4AD4-90AA-6707D3251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To hear special effects, make sure your sound is up.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4DC1A1D4-4F0C-4566-9709-7601225CE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326993-8437-4CF9-B18A-A043DBB1DF2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C3E395F-C42B-49EA-A0AE-4C9C63033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737AA6E-0299-4C88-AB8C-262B70FA4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4B3B0443-2429-44EC-A74D-3C04A174C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DDB328-1BB8-4252-AA53-76B73D00BDF4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1FEAA22-BF0D-42BE-821B-3D1760109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5AEE563-3CAA-40F7-AD94-300D42E82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C518DDDF-2995-4EB2-9A33-60E32A37D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810DC1-33CE-4727-9759-B6EE1022FD4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FBC9C00-5DAB-4CA6-B4D5-2C8E14787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190D20D-FEA6-476B-B08A-CF6FBD7E8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6C514C73-19A1-4CC7-B0B9-A6C6D93F0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D830BD-120C-4776-B32E-936E18F9FE50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E06FE74-2C7E-4C12-9358-5B888BCD8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0C71A50-0A8E-4C16-AE02-9E1862EE0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9A1BC0C3-7952-42CD-B3B8-D681243BC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F80C09-A9ED-45C9-B0C9-2831EFE201F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F1F9AAA-7808-471C-9634-22CF8B98C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3E0E591-FF86-45C9-ACB0-97F06801E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>
            <a:extLst>
              <a:ext uri="{FF2B5EF4-FFF2-40B4-BE49-F238E27FC236}">
                <a16:creationId xmlns:a16="http://schemas.microsoft.com/office/drawing/2014/main" id="{EC03D2B5-C206-4CDC-832F-EC108D144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12F96C-294B-439D-AB45-C9CCC2BDD854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26145C2-B98B-4BB9-9049-91BC50393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DC1981E-7F8C-462F-B978-B69C5A0D1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>
            <a:extLst>
              <a:ext uri="{FF2B5EF4-FFF2-40B4-BE49-F238E27FC236}">
                <a16:creationId xmlns:a16="http://schemas.microsoft.com/office/drawing/2014/main" id="{E3C72351-BA02-425F-924C-6A19C2C3B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FF93A2-CBF1-49E9-B30E-9BE4789DF0CF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7A7CCEB-368A-4B0B-8B98-4EB024A64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4F94511-5CC8-4BAE-A971-00FA80169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>
            <a:extLst>
              <a:ext uri="{FF2B5EF4-FFF2-40B4-BE49-F238E27FC236}">
                <a16:creationId xmlns:a16="http://schemas.microsoft.com/office/drawing/2014/main" id="{3616635C-8CBA-4076-A8B7-D21F56CA3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C041A1-65EF-44FE-A442-5E4D19CD094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CEA067B-9574-4DBA-8634-7FB56FFB2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0BFA680-6D95-4E41-9070-DED5A1550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B4B60CAD-3585-4709-9972-F042C7923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CF147C-06C6-4EFB-BDCE-ACD76CF6190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28C5C08-A12F-487D-816D-773394412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3005076-A6F8-4871-9BC7-B0567102B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D5C74E9B-59AC-4175-B543-6ABA24E83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113CAC-1BE6-4D93-8BFE-B7CD80BC741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1B83136-A325-452B-AE9E-62464DFDD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8168DD5-E9F6-44D4-96C5-5B52E994C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E07347A5-A820-4EEE-B8EE-6834D7884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474933-8CE6-4B7A-935C-A2A2D1014CE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06F1F8D-4F4A-4818-B1DB-09A74C69F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C983A2E-7D31-42F5-883D-D5CBCBAE2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id="{2842B27F-76B0-44D4-A898-DE122B98C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849657-357B-4CE9-ABE3-907D3482176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ECC81FC-1285-4867-8231-145C79645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67D44FC-332D-47B6-B0DD-564E6480A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F478971E-52F6-4357-9943-0FE8BC199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04D8BD-AC79-4DF6-901F-34C9F45DBB6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9369F21-0B6B-483A-BFBE-766CAFCC2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E084F3F-6929-475D-86CB-3EF3A26F7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>
            <a:extLst>
              <a:ext uri="{FF2B5EF4-FFF2-40B4-BE49-F238E27FC236}">
                <a16:creationId xmlns:a16="http://schemas.microsoft.com/office/drawing/2014/main" id="{00E4DB3E-7E6B-4CE4-A93A-C80B56DA3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760BC9-79DC-4D2D-A077-452502BDAF3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9155" name="Rectangle 1026">
            <a:extLst>
              <a:ext uri="{FF2B5EF4-FFF2-40B4-BE49-F238E27FC236}">
                <a16:creationId xmlns:a16="http://schemas.microsoft.com/office/drawing/2014/main" id="{A34CA261-8DB0-4DA8-A73E-DE8866F39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>
            <a:extLst>
              <a:ext uri="{FF2B5EF4-FFF2-40B4-BE49-F238E27FC236}">
                <a16:creationId xmlns:a16="http://schemas.microsoft.com/office/drawing/2014/main" id="{5C533200-7C77-44D7-8759-4B9C3CEF7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5318F1-8F8D-4E55-853D-6F3051E222E1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AFBF6-2AB4-43EE-BD24-930F856EC67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8BAEA-58EF-49FD-B4B1-B4305E527E8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17812-D64D-4471-97C0-A524FFDCDBB4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707EBE1-6DC2-4CA1-B531-4F4B8D08A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E0E64064-F52D-44F7-813F-2085AAC8E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8C6862F-5399-480A-B755-62074F46D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FA62C8DB-E95D-49E5-B91E-4BEA8D0FB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E6DCDD4D-EC37-4961-91F4-5FD8F08C3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84E5475F-1B92-4D5C-A675-5D6886346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E9CB30-BCEC-4C1B-A5D8-9CF3979ADBF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31E787-0D3D-482E-830A-99D0B7F14934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5A5446-EA4B-4F2B-BC72-54858D8DE145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121345-9F10-4455-9B7A-BBAA6A92F7A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FD52A4-148A-44A0-9789-08DC9E8C73D3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16C704-354F-4182-BBCA-FE5E57BF2042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A685D547-6E0D-4385-BD5D-BBD78BA3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789BF7DB-F2FF-4C2B-9612-9BEA0EBB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400E1942-46BE-443E-88CE-E020C18F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D73A1D4-F240-4B23-B35A-8670A7B70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81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01E3B4E-1DC9-4601-AE26-23BE1063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170FB00-277B-4DC5-BC43-EAF56BE9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E177179-FA31-488D-9631-3C1AA4AD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8589B-6272-40BF-AFC1-03E91656A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0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CAEF4F5-8F48-4C55-B2F8-1FCB92B6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28E0542-9E57-4479-9620-8E714D7F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903E59B-8F6E-4FC3-916E-39A81D8C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0D4DC-1CD6-46AA-8B01-2406A8CE7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2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CD60386-9376-498E-994E-B834D561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9AD16ED4-961F-42D9-A9B6-A795A0D1E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5CE552-4156-483D-BE50-7E976B4282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DBD76A3-E7F3-420C-917E-B4587059CD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5A186B-3273-4A18-8626-44188ADEF9D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C18AE-D220-46CD-8015-F66776A78EC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B8F81-D8B9-4BE9-A3A3-436893080056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74BEE-2861-4BE3-840C-09DEDF0F328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A8844F5B-6E4D-4811-A9C9-7AE8812F6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203AFD60-7F8B-420C-A55C-72DFA011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FF03C0FC-20A2-4FD1-A457-57C5B34E0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9D0BA1F8-B73D-40A6-9D3C-9C3510ED8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2641EDE-7D44-44B8-A319-2DB98EFA2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D5DFC1-63CD-4C5D-AB5E-D63AC814A20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84C294-EE7A-4E62-AD0E-A37EA56C6FF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793A75-47D4-463C-8A1D-7CD1BE3CA22C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9DA941-99FE-4C28-BB9E-EDF697D5CDE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7CE7F3-FABE-4BC1-BF37-02BB76458B62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F7F54E-00D1-4D56-9FA4-A827EBCFF7DA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7DB2F647-0935-4AEE-BB89-A3A99CC3B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462D7B-5FD0-45F1-8D1C-035DEB77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DC1F0D7-CC18-48FD-9DC3-576B3F71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6238487-9F60-4089-A0DE-D9C0134C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E193E7F-0E2A-42A9-865D-285009EC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3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B4DEC2C-A684-4C5B-951E-9AC4BED2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170E79A-9810-4A6E-9059-35172E7D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4099F26-AB51-452E-B4E9-7B5EFF9E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4936-9C80-4456-8598-6E2118E9E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66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9D8860A3-E3CB-486C-863B-1343D806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F18319C-12B8-4F37-A783-068C622A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B484BADD-4DDB-486B-AE2C-96F3FC64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3E32C-A2B7-498D-9E80-AF509F56E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46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0C538C25-86D0-40A3-AA84-13DC5D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CE35384-ED74-4F5E-8B35-7699254DB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96095F-B431-4425-B6DC-8740BDA79C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0C4315D-715D-48B1-B3D4-4B8FFA6FB9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9C87B1F-F1FD-40AB-9FE1-66B22AFE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77937-B7EF-4D95-8E8B-0C4F565E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44224E5-EF75-4C1D-80D7-1288476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6B0-2D2F-4F74-9CB9-A6CA0E0E4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2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ADBAD11-16CE-4A3A-A74A-806605BB3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9B5010C7-2D07-4F45-8B18-AA1C52D7D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AA03B7EA-C176-495D-875A-BBC3572D1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82946107-145E-4210-84FE-1B39634C4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4AA76-99EE-4885-9969-52080487A30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1F2F1AD0-7A9A-49E4-905B-96012136C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A5893F-C51E-4726-A0A3-27CC2F58912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EB800420-E57F-4CEE-99E8-9C8CCBB1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BAB0B09D-EEDA-417C-83B6-584F6B466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0C3B42-90A5-48A5-9080-BCB13A5716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1D0195FE-D5F1-4145-B942-EFB9AE600A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6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0940BEF-834C-4782-AF50-C2E74CD89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65194-BD3C-4878-B4B5-E746C70D037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3B7D37B5-DBA2-4220-B58E-E6A627418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02B62-06CE-407F-85BA-AB009C49A61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BCBB1C1C-8737-443A-9166-5D10C3F85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0B9C059-4B26-4462-A4F6-4027D8C1A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0F92A8A8-CF32-4F64-A173-47D10185C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1924144E-E8FE-4F88-8504-40F96448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4E1046A5-79F4-46A3-9D8A-37960345A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B8639B-0C73-4960-8982-247C0EAA24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677416D9-0902-427B-936F-ED95997072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2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7965EBB3-448B-47B1-A321-DF024DD62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A244773-B667-4573-A7EA-348ED852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E6911772-9FF3-4E9A-BC7C-2780BAC2FE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64DC3F4-FFF1-4DF7-BFAB-EDA4FD131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2D57-C40D-4D15-8C43-BA84C2DA4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2C57E9B-8C53-4DCA-8869-65A1B363F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E84577BC-ADA1-47E5-8A53-7550D5AD0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A2447-20AF-4507-B855-FC7E2CF00C9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F89435D6-5EA2-42A0-84E8-FF037A6E4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39ADDF-3C2F-4949-A761-6B38F0F00E9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012B9A-C81D-4023-AD96-58502012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B3331F62-73AF-4BCB-BFE9-0602D86D04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78" r:id="rId4"/>
    <p:sldLayoutId id="2147483877" r:id="rId5"/>
    <p:sldLayoutId id="2147483882" r:id="rId6"/>
    <p:sldLayoutId id="2147483876" r:id="rId7"/>
    <p:sldLayoutId id="2147483883" r:id="rId8"/>
    <p:sldLayoutId id="2147483884" r:id="rId9"/>
    <p:sldLayoutId id="2147483875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5AB0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B8E0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E2F8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996CA11-E3E8-4DB2-8CF8-B7650160BF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4113" y="1881188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Akbar" pitchFamily="2" charset="0"/>
              </a:rPr>
              <a:t>VOTING  IN  CONGRESS: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B3BE626-D893-4EC8-A8CE-A736F1FFE5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12420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latin typeface="Tahoma" panose="020B0604030504040204" pitchFamily="34" charset="0"/>
              </a:rPr>
              <a:t>It’s More Than Just “Yea” or “Nay”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E5E55FBB-7973-4A2A-B870-CD22356CB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27725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ahoma" panose="020B0604030504040204" pitchFamily="34" charset="0"/>
              </a:rPr>
              <a:t>(It’s more than thumbs up or down, too. Sorry.)</a:t>
            </a:r>
          </a:p>
        </p:txBody>
      </p:sp>
      <p:pic>
        <p:nvPicPr>
          <p:cNvPr id="8197" name="Picture 6" descr="C:\Users\Carrie\AppData\Local\Microsoft\Windows\Temporary Internet Files\Content.IE5\9GM69NVI\MC900441322[1].png">
            <a:extLst>
              <a:ext uri="{FF2B5EF4-FFF2-40B4-BE49-F238E27FC236}">
                <a16:creationId xmlns:a16="http://schemas.microsoft.com/office/drawing/2014/main" id="{BAFE5F41-00ED-43AA-905B-85E74B1E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498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8E10795-9E77-4797-908E-68C74FC43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#1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5411E66-DA07-4F34-9D84-88D7FA09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3913"/>
            <a:ext cx="7924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POWERS of CONGRESS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60C1C1E1-4FD1-4377-87C0-FBA87E7F9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901825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Oh, and here’s one more: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EB057270-59EB-405D-90E1-FB8EBBC59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19400"/>
            <a:ext cx="78486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Make all laws that are “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necessary and proper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” for executing any of these powers.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1B75BA87-78D6-44F5-A947-E99EDC79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4748213"/>
            <a:ext cx="52578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kbar" pitchFamily="2" charset="0"/>
              </a:rPr>
              <a:t>Hold on!  What does that mean?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82D0B-5244-42D2-AD43-9BC6D30FA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48213"/>
            <a:ext cx="1009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05" grpId="0"/>
      <p:bldP spid="512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57BC24A1-4E89-4FD8-8013-725811CFA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#1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53251" name="Rectangle 1027">
            <a:extLst>
              <a:ext uri="{FF2B5EF4-FFF2-40B4-BE49-F238E27FC236}">
                <a16:creationId xmlns:a16="http://schemas.microsoft.com/office/drawing/2014/main" id="{E27A0822-E5E7-4B64-BA9B-2C48BB1D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73138"/>
            <a:ext cx="7924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POWERS of CONGRESS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3252" name="Text Box 1028">
            <a:extLst>
              <a:ext uri="{FF2B5EF4-FFF2-40B4-BE49-F238E27FC236}">
                <a16:creationId xmlns:a16="http://schemas.microsoft.com/office/drawing/2014/main" id="{F3487B13-2404-4E1B-BFAD-238FA8C5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That means Congress can sometimes do things that are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not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on the list . . .</a:t>
            </a:r>
          </a:p>
        </p:txBody>
      </p:sp>
      <p:sp>
        <p:nvSpPr>
          <p:cNvPr id="53255" name="Text Box 1031">
            <a:extLst>
              <a:ext uri="{FF2B5EF4-FFF2-40B4-BE49-F238E27FC236}">
                <a16:creationId xmlns:a16="http://schemas.microsoft.com/office/drawing/2014/main" id="{4ACF0B60-E904-4D30-95EC-6F0BD910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6725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 . . if it relates to something that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is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on the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0D9FBF8-6D54-4FDE-B0EB-5A246B85F9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02F724D-372A-4ED8-BD38-43AE18CF17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914400"/>
            <a:ext cx="7772400" cy="1524000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solidFill>
                  <a:schemeClr val="accent1"/>
                </a:solidFill>
                <a:latin typeface="Tahoma" panose="020B0604030504040204" pitchFamily="34" charset="0"/>
              </a:rPr>
              <a:t>Can Congress pass any law it wants to?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FD2B38F-0324-4ED6-943D-1B52024A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7010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8975" indent="-688975">
              <a:spcBef>
                <a:spcPts val="0"/>
              </a:spcBef>
              <a:spcAft>
                <a:spcPts val="2400"/>
              </a:spcAft>
              <a:buFontTx/>
              <a:buAutoNum type="alphaUcPeriod"/>
              <a:defRPr/>
            </a:pPr>
            <a:r>
              <a:rPr lang="en-US" sz="4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YES! Congress has the power to do anything. </a:t>
            </a:r>
          </a:p>
          <a:p>
            <a:pPr marL="747713" indent="-747713">
              <a:spcBef>
                <a:spcPts val="0"/>
              </a:spcBef>
              <a:spcAft>
                <a:spcPts val="2400"/>
              </a:spcAft>
              <a:buFontTx/>
              <a:buAutoNum type="alphaUcPeriod"/>
              <a:defRPr/>
            </a:pPr>
            <a:r>
              <a:rPr lang="en-US" sz="4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NO! Congress can only do what the Constitution says it can do.</a:t>
            </a: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A709E429-D362-4A24-8CFC-ACB35E862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39624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10" grpId="0" build="p"/>
      <p:bldP spid="215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3D01681-F979-4E12-A0D0-C56D9EAD9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3964360-3A9C-4B10-91B3-43AE3C025B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9144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solidFill>
                  <a:schemeClr val="accent1"/>
                </a:solidFill>
                <a:latin typeface="Tahoma" panose="020B0604030504040204" pitchFamily="34" charset="0"/>
              </a:rPr>
              <a:t>Congress has the power to create armies.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F28489D-6D33-43CD-BE5A-2FFAC1F5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14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True 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False</a:t>
            </a:r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1E815C01-11F0-48A6-A940-4711AEC58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3514725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build="p"/>
      <p:bldP spid="235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797B8B2-6D81-4EDF-9DAB-03A20E3707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C0D215C-D550-4EAB-AAA7-443DCA11D4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914400"/>
            <a:ext cx="7772400" cy="175260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Congress cannot control business that happens in more than one state.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6F3BC34F-7CB5-4C09-81C7-88331CC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14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True 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False</a:t>
            </a:r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F1D7FD7E-2913-4E0A-A652-3B9FD870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2672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B277EA8-0C1C-4AE7-8D96-9002954237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90E5A92-6501-4641-8BAE-00AF7C7AE5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9906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solidFill>
                  <a:schemeClr val="accent1"/>
                </a:solidFill>
                <a:latin typeface="Tahoma" panose="020B0604030504040204" pitchFamily="34" charset="0"/>
              </a:rPr>
              <a:t>Congress may collect taxes for certain reasons.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B10636F-DD8A-4E2A-B958-35BA0181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03625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True 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False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429B7732-0D95-4E87-AD99-00544FEC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3589338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2DA234A-FB79-44A8-A9B5-9A312990B3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A8C971B-5C9A-4EB8-88C0-F02EC3D207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990600"/>
            <a:ext cx="8077200" cy="1752600"/>
          </a:xfrm>
        </p:spPr>
        <p:txBody>
          <a:bodyPr/>
          <a:lstStyle/>
          <a:p>
            <a:pPr algn="ctr" eaLnBrk="1" hangingPunct="1"/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Congress may not make any laws about immigration.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4B4C1B0D-2809-47CC-93C5-CCB031069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14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True 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False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D2EAA5EF-0A3E-416D-B03E-B5A5FDA59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2672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37B3958-F167-4446-AE66-A55E44BC05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2FA0261-FAA1-4CE7-B7E3-C83453B5FB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914400"/>
            <a:ext cx="7772400" cy="175260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Congress may make any law as long as it is “necessary and proper.”</a:t>
            </a:r>
          </a:p>
        </p:txBody>
      </p:sp>
      <p:sp>
        <p:nvSpPr>
          <p:cNvPr id="27653" name="Oval 5">
            <a:extLst>
              <a:ext uri="{FF2B5EF4-FFF2-40B4-BE49-F238E27FC236}">
                <a16:creationId xmlns:a16="http://schemas.microsoft.com/office/drawing/2014/main" id="{FF69E80A-E291-41D9-8034-97A2B512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75" y="4275138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463A8012-C825-4F01-B02F-8F048C7E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14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True 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29202D2-1E5D-489B-B47B-46233B8403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80619ED-0E0F-47C3-8ED3-CECDB696A4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911225"/>
            <a:ext cx="7772400" cy="175260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may Congress do something that is not listed in the Constitution?</a:t>
            </a:r>
          </a:p>
        </p:txBody>
      </p:sp>
      <p:sp>
        <p:nvSpPr>
          <p:cNvPr id="55300" name="Oval 4">
            <a:extLst>
              <a:ext uri="{FF2B5EF4-FFF2-40B4-BE49-F238E27FC236}">
                <a16:creationId xmlns:a16="http://schemas.microsoft.com/office/drawing/2014/main" id="{AB357222-EBE4-43EE-B583-77FF43576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06863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AE53645-D44B-4957-9851-9868545F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97163"/>
            <a:ext cx="70453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lphaUcPeriod"/>
              <a:defRPr/>
            </a:pPr>
            <a:r>
              <a:rPr lang="en-US" sz="4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Always  </a:t>
            </a:r>
          </a:p>
          <a:p>
            <a:pPr marL="457200" indent="-457200">
              <a:spcBef>
                <a:spcPct val="20000"/>
              </a:spcBef>
              <a:buFontTx/>
              <a:buAutoNum type="alphaUcPeriod"/>
              <a:defRPr/>
            </a:pPr>
            <a:r>
              <a:rPr lang="en-US" sz="4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Never</a:t>
            </a:r>
          </a:p>
          <a:p>
            <a:pPr marL="747713" indent="-747713">
              <a:spcBef>
                <a:spcPct val="20000"/>
              </a:spcBef>
              <a:buFontTx/>
              <a:buAutoNum type="alphaUcPeriod"/>
              <a:defRPr/>
            </a:pPr>
            <a:r>
              <a:rPr lang="en-US" sz="4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it relates to something that is listed</a:t>
            </a:r>
          </a:p>
          <a:p>
            <a:pPr marL="457200" indent="-457200">
              <a:spcBef>
                <a:spcPct val="20000"/>
              </a:spcBef>
              <a:buFontTx/>
              <a:buAutoNum type="alphaUcPeriod"/>
              <a:defRPr/>
            </a:pPr>
            <a:r>
              <a:rPr lang="en-US" sz="4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Only on Thursdays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00" grpId="0" animBg="1"/>
      <p:bldP spid="5530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3085189-A5DD-43BD-9C95-6E18DE95D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#2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26B45DF-5F37-4939-8ADA-5161CE63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60425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PERSONAL OPINION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3253516-3200-4A23-8391-E85E25E5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828800"/>
            <a:ext cx="739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Members of Congress are human beings, just like you!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86A98BBB-CDD8-4F0D-B64A-546EDEF32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276600"/>
            <a:ext cx="7696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Sometimes they agree with a bill…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3707D75-B2C7-4EC0-984E-0C26F033B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41888"/>
            <a:ext cx="6591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…and sometimes they are totally against a bill.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00B65-7C4F-486E-A6A8-904A9288C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941888"/>
            <a:ext cx="746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865C99-8B28-4FF6-BA0A-46003EFCD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60800"/>
            <a:ext cx="76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9617EE2-6A21-4B26-968D-63E3E4BA2E32}"/>
              </a:ext>
            </a:extLst>
          </p:cNvPr>
          <p:cNvSpPr/>
          <p:nvPr/>
        </p:nvSpPr>
        <p:spPr>
          <a:xfrm>
            <a:off x="1219200" y="4114800"/>
            <a:ext cx="1295400" cy="685800"/>
          </a:xfrm>
          <a:prstGeom prst="wedgeRoundRectCallout">
            <a:avLst>
              <a:gd name="adj1" fmla="val -35539"/>
              <a:gd name="adj2" fmla="val 8101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kbar" pitchFamily="2" charset="0"/>
              </a:rPr>
              <a:t>No way!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6C7FA04-59F7-47C2-AFB9-8F0674C2D475}"/>
              </a:ext>
            </a:extLst>
          </p:cNvPr>
          <p:cNvSpPr/>
          <p:nvPr/>
        </p:nvSpPr>
        <p:spPr>
          <a:xfrm>
            <a:off x="7429500" y="2743200"/>
            <a:ext cx="1295400" cy="685800"/>
          </a:xfrm>
          <a:prstGeom prst="wedgeRoundRectCallout">
            <a:avLst>
              <a:gd name="adj1" fmla="val 8579"/>
              <a:gd name="adj2" fmla="val 10324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kbar" pitchFamily="2" charset="0"/>
              </a:rPr>
              <a:t>Love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utoUpdateAnimBg="0"/>
      <p:bldP spid="28676" grpId="0"/>
      <p:bldP spid="28677" grpId="0"/>
      <p:bldP spid="10" grpId="0"/>
      <p:bldP spid="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5E04-44D6-48E8-9DB7-B81375BE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Learning Targets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CFBE-44ED-40E4-90FA-188109AEAB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Students will be able to understand how Congress passes laws.</a:t>
            </a:r>
          </a:p>
          <a:p>
            <a:r>
              <a:rPr lang="en-US" sz="3200" dirty="0"/>
              <a:t>Students will be able to know the factors that members of Congress consider when voting.</a:t>
            </a:r>
          </a:p>
          <a:p>
            <a:r>
              <a:rPr lang="en-US" sz="3200" dirty="0"/>
              <a:t>Students will be able to understand how political party affiliation influences how members of Congress vote.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7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EDA2E1F-EE3C-4316-868C-3A5E9A70D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#3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A2DBCA5-BBE8-4A1F-8A8F-BA8DC1FE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17563"/>
            <a:ext cx="7924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POLITICAL PARTY VIEWS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E2B15209-BE32-4104-A2DD-9598956A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812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People in a political party share similar values.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86313090-D967-4E4D-B00E-1F4870B7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They work for laws that reflect those values.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39561D83-C05D-4A57-AD17-39405963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3390900"/>
            <a:ext cx="49561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C93FEAF-226C-4C24-B821-69ECEA3A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-1588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#3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C04DFCA-EC32-4DC8-B497-1F5DF7820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5175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POLITICAL PARTY VIEWS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2E1EFEC0-CE71-4D36-A33D-2352F8A0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764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For a member of Congress, being in a political party is like being on a team. 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A07CEB76-D749-4837-944A-FBC6DD23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724400"/>
            <a:ext cx="8153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Members of the team support each other and try to create bills that reflect their values.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393CA-2275-4D66-BCAC-8A6041E2D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001963"/>
            <a:ext cx="264953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0084F7-4A5D-4894-A1E9-C8D9CB6A1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82950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1A2A4-8668-4B29-8D94-2AB7C973D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282950"/>
            <a:ext cx="1466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8B73630-648B-4D12-AAF3-7B8BC0E1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938"/>
            <a:ext cx="5029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#3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71CFBB1-BD6F-49A5-AC15-1B084DDD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0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POLITICAL PARTY VIEWS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F33FD3A7-695F-4F1C-B2CC-DAC514CC8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35138"/>
            <a:ext cx="7734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Usually members of Congress agree with their political party about bills. 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3C1D3F5A-C06D-4AE6-8C2C-EF116F5A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18063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But sometimes they don’t.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3BD4E2-B869-4A5A-90B0-A398A5A7F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935288"/>
            <a:ext cx="8921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86D3A-4B32-484F-8F1A-E5308F73E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903538"/>
            <a:ext cx="70326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8F4D1-BC17-4AFD-BBCB-CCF2E5D23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997200"/>
            <a:ext cx="6096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8BF86-F997-4793-9BFA-A68CFA92B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3603625"/>
            <a:ext cx="8016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FBDE66-B9E5-4E21-A969-133D906F7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640138"/>
            <a:ext cx="6762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98F2049-7ACD-471A-9DBF-0310FFA0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#4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DEC3249-7B39-47F4-865F-748137BD6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85725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VOTERS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9EB65225-A233-4515-A7E3-B34EBA1D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792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There would be too many people in Congress if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everyone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went . . .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EB8C2441-5BC3-455A-B9B2-BCED5D71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3340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So voters choose a few people to represent them.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AE3EE-84B4-482A-90D5-AC773DCBE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76550"/>
            <a:ext cx="32035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E3A6ED99-5771-48C8-9041-E44DCF2E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76550"/>
            <a:ext cx="32004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 autoUpdateAnimBg="0"/>
      <p:bldP spid="389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7A5E805-852B-40AB-9172-535DAA2A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#4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D808607-FDAA-45A3-BCD4-31247D7BF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53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VOTERS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57FE1468-0FC4-4AC7-B4D2-6BFF55CC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828800"/>
            <a:ext cx="75438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People in Congress are responsible for representing the voters back home.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2B69FCC9-E455-470D-8996-86C76BDE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387975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So they’d better think about those voters, because…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111CE-B9E7-4151-AAFE-7883238C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638550"/>
            <a:ext cx="9477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5F50C-E93B-4287-BC3D-68B7957FC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3619500"/>
            <a:ext cx="8286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B2DD17-5B26-44B7-BDBF-DA9B3D596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2988"/>
            <a:ext cx="9413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7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05FC5A5-8E75-40B4-8C37-F6C3EDD54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#4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1714D4E-D934-48D7-8FC3-B3BDAD78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83232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VOTERS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4B912E3F-B887-4F95-8518-3BF9370F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651000"/>
            <a:ext cx="74882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Voters send people to Congress . . .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5940F710-07BD-4D74-A992-F99BD7F1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349750"/>
            <a:ext cx="74882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 . . and voters can kick people out!</a:t>
            </a:r>
          </a:p>
        </p:txBody>
      </p:sp>
      <p:pic>
        <p:nvPicPr>
          <p:cNvPr id="34823" name="Picture 7">
            <a:extLst>
              <a:ext uri="{FF2B5EF4-FFF2-40B4-BE49-F238E27FC236}">
                <a16:creationId xmlns:a16="http://schemas.microsoft.com/office/drawing/2014/main" id="{BA442E65-AD16-4CFE-BF14-72A6D9E9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84931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>
            <a:extLst>
              <a:ext uri="{FF2B5EF4-FFF2-40B4-BE49-F238E27FC236}">
                <a16:creationId xmlns:a16="http://schemas.microsoft.com/office/drawing/2014/main" id="{ABAF1871-95C9-436C-A868-064EF513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95863"/>
            <a:ext cx="90963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5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1B013C4-FFFC-401C-90ED-3E6B7FA3DA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504736D-4C68-43E2-A688-0151D5492A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838200"/>
            <a:ext cx="8305800" cy="1752600"/>
          </a:xfrm>
        </p:spPr>
        <p:txBody>
          <a:bodyPr/>
          <a:lstStyle/>
          <a:p>
            <a:pPr algn="ctr" eaLnBrk="1" hangingPunct="1"/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Members of Congress vote based </a:t>
            </a:r>
            <a:r>
              <a:rPr lang="en-US" altLang="en-US" sz="3700" u="sng">
                <a:solidFill>
                  <a:schemeClr val="accent1"/>
                </a:solidFill>
                <a:latin typeface="Tahoma" panose="020B0604030504040204" pitchFamily="34" charset="0"/>
              </a:rPr>
              <a:t>only</a:t>
            </a:r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 on their personal opinions.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D7139D45-2589-4413-9F0C-EEC68FB61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908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88975" indent="-68897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2400"/>
              </a:spcAft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TRUE! Personal opinion is the only factor. </a:t>
            </a:r>
          </a:p>
          <a:p>
            <a:pPr eaLnBrk="1" hangingPunct="1">
              <a:spcAft>
                <a:spcPts val="2400"/>
              </a:spcAft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FALSE! They consider other factors too.</a:t>
            </a:r>
          </a:p>
        </p:txBody>
      </p:sp>
      <p:sp>
        <p:nvSpPr>
          <p:cNvPr id="56325" name="Oval 5">
            <a:extLst>
              <a:ext uri="{FF2B5EF4-FFF2-40B4-BE49-F238E27FC236}">
                <a16:creationId xmlns:a16="http://schemas.microsoft.com/office/drawing/2014/main" id="{8EE573AA-D6E8-4723-85DE-EDBFE844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0386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  <p:bldP spid="56324" grpId="0" build="p"/>
      <p:bldP spid="563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2B69ADB-5195-48EE-AAFF-38CF91912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DFD37B0-F6F8-4023-8E32-8188018134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914400"/>
            <a:ext cx="8305800" cy="175260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Members of Congress always agree with their political party about bills.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B7F1361-3E58-43F6-A742-AD6B1BF0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57600"/>
            <a:ext cx="2819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True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False</a:t>
            </a:r>
          </a:p>
        </p:txBody>
      </p:sp>
      <p:sp>
        <p:nvSpPr>
          <p:cNvPr id="22533" name="Oval 5">
            <a:extLst>
              <a:ext uri="{FF2B5EF4-FFF2-40B4-BE49-F238E27FC236}">
                <a16:creationId xmlns:a16="http://schemas.microsoft.com/office/drawing/2014/main" id="{D17D1E60-68C2-4F24-B363-ECF2758E2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 build="p"/>
      <p:bldP spid="225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EB008FF-3F4A-4876-8798-94CE3CF353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9E292B4-BAB3-42E1-8DF6-A867C53072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838200"/>
            <a:ext cx="8305800" cy="1752600"/>
          </a:xfrm>
        </p:spPr>
        <p:txBody>
          <a:bodyPr/>
          <a:lstStyle/>
          <a:p>
            <a:pPr algn="ctr" eaLnBrk="1" hangingPunct="1"/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When considering a bill, members of Congress should think about...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48CEAC0C-4C11-4011-A935-860F7C7D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13113"/>
            <a:ext cx="662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Only themselves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Voters back home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People on the moon</a:t>
            </a:r>
          </a:p>
        </p:txBody>
      </p:sp>
      <p:sp>
        <p:nvSpPr>
          <p:cNvPr id="57349" name="Oval 5">
            <a:extLst>
              <a:ext uri="{FF2B5EF4-FFF2-40B4-BE49-F238E27FC236}">
                <a16:creationId xmlns:a16="http://schemas.microsoft.com/office/drawing/2014/main" id="{94C49FFE-62B1-46D2-9E85-97B5FEB2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4037013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8" grpId="0" build="p"/>
      <p:bldP spid="573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E837F07-FC7F-41BB-B6DD-87BCFDB0C4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38555A8-0D4E-4642-A3BC-1134F7184C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52513" y="914400"/>
            <a:ext cx="8077200" cy="1752600"/>
          </a:xfrm>
        </p:spPr>
        <p:txBody>
          <a:bodyPr/>
          <a:lstStyle/>
          <a:p>
            <a:pPr algn="ctr" eaLnBrk="1" hangingPunct="1"/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If members of Congress do a bad job, voters can kick them out.</a:t>
            </a:r>
          </a:p>
        </p:txBody>
      </p:sp>
      <p:sp>
        <p:nvSpPr>
          <p:cNvPr id="58373" name="Oval 5">
            <a:extLst>
              <a:ext uri="{FF2B5EF4-FFF2-40B4-BE49-F238E27FC236}">
                <a16:creationId xmlns:a16="http://schemas.microsoft.com/office/drawing/2014/main" id="{27F407AA-C448-409E-91A9-F9A532C9A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608388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1DCD64C2-5061-4C47-9EB2-3A32F7DCA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57600"/>
            <a:ext cx="2819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True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3" grpId="0" animBg="1"/>
      <p:bldP spid="583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5D84E2B-882A-4043-B643-2C634463A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6575"/>
            <a:ext cx="8077200" cy="1555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Members of Congress think about 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A4FA8CB-2885-45A1-8CD0-EF44CF35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92325"/>
            <a:ext cx="80772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FOUR FACTORS</a:t>
            </a:r>
            <a:r>
              <a:rPr lang="en-U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8D4C260-A852-43EF-81B4-C0B612F7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077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chemeClr val="tx2"/>
                </a:solidFill>
                <a:latin typeface="Tahoma" panose="020B0604030504040204" pitchFamily="34" charset="0"/>
              </a:rPr>
              <a:t>when deciding whether to vote for a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utoUpdateAnimBg="0"/>
      <p:bldP spid="102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EAE031B-499A-4A72-85F6-121907EE6E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C6A1E36-BB00-405D-BD12-DB34E5AF2F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838200"/>
            <a:ext cx="8305800" cy="1752600"/>
          </a:xfrm>
        </p:spPr>
        <p:txBody>
          <a:bodyPr/>
          <a:lstStyle/>
          <a:p>
            <a:pPr algn="ctr" eaLnBrk="1" hangingPunct="1"/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In Congress, being in a political party is like being on a...</a:t>
            </a:r>
          </a:p>
        </p:txBody>
      </p:sp>
      <p:sp>
        <p:nvSpPr>
          <p:cNvPr id="59396" name="Oval 4">
            <a:extLst>
              <a:ext uri="{FF2B5EF4-FFF2-40B4-BE49-F238E27FC236}">
                <a16:creationId xmlns:a16="http://schemas.microsoft.com/office/drawing/2014/main" id="{50E67067-F561-4CD4-938A-190A66ED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3528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CB228E47-3089-46A2-BE7C-085482F3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441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Team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Game show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Surf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6" grpId="0" animBg="1"/>
      <p:bldP spid="5939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8CC81AA-8B7F-423A-AE4B-AC8DDCC07F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214854-25BD-437B-B652-90D25D930F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54075" y="914400"/>
            <a:ext cx="8305800" cy="1447800"/>
          </a:xfrm>
        </p:spPr>
        <p:txBody>
          <a:bodyPr/>
          <a:lstStyle/>
          <a:p>
            <a:pPr algn="ctr" eaLnBrk="1" hangingPunct="1"/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People in the same political party share similar…</a:t>
            </a:r>
          </a:p>
        </p:txBody>
      </p:sp>
      <p:sp>
        <p:nvSpPr>
          <p:cNvPr id="60420" name="Oval 4">
            <a:extLst>
              <a:ext uri="{FF2B5EF4-FFF2-40B4-BE49-F238E27FC236}">
                <a16:creationId xmlns:a16="http://schemas.microsoft.com/office/drawing/2014/main" id="{E81B9FCB-A5BC-4872-895A-F428A18D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006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841CA633-6F5C-47E6-B129-0D51A2BA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662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Eye color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Opinions about movies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 animBg="1"/>
      <p:bldP spid="6042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EF8641A-1350-4ADE-A966-C71B90FEB0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6600" y="0"/>
            <a:ext cx="3352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Akbar" pitchFamily="2" charset="0"/>
              </a:rPr>
              <a:t>MINI QUIZ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67AC371-2E37-4B1C-A0B8-844FA4257D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685800"/>
            <a:ext cx="8305800" cy="1752600"/>
          </a:xfrm>
        </p:spPr>
        <p:txBody>
          <a:bodyPr/>
          <a:lstStyle/>
          <a:p>
            <a:pPr algn="ctr" eaLnBrk="1" hangingPunct="1"/>
            <a:r>
              <a:rPr lang="en-US" altLang="en-US" sz="3700">
                <a:solidFill>
                  <a:schemeClr val="accent1"/>
                </a:solidFill>
                <a:latin typeface="Tahoma" panose="020B0604030504040204" pitchFamily="34" charset="0"/>
              </a:rPr>
              <a:t>When considering a bill, members of Congress usually think about…</a:t>
            </a:r>
          </a:p>
        </p:txBody>
      </p:sp>
      <p:sp>
        <p:nvSpPr>
          <p:cNvPr id="61444" name="Oval 4">
            <a:extLst>
              <a:ext uri="{FF2B5EF4-FFF2-40B4-BE49-F238E27FC236}">
                <a16:creationId xmlns:a16="http://schemas.microsoft.com/office/drawing/2014/main" id="{5B696CAB-2A47-424D-BDB4-280DBA0F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67400"/>
            <a:ext cx="8382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A45E2BAC-4E72-4A47-B9EA-2C3599B3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17838"/>
            <a:ext cx="6858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Their own opinions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The Constitution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Political party views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What voters think 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</a:rPr>
              <a:t>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4" grpId="0" animBg="1"/>
      <p:bldP spid="614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ison\Application Data\Microsoft\Media Catalog\Downloaded Clips\cl8c\j0352200.wmf">
            <a:extLst>
              <a:ext uri="{FF2B5EF4-FFF2-40B4-BE49-F238E27FC236}">
                <a16:creationId xmlns:a16="http://schemas.microsoft.com/office/drawing/2014/main" id="{8CB1EA7A-453F-4143-A94D-E1D5616C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139950"/>
            <a:ext cx="7429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">
            <a:extLst>
              <a:ext uri="{FF2B5EF4-FFF2-40B4-BE49-F238E27FC236}">
                <a16:creationId xmlns:a16="http://schemas.microsoft.com/office/drawing/2014/main" id="{96F23D1D-FCD5-4B37-8AFC-40290879F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63" y="11113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5983FDB5-2D56-4C65-A0FA-78DFC07EC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" y="34163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E27A092-E8CC-4BBF-94EF-5B4B3CA5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-12700"/>
            <a:ext cx="3124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#1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0813515-7906-4059-A77D-65C5E01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-12700"/>
            <a:ext cx="3124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#2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C0B494AA-1C9D-4DBC-B051-9DB4A9F1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42963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What is my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personal opinion</a:t>
            </a: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9A9DAFDB-28DA-49AF-8AB0-8F1D28FF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3416300"/>
            <a:ext cx="3124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#3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13321" name="Text Box 10">
            <a:extLst>
              <a:ext uri="{FF2B5EF4-FFF2-40B4-BE49-F238E27FC236}">
                <a16:creationId xmlns:a16="http://schemas.microsoft.com/office/drawing/2014/main" id="{A25D71C0-AEA7-4266-AC41-00DCB552B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205288"/>
            <a:ext cx="38862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What are the views of my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political party</a:t>
            </a: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FE096B4D-1DAE-4BB1-8F2A-41D88DB0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49638"/>
            <a:ext cx="3124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#4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3F59539E-8D8E-4B09-A904-27D1FF97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273550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What do my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voters </a:t>
            </a: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think?</a:t>
            </a:r>
          </a:p>
        </p:txBody>
      </p:sp>
      <p:sp>
        <p:nvSpPr>
          <p:cNvPr id="13324" name="Text Box 5">
            <a:extLst>
              <a:ext uri="{FF2B5EF4-FFF2-40B4-BE49-F238E27FC236}">
                <a16:creationId xmlns:a16="http://schemas.microsoft.com/office/drawing/2014/main" id="{87715944-5DF1-4DEC-8F53-B236F9A48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754063"/>
            <a:ext cx="38862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Does the Constitution give Congress the </a:t>
            </a:r>
            <a:r>
              <a:rPr lang="en-US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power</a:t>
            </a: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 to pass the law?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48D9A-CA65-4DC9-805D-0F023FF14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173663"/>
            <a:ext cx="21272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C5C21-0BC0-4AFF-BC6E-866EAB1E9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139950"/>
            <a:ext cx="7064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1A02B-B2B7-4C34-AACB-15C8FE65C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139950"/>
            <a:ext cx="5953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E4F41-7F68-4A54-851D-884B2F29B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4300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C3F33F-9F64-4EF1-8335-C9549EB5A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219700"/>
            <a:ext cx="14081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3319" grpId="0"/>
      <p:bldP spid="15369" grpId="0"/>
      <p:bldP spid="13321" grpId="0"/>
      <p:bldP spid="15374" grpId="0"/>
      <p:bldP spid="15375" grpId="0"/>
      <p:bldP spid="13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79DBFA-81C5-43E4-8FE4-6E9DDE37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#1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D2C2B03-CB5E-4097-9D33-96868444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85838"/>
            <a:ext cx="7924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POWERS of CONGRESS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60C83A8B-A21C-40E1-BC8C-EF885A8F1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133600"/>
            <a:ext cx="739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Congress is limited by what the Constitution says.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35F0A09-E26A-4C5E-8716-15619FEB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581400"/>
            <a:ext cx="739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The Constitution only gives Congress certain powers.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4E132218-4E87-4CA5-AD47-236BFC75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2743200" cy="561975"/>
          </a:xfrm>
          <a:prstGeom prst="wedgeEllipseCallout">
            <a:avLst>
              <a:gd name="adj1" fmla="val 54917"/>
              <a:gd name="adj2" fmla="val 61903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latin typeface="Akbar" pitchFamily="2" charset="0"/>
              </a:rPr>
              <a:t>Like What?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991F6EAE-7AC6-47B2-BF5E-3F531887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334000"/>
            <a:ext cx="6762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B6C127-342C-41BB-A449-BB7C93734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  <a:ea typeface="Tahoma" pitchFamily="34" charset="0"/>
                <a:cs typeface="Tahoma" pitchFamily="34" charset="0"/>
              </a:rPr>
              <a:t>FACTOR #1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B4B6055-72C9-4216-A6BE-1506D8114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77900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POWERS of CONGRESS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BF8B9ECC-147E-4A71-87F1-BC7AC796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431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Here is what the Constitution says Congress can do: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6F9BB340-25B5-47DF-AA45-D02CCDC6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41663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Collect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taxes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to raise money to pay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debts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, to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defend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the country, and to provide for the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general welfare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of the 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D2E11DF-18D1-4843-91D4-3ED77DE5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#1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29A3F73-9266-4CBA-AF83-4E59DB01E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66788"/>
            <a:ext cx="7924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POWERS of CONGRESS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48C2CD6F-AA98-42B8-ABD2-A91E051C9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1825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Here is what the Constitution says Congress can do: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831F50DB-75F9-4C76-9B34-9C6F4A3E4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92450"/>
            <a:ext cx="7848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Control commerce (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business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) that happens across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state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lines, with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foreign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 countries, and with Indian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tribes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73EF015-1403-4889-A4B2-418159B0A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502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#1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F494F2-1F12-4984-9F5B-DC385649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POWERS of CONGRESS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49340D60-E772-425D-8A38-C14EAB3B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5775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Here is what the Constitution says Congress can do: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3567FBCE-993C-495A-8529-A261FD11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52750"/>
            <a:ext cx="7848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Make laws about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immigration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71349084-FEB0-40BA-822E-87D9EDA96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733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Make laws about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bankruptcy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9C71E193-50EA-4914-909F-A4F793EC8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4495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Establish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post offices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65AD6D3-6CC8-4BCA-ADFD-C7D1F9BC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938"/>
            <a:ext cx="5029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FACTOR #1</a:t>
            </a:r>
            <a:r>
              <a:rPr 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kbar" pitchFamily="2" charset="0"/>
              </a:rPr>
              <a:t>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E19B159-179B-43C9-9B39-83AC45B46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06475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POWERS of CONGRESS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8C89396E-7FD3-4FFD-BF09-C84F52940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245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Here is what the Constitution says Congress can do: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F5F4CAE9-5362-46D3-84E2-D09C2206F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004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Declare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war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007BC617-A893-40DF-B040-30743C38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83025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Raise and support </a:t>
            </a:r>
            <a:r>
              <a:rPr lang="en-US" altLang="en-US" u="sng">
                <a:solidFill>
                  <a:schemeClr val="tx2"/>
                </a:solidFill>
                <a:latin typeface="Tahoma" panose="020B0604030504040204" pitchFamily="34" charset="0"/>
              </a:rPr>
              <a:t>armies</a:t>
            </a:r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15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900</TotalTime>
  <Words>925</Words>
  <Application>Microsoft Office PowerPoint</Application>
  <PresentationFormat>On-screen Show (4:3)</PresentationFormat>
  <Paragraphs>162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Akbar</vt:lpstr>
      <vt:lpstr>Arial Black</vt:lpstr>
      <vt:lpstr>Century Schoolbook</vt:lpstr>
      <vt:lpstr>Tahoma</vt:lpstr>
      <vt:lpstr>Times New Roman</vt:lpstr>
      <vt:lpstr>Wingdings</vt:lpstr>
      <vt:lpstr>Wingdings 2</vt:lpstr>
      <vt:lpstr>Oriel</vt:lpstr>
      <vt:lpstr>VOTING  IN  CONGRESS:</vt:lpstr>
      <vt:lpstr>Learning Targets </vt:lpstr>
      <vt:lpstr>Members of Congress think about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 QUIZ</vt:lpstr>
      <vt:lpstr>MINI QUIZ</vt:lpstr>
      <vt:lpstr>MINI QUIZ</vt:lpstr>
      <vt:lpstr>MINI QUIZ</vt:lpstr>
      <vt:lpstr>MINI QUIZ</vt:lpstr>
      <vt:lpstr>MINI QUIZ</vt:lpstr>
      <vt:lpstr>MINI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 QUIZ</vt:lpstr>
      <vt:lpstr>MINI QUIZ</vt:lpstr>
      <vt:lpstr>MINI QUIZ</vt:lpstr>
      <vt:lpstr>MINI QUIZ</vt:lpstr>
      <vt:lpstr>MINI QUIZ</vt:lpstr>
      <vt:lpstr>MINI QUIZ</vt:lpstr>
      <vt:lpstr>MINI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Kay</dc:creator>
  <cp:lastModifiedBy>Ryan Kay</cp:lastModifiedBy>
  <cp:revision>70</cp:revision>
  <dcterms:created xsi:type="dcterms:W3CDTF">1601-01-01T00:00:00Z</dcterms:created>
  <dcterms:modified xsi:type="dcterms:W3CDTF">2018-05-05T21:56:02Z</dcterms:modified>
</cp:coreProperties>
</file>