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3"/>
  </p:notesMasterIdLst>
  <p:sldIdLst>
    <p:sldId id="421" r:id="rId2"/>
    <p:sldId id="424" r:id="rId3"/>
    <p:sldId id="423" r:id="rId4"/>
    <p:sldId id="422" r:id="rId5"/>
    <p:sldId id="366" r:id="rId6"/>
    <p:sldId id="412" r:id="rId7"/>
    <p:sldId id="405" r:id="rId8"/>
    <p:sldId id="403" r:id="rId9"/>
    <p:sldId id="364" r:id="rId10"/>
    <p:sldId id="404" r:id="rId11"/>
    <p:sldId id="365" r:id="rId12"/>
    <p:sldId id="380" r:id="rId13"/>
    <p:sldId id="361" r:id="rId14"/>
    <p:sldId id="362" r:id="rId15"/>
    <p:sldId id="352" r:id="rId16"/>
    <p:sldId id="355" r:id="rId17"/>
    <p:sldId id="367" r:id="rId18"/>
    <p:sldId id="351" r:id="rId19"/>
    <p:sldId id="354" r:id="rId20"/>
    <p:sldId id="373" r:id="rId21"/>
    <p:sldId id="374" r:id="rId22"/>
    <p:sldId id="397" r:id="rId23"/>
    <p:sldId id="337" r:id="rId24"/>
    <p:sldId id="333" r:id="rId25"/>
    <p:sldId id="334" r:id="rId26"/>
    <p:sldId id="346" r:id="rId27"/>
    <p:sldId id="335" r:id="rId28"/>
    <p:sldId id="378" r:id="rId29"/>
    <p:sldId id="392" r:id="rId30"/>
    <p:sldId id="396" r:id="rId31"/>
    <p:sldId id="343" r:id="rId32"/>
    <p:sldId id="395" r:id="rId33"/>
    <p:sldId id="429" r:id="rId34"/>
    <p:sldId id="341" r:id="rId35"/>
    <p:sldId id="347" r:id="rId36"/>
    <p:sldId id="338" r:id="rId37"/>
    <p:sldId id="342" r:id="rId38"/>
    <p:sldId id="349" r:id="rId39"/>
    <p:sldId id="340" r:id="rId40"/>
    <p:sldId id="400" r:id="rId41"/>
    <p:sldId id="375" r:id="rId42"/>
    <p:sldId id="382" r:id="rId43"/>
    <p:sldId id="399" r:id="rId44"/>
    <p:sldId id="401" r:id="rId45"/>
    <p:sldId id="357" r:id="rId46"/>
    <p:sldId id="359" r:id="rId47"/>
    <p:sldId id="427" r:id="rId48"/>
    <p:sldId id="428" r:id="rId49"/>
    <p:sldId id="416" r:id="rId50"/>
    <p:sldId id="358" r:id="rId51"/>
    <p:sldId id="345" r:id="rId52"/>
    <p:sldId id="387" r:id="rId53"/>
    <p:sldId id="417" r:id="rId54"/>
    <p:sldId id="407" r:id="rId55"/>
    <p:sldId id="388" r:id="rId56"/>
    <p:sldId id="386" r:id="rId57"/>
    <p:sldId id="384" r:id="rId58"/>
    <p:sldId id="383" r:id="rId59"/>
    <p:sldId id="413" r:id="rId60"/>
    <p:sldId id="414" r:id="rId61"/>
    <p:sldId id="402" r:id="rId62"/>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FF00"/>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51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421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ea typeface="+mn-ea"/>
                <a:cs typeface="+mn-cs"/>
              </a:defRPr>
            </a:lvl1pPr>
          </a:lstStyle>
          <a:p>
            <a:pPr>
              <a:defRPr/>
            </a:pPr>
            <a:endParaRPr lang="en-US"/>
          </a:p>
        </p:txBody>
      </p:sp>
      <p:sp>
        <p:nvSpPr>
          <p:cNvPr id="94211"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ea typeface="+mn-ea"/>
                <a:cs typeface="+mn-cs"/>
              </a:defRPr>
            </a:lvl1pPr>
          </a:lstStyle>
          <a:p>
            <a:pPr>
              <a:defRPr/>
            </a:pPr>
            <a:endParaRPr lang="en-US"/>
          </a:p>
        </p:txBody>
      </p:sp>
      <p:sp>
        <p:nvSpPr>
          <p:cNvPr id="14340" name="Rectangle 4"/>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9421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ea typeface="+mn-ea"/>
                <a:cs typeface="+mn-cs"/>
              </a:defRPr>
            </a:lvl1pPr>
          </a:lstStyle>
          <a:p>
            <a:pPr>
              <a:defRPr/>
            </a:pPr>
            <a:endParaRPr lang="en-US"/>
          </a:p>
        </p:txBody>
      </p:sp>
      <p:sp>
        <p:nvSpPr>
          <p:cNvPr id="9421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3F28B2EA-BADF-4F8E-9E6B-587ACF64AD5B}" type="slidenum">
              <a:rPr lang="en-US" altLang="en-US"/>
              <a:pPr/>
              <a:t>‹#›</a:t>
            </a:fld>
            <a:endParaRPr lang="en-US" altLang="en-US"/>
          </a:p>
        </p:txBody>
      </p:sp>
    </p:spTree>
    <p:extLst>
      <p:ext uri="{BB962C8B-B14F-4D97-AF65-F5344CB8AC3E}">
        <p14:creationId xmlns:p14="http://schemas.microsoft.com/office/powerpoint/2010/main" val="248605922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a:ln/>
        </p:spPr>
      </p:sp>
      <p:sp>
        <p:nvSpPr>
          <p:cNvPr id="1638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638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fld id="{9F18524F-CF5D-45DB-92DD-D8BB84053443}" type="slidenum">
              <a:rPr lang="en-US" altLang="en-US" sz="1200"/>
              <a:pPr eaLnBrk="1" hangingPunct="1"/>
              <a:t>1</a:t>
            </a:fld>
            <a:endParaRPr lang="en-US" altLang="en-US" sz="1200"/>
          </a:p>
        </p:txBody>
      </p:sp>
    </p:spTree>
    <p:extLst>
      <p:ext uri="{BB962C8B-B14F-4D97-AF65-F5344CB8AC3E}">
        <p14:creationId xmlns:p14="http://schemas.microsoft.com/office/powerpoint/2010/main" val="7492795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fld id="{602D0947-1F40-49CA-AF3C-97FC03A53649}" type="slidenum">
              <a:rPr lang="en-US" altLang="en-US" sz="1200"/>
              <a:pPr eaLnBrk="1" hangingPunct="1"/>
              <a:t>8</a:t>
            </a:fld>
            <a:endParaRPr lang="en-US" altLang="en-US" sz="1200"/>
          </a:p>
        </p:txBody>
      </p:sp>
      <p:sp>
        <p:nvSpPr>
          <p:cNvPr id="24578" name="Rectangle 2"/>
          <p:cNvSpPr>
            <a:spLocks noChangeArrowheads="1" noTextEdit="1"/>
          </p:cNvSpPr>
          <p:nvPr>
            <p:ph type="sldImg"/>
          </p:nvPr>
        </p:nvSpPr>
        <p:spPr>
          <a:xfrm>
            <a:off x="1146175" y="685800"/>
            <a:ext cx="4572000" cy="3429000"/>
          </a:xfrm>
          <a:solidFill>
            <a:srgbClr val="FFFFFF"/>
          </a:solidFill>
          <a:ln/>
        </p:spPr>
      </p:sp>
      <p:sp>
        <p:nvSpPr>
          <p:cNvPr id="24579" name="Rectangle 3"/>
          <p:cNvSpPr>
            <a:spLocks noChangeArrowheads="1"/>
          </p:cNvSpPr>
          <p:nvPr>
            <p:ph type="body" idx="1"/>
          </p:nvPr>
        </p:nvSpPr>
        <p:spPr>
          <a:solidFill>
            <a:srgbClr val="FFFFFF"/>
          </a:solidFill>
          <a:ln>
            <a:solidFill>
              <a:srgbClr val="000000"/>
            </a:solidFill>
          </a:ln>
        </p:spPr>
        <p:txBody>
          <a:bodyPr/>
          <a:lstStyle/>
          <a:p>
            <a:pPr eaLnBrk="1" hangingPunct="1"/>
            <a:r>
              <a:rPr lang="en-US" altLang="en-US" smtClean="0"/>
              <a:t>Note the difference between chimps and humans in the size of their ranges</a:t>
            </a:r>
          </a:p>
        </p:txBody>
      </p:sp>
    </p:spTree>
    <p:extLst>
      <p:ext uri="{BB962C8B-B14F-4D97-AF65-F5344CB8AC3E}">
        <p14:creationId xmlns:p14="http://schemas.microsoft.com/office/powerpoint/2010/main" val="9672611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fld id="{99301A69-4316-42B0-8C59-60DD0A2C15A2}" type="slidenum">
              <a:rPr lang="en-US" altLang="en-US" sz="1200"/>
              <a:pPr eaLnBrk="1" hangingPunct="1"/>
              <a:t>60</a:t>
            </a:fld>
            <a:endParaRPr lang="en-US" altLang="en-US" sz="1200"/>
          </a:p>
        </p:txBody>
      </p:sp>
      <p:sp>
        <p:nvSpPr>
          <p:cNvPr id="80898" name="Rectangle 2"/>
          <p:cNvSpPr>
            <a:spLocks noChangeArrowheads="1" noTextEdit="1"/>
          </p:cNvSpPr>
          <p:nvPr>
            <p:ph type="sldImg"/>
          </p:nvPr>
        </p:nvSpPr>
        <p:spPr>
          <a:xfrm>
            <a:off x="1144588" y="685800"/>
            <a:ext cx="4572000" cy="3429000"/>
          </a:xfrm>
          <a:solidFill>
            <a:srgbClr val="FFFFFF"/>
          </a:solidFill>
          <a:ln/>
        </p:spPr>
      </p:sp>
      <p:sp>
        <p:nvSpPr>
          <p:cNvPr id="80899" name="Rectangle 3"/>
          <p:cNvSpPr>
            <a:spLocks noChangeArrowheads="1"/>
          </p:cNvSpPr>
          <p:nvPr>
            <p:ph type="body" idx="1"/>
          </p:nvPr>
        </p:nvSpPr>
        <p:spPr>
          <a:solidFill>
            <a:srgbClr val="FFFFFF"/>
          </a:solidFill>
          <a:ln>
            <a:solidFill>
              <a:srgbClr val="000000"/>
            </a:solidFill>
          </a:ln>
        </p:spPr>
        <p:txBody>
          <a:bodyPr/>
          <a:lstStyle/>
          <a:p>
            <a:pPr eaLnBrk="1" hangingPunct="1"/>
            <a:r>
              <a:rPr lang="en-US" altLang="en-US" smtClean="0"/>
              <a:t>China 1) part of largest connected land-mass on earth</a:t>
            </a:r>
          </a:p>
          <a:p>
            <a:pPr eaLnBrk="1" hangingPunct="1"/>
            <a:r>
              <a:rPr lang="en-US" altLang="en-US" smtClean="0"/>
              <a:t>2) Coastal, 3) temperate, 4) at extreme edge</a:t>
            </a:r>
          </a:p>
        </p:txBody>
      </p:sp>
    </p:spTree>
    <p:extLst>
      <p:ext uri="{BB962C8B-B14F-4D97-AF65-F5344CB8AC3E}">
        <p14:creationId xmlns:p14="http://schemas.microsoft.com/office/powerpoint/2010/main" val="36780076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2721EDCE-99CE-4779-B0B6-F483D367107E}" type="slidenum">
              <a:rPr lang="en-US" altLang="en-US"/>
              <a:pPr/>
              <a:t>‹#›</a:t>
            </a:fld>
            <a:endParaRPr lang="en-US" altLang="en-US"/>
          </a:p>
        </p:txBody>
      </p:sp>
    </p:spTree>
    <p:extLst>
      <p:ext uri="{BB962C8B-B14F-4D97-AF65-F5344CB8AC3E}">
        <p14:creationId xmlns:p14="http://schemas.microsoft.com/office/powerpoint/2010/main" val="1864377648"/>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E5A6557-D10A-4536-B6C3-E0CB137505F5}" type="slidenum">
              <a:rPr lang="en-US" altLang="en-US"/>
              <a:pPr/>
              <a:t>‹#›</a:t>
            </a:fld>
            <a:endParaRPr lang="en-US" altLang="en-US"/>
          </a:p>
        </p:txBody>
      </p:sp>
    </p:spTree>
    <p:extLst>
      <p:ext uri="{BB962C8B-B14F-4D97-AF65-F5344CB8AC3E}">
        <p14:creationId xmlns:p14="http://schemas.microsoft.com/office/powerpoint/2010/main" val="2818572124"/>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E6997D4-9D91-4E3F-8576-8D687F143B74}" type="slidenum">
              <a:rPr lang="en-US" altLang="en-US"/>
              <a:pPr/>
              <a:t>‹#›</a:t>
            </a:fld>
            <a:endParaRPr lang="en-US" altLang="en-US"/>
          </a:p>
        </p:txBody>
      </p:sp>
    </p:spTree>
    <p:extLst>
      <p:ext uri="{BB962C8B-B14F-4D97-AF65-F5344CB8AC3E}">
        <p14:creationId xmlns:p14="http://schemas.microsoft.com/office/powerpoint/2010/main" val="2537416309"/>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fld id="{C205983C-380F-4DB9-B1AF-5AEF5FF09A98}" type="slidenum">
              <a:rPr lang="en-US" altLang="en-US"/>
              <a:pPr/>
              <a:t>‹#›</a:t>
            </a:fld>
            <a:endParaRPr lang="en-US" altLang="en-US"/>
          </a:p>
        </p:txBody>
      </p:sp>
    </p:spTree>
    <p:extLst>
      <p:ext uri="{BB962C8B-B14F-4D97-AF65-F5344CB8AC3E}">
        <p14:creationId xmlns:p14="http://schemas.microsoft.com/office/powerpoint/2010/main" val="425726536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6AB1B8C4-1447-452D-809D-AAF7CB8181D7}" type="slidenum">
              <a:rPr lang="en-US" altLang="en-US"/>
              <a:pPr/>
              <a:t>‹#›</a:t>
            </a:fld>
            <a:endParaRPr lang="en-US" altLang="en-US"/>
          </a:p>
        </p:txBody>
      </p:sp>
    </p:spTree>
    <p:extLst>
      <p:ext uri="{BB962C8B-B14F-4D97-AF65-F5344CB8AC3E}">
        <p14:creationId xmlns:p14="http://schemas.microsoft.com/office/powerpoint/2010/main" val="788097148"/>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3FAF0B6-CC99-48C3-A08E-FD0922779B5D}" type="slidenum">
              <a:rPr lang="en-US" altLang="en-US"/>
              <a:pPr/>
              <a:t>‹#›</a:t>
            </a:fld>
            <a:endParaRPr lang="en-US" altLang="en-US"/>
          </a:p>
        </p:txBody>
      </p:sp>
    </p:spTree>
    <p:extLst>
      <p:ext uri="{BB962C8B-B14F-4D97-AF65-F5344CB8AC3E}">
        <p14:creationId xmlns:p14="http://schemas.microsoft.com/office/powerpoint/2010/main" val="2054424520"/>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27B29084-7781-437E-91F0-510EA9FC44F7}" type="slidenum">
              <a:rPr lang="en-US" altLang="en-US"/>
              <a:pPr/>
              <a:t>‹#›</a:t>
            </a:fld>
            <a:endParaRPr lang="en-US" altLang="en-US"/>
          </a:p>
        </p:txBody>
      </p:sp>
    </p:spTree>
    <p:extLst>
      <p:ext uri="{BB962C8B-B14F-4D97-AF65-F5344CB8AC3E}">
        <p14:creationId xmlns:p14="http://schemas.microsoft.com/office/powerpoint/2010/main" val="31331613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7BBF425B-2CBA-47E9-970C-6E0A757B5487}" type="slidenum">
              <a:rPr lang="en-US" altLang="en-US"/>
              <a:pPr/>
              <a:t>‹#›</a:t>
            </a:fld>
            <a:endParaRPr lang="en-US" altLang="en-US"/>
          </a:p>
        </p:txBody>
      </p:sp>
    </p:spTree>
    <p:extLst>
      <p:ext uri="{BB962C8B-B14F-4D97-AF65-F5344CB8AC3E}">
        <p14:creationId xmlns:p14="http://schemas.microsoft.com/office/powerpoint/2010/main" val="2445298442"/>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AE961F55-35E7-4B79-983F-FD6BCD2ADF4B}" type="slidenum">
              <a:rPr lang="en-US" altLang="en-US"/>
              <a:pPr/>
              <a:t>‹#›</a:t>
            </a:fld>
            <a:endParaRPr lang="en-US" altLang="en-US"/>
          </a:p>
        </p:txBody>
      </p:sp>
    </p:spTree>
    <p:extLst>
      <p:ext uri="{BB962C8B-B14F-4D97-AF65-F5344CB8AC3E}">
        <p14:creationId xmlns:p14="http://schemas.microsoft.com/office/powerpoint/2010/main" val="1992829507"/>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32C92F2D-838D-42A8-8C69-ACE7B570DD11}" type="slidenum">
              <a:rPr lang="en-US" altLang="en-US"/>
              <a:pPr/>
              <a:t>‹#›</a:t>
            </a:fld>
            <a:endParaRPr lang="en-US" altLang="en-US"/>
          </a:p>
        </p:txBody>
      </p:sp>
    </p:spTree>
    <p:extLst>
      <p:ext uri="{BB962C8B-B14F-4D97-AF65-F5344CB8AC3E}">
        <p14:creationId xmlns:p14="http://schemas.microsoft.com/office/powerpoint/2010/main" val="3713213750"/>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711031E5-8877-479A-A1B3-144061BB89FA}" type="slidenum">
              <a:rPr lang="en-US" altLang="en-US"/>
              <a:pPr/>
              <a:t>‹#›</a:t>
            </a:fld>
            <a:endParaRPr lang="en-US" altLang="en-US"/>
          </a:p>
        </p:txBody>
      </p:sp>
    </p:spTree>
    <p:extLst>
      <p:ext uri="{BB962C8B-B14F-4D97-AF65-F5344CB8AC3E}">
        <p14:creationId xmlns:p14="http://schemas.microsoft.com/office/powerpoint/2010/main" val="3652237187"/>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B166AA4C-3457-4074-8815-0E4C12D16D59}" type="slidenum">
              <a:rPr lang="en-US" altLang="en-US"/>
              <a:pPr/>
              <a:t>‹#›</a:t>
            </a:fld>
            <a:endParaRPr lang="en-US" altLang="en-US"/>
          </a:p>
        </p:txBody>
      </p:sp>
    </p:spTree>
    <p:extLst>
      <p:ext uri="{BB962C8B-B14F-4D97-AF65-F5344CB8AC3E}">
        <p14:creationId xmlns:p14="http://schemas.microsoft.com/office/powerpoint/2010/main" val="3948674806"/>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itchFamily="18" charset="0"/>
                <a:ea typeface="+mn-ea"/>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pitchFamily="18" charset="0"/>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E886A603-534C-4FF1-9C1C-CF13B962D048}"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txStyles>
    <p:titleStyle>
      <a:lvl1pPr algn="ctr" rtl="0" eaLnBrk="0" fontAlgn="base" hangingPunct="0">
        <a:spcBef>
          <a:spcPct val="0"/>
        </a:spcBef>
        <a:spcAft>
          <a:spcPct val="0"/>
        </a:spcAft>
        <a:defRPr sz="4400">
          <a:solidFill>
            <a:schemeClr val="tx2"/>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tx2"/>
          </a:solidFill>
          <a:latin typeface="Times New Roman" pitchFamily="18" charset="0"/>
          <a:ea typeface="MS PGothic" pitchFamily="34" charset="-128"/>
          <a:cs typeface="MS PGothic" charset="0"/>
        </a:defRPr>
      </a:lvl2pPr>
      <a:lvl3pPr algn="ctr" rtl="0" eaLnBrk="0" fontAlgn="base" hangingPunct="0">
        <a:spcBef>
          <a:spcPct val="0"/>
        </a:spcBef>
        <a:spcAft>
          <a:spcPct val="0"/>
        </a:spcAft>
        <a:defRPr sz="4400">
          <a:solidFill>
            <a:schemeClr val="tx2"/>
          </a:solidFill>
          <a:latin typeface="Times New Roman" pitchFamily="18" charset="0"/>
          <a:ea typeface="MS PGothic" pitchFamily="34" charset="-128"/>
          <a:cs typeface="MS PGothic" charset="0"/>
        </a:defRPr>
      </a:lvl3pPr>
      <a:lvl4pPr algn="ctr" rtl="0" eaLnBrk="0" fontAlgn="base" hangingPunct="0">
        <a:spcBef>
          <a:spcPct val="0"/>
        </a:spcBef>
        <a:spcAft>
          <a:spcPct val="0"/>
        </a:spcAft>
        <a:defRPr sz="4400">
          <a:solidFill>
            <a:schemeClr val="tx2"/>
          </a:solidFill>
          <a:latin typeface="Times New Roman" pitchFamily="18" charset="0"/>
          <a:ea typeface="MS PGothic" pitchFamily="34" charset="-128"/>
          <a:cs typeface="MS PGothic" charset="0"/>
        </a:defRPr>
      </a:lvl4pPr>
      <a:lvl5pPr algn="ctr" rtl="0" eaLnBrk="0" fontAlgn="base" hangingPunct="0">
        <a:spcBef>
          <a:spcPct val="0"/>
        </a:spcBef>
        <a:spcAft>
          <a:spcPct val="0"/>
        </a:spcAft>
        <a:defRPr sz="4400">
          <a:solidFill>
            <a:schemeClr val="tx2"/>
          </a:solidFill>
          <a:latin typeface="Times New Roman" pitchFamily="18" charset="0"/>
          <a:ea typeface="MS PGothic" pitchFamily="34" charset="-128"/>
          <a:cs typeface="MS PGothic"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wmf"/><Relationship Id="rId7" Type="http://schemas.openxmlformats.org/officeDocument/2006/relationships/image" Target="../media/image18.jpeg"/><Relationship Id="rId2" Type="http://schemas.openxmlformats.org/officeDocument/2006/relationships/image" Target="../media/image13.wmf"/><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wmf"/><Relationship Id="rId10" Type="http://schemas.openxmlformats.org/officeDocument/2006/relationships/image" Target="../media/image21.png"/><Relationship Id="rId4" Type="http://schemas.openxmlformats.org/officeDocument/2006/relationships/image" Target="../media/image15.wmf"/><Relationship Id="rId9" Type="http://schemas.openxmlformats.org/officeDocument/2006/relationships/image" Target="../media/image20.jpeg"/></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6.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rootsweb.com/~akahgp/Social/beringia.htm" TargetMode="External"/><Relationship Id="rId2" Type="http://schemas.openxmlformats.org/officeDocument/2006/relationships/image" Target="../media/image4.jpeg"/><Relationship Id="rId1" Type="http://schemas.openxmlformats.org/officeDocument/2006/relationships/slideLayout" Target="../slideLayouts/slideLayout12.xml"/><Relationship Id="rId5" Type="http://schemas.openxmlformats.org/officeDocument/2006/relationships/image" Target="../media/image5.jpeg"/><Relationship Id="rId4" Type="http://schemas.openxmlformats.org/officeDocument/2006/relationships/hyperlink" Target="http://images.google.com/imgres?imgurl=http://www.hughpearman.com/illustrations4/aztecs5a.jpg&amp;imgrefurl=http://www.hughpearman.com/articles4/aztec.html&amp;h=306&amp;w=200&amp;sz=23&amp;tbnid=tiLIq9eAPVIJ:&amp;tbnh=112&amp;tbnw=73&amp;start=6&amp;prev=/images?q=aztecs&amp;hl=en&amp;lr="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63"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2" name="Rectangle 3"/>
          <p:cNvSpPr>
            <a:spLocks noChangeArrowheads="1"/>
          </p:cNvSpPr>
          <p:nvPr/>
        </p:nvSpPr>
        <p:spPr bwMode="auto">
          <a:xfrm>
            <a:off x="22225" y="0"/>
            <a:ext cx="9144000" cy="2431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ltLang="en-US" sz="3600" b="1" dirty="0"/>
          </a:p>
          <a:p>
            <a:pPr eaLnBrk="1" hangingPunct="1"/>
            <a:endParaRPr lang="en-US" altLang="en-US" sz="3600" b="1" dirty="0"/>
          </a:p>
          <a:p>
            <a:pPr eaLnBrk="1" hangingPunct="1"/>
            <a:r>
              <a:rPr lang="en-US" altLang="en-US" sz="4000" b="1" dirty="0">
                <a:solidFill>
                  <a:srgbClr val="00B050"/>
                </a:solidFill>
              </a:rPr>
              <a:t>Early History of the Western Hemisphere</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5" name="Rectangle 2"/>
          <p:cNvSpPr>
            <a:spLocks noGrp="1" noChangeArrowheads="1"/>
          </p:cNvSpPr>
          <p:nvPr>
            <p:ph type="title"/>
          </p:nvPr>
        </p:nvSpPr>
        <p:spPr>
          <a:xfrm>
            <a:off x="4343400" y="152400"/>
            <a:ext cx="4267200" cy="2257425"/>
          </a:xfrm>
          <a:solidFill>
            <a:srgbClr val="000000"/>
          </a:solidFill>
        </p:spPr>
        <p:txBody>
          <a:bodyPr/>
          <a:lstStyle/>
          <a:p>
            <a:pPr eaLnBrk="1" hangingPunct="1"/>
            <a:r>
              <a:rPr lang="en-US" altLang="en-US" sz="4800" b="1" smtClean="0">
                <a:solidFill>
                  <a:srgbClr val="00FF00"/>
                </a:solidFill>
              </a:rPr>
              <a:t>So, American History Started Later</a:t>
            </a:r>
          </a:p>
        </p:txBody>
      </p:sp>
      <p:sp>
        <p:nvSpPr>
          <p:cNvPr id="240643" name="Rectangle 3"/>
          <p:cNvSpPr>
            <a:spLocks noGrp="1" noChangeArrowheads="1"/>
          </p:cNvSpPr>
          <p:nvPr>
            <p:ph type="body" idx="1"/>
          </p:nvPr>
        </p:nvSpPr>
        <p:spPr>
          <a:xfrm>
            <a:off x="685800" y="2514600"/>
            <a:ext cx="7772400" cy="4105275"/>
          </a:xfrm>
          <a:ln>
            <a:solidFill>
              <a:schemeClr val="accent1"/>
            </a:solidFill>
            <a:miter lim="800000"/>
            <a:headEnd/>
            <a:tailEnd/>
          </a:ln>
        </p:spPr>
        <p:txBody>
          <a:bodyPr>
            <a:spAutoFit/>
          </a:bodyPr>
          <a:lstStyle/>
          <a:p>
            <a:pPr eaLnBrk="1" hangingPunct="1">
              <a:lnSpc>
                <a:spcPct val="90000"/>
              </a:lnSpc>
            </a:pPr>
            <a:r>
              <a:rPr lang="en-US" altLang="en-US" smtClean="0"/>
              <a:t>Humans arrived with technologies adapted for the north and north east of Eurasia</a:t>
            </a:r>
          </a:p>
          <a:p>
            <a:pPr eaLnBrk="1" hangingPunct="1">
              <a:lnSpc>
                <a:spcPct val="90000"/>
              </a:lnSpc>
            </a:pPr>
            <a:r>
              <a:rPr lang="en-US" altLang="en-US" b="1" smtClean="0">
                <a:solidFill>
                  <a:schemeClr val="tx2"/>
                </a:solidFill>
              </a:rPr>
              <a:t>The Americas were a new land</a:t>
            </a:r>
          </a:p>
          <a:p>
            <a:pPr lvl="1" eaLnBrk="1" hangingPunct="1">
              <a:lnSpc>
                <a:spcPct val="90000"/>
              </a:lnSpc>
            </a:pPr>
            <a:r>
              <a:rPr lang="en-US" altLang="en-US" b="1" smtClean="0">
                <a:solidFill>
                  <a:schemeClr val="accent2"/>
                </a:solidFill>
              </a:rPr>
              <a:t>The first Americans had to learn new techniques</a:t>
            </a:r>
          </a:p>
          <a:p>
            <a:pPr lvl="1" eaLnBrk="1" hangingPunct="1">
              <a:lnSpc>
                <a:spcPct val="90000"/>
              </a:lnSpc>
            </a:pPr>
            <a:r>
              <a:rPr lang="en-US" altLang="en-US" b="1" smtClean="0">
                <a:solidFill>
                  <a:srgbClr val="00FF00"/>
                </a:solidFill>
              </a:rPr>
              <a:t>They had to become familiar with new animals and plants</a:t>
            </a:r>
          </a:p>
          <a:p>
            <a:pPr lvl="1" eaLnBrk="1" hangingPunct="1">
              <a:lnSpc>
                <a:spcPct val="90000"/>
              </a:lnSpc>
            </a:pPr>
            <a:r>
              <a:rPr lang="en-US" altLang="en-US" b="1" smtClean="0">
                <a:solidFill>
                  <a:schemeClr val="accent1"/>
                </a:solidFill>
              </a:rPr>
              <a:t>American animals and plants had to adapt to the presence of humans</a:t>
            </a:r>
          </a:p>
        </p:txBody>
      </p:sp>
      <p:pic>
        <p:nvPicPr>
          <p:cNvPr id="26627" name="Picture 5" descr="uesc_08_img044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143375" cy="240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40643">
                                            <p:txEl>
                                              <p:pRg st="0" end="0"/>
                                            </p:txEl>
                                          </p:spTgt>
                                        </p:tgtEl>
                                        <p:attrNameLst>
                                          <p:attrName>style.visibility</p:attrName>
                                        </p:attrNameLst>
                                      </p:cBhvr>
                                      <p:to>
                                        <p:strVal val="visible"/>
                                      </p:to>
                                    </p:set>
                                    <p:anim calcmode="lin" valueType="num">
                                      <p:cBhvr additive="base">
                                        <p:cTn id="7" dur="500" fill="hold"/>
                                        <p:tgtEl>
                                          <p:spTgt spid="24064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4064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40643">
                                            <p:txEl>
                                              <p:pRg st="1" end="1"/>
                                            </p:txEl>
                                          </p:spTgt>
                                        </p:tgtEl>
                                        <p:attrNameLst>
                                          <p:attrName>style.visibility</p:attrName>
                                        </p:attrNameLst>
                                      </p:cBhvr>
                                      <p:to>
                                        <p:strVal val="visible"/>
                                      </p:to>
                                    </p:set>
                                    <p:anim calcmode="lin" valueType="num">
                                      <p:cBhvr additive="base">
                                        <p:cTn id="13" dur="500" fill="hold"/>
                                        <p:tgtEl>
                                          <p:spTgt spid="24064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4064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40643">
                                            <p:txEl>
                                              <p:pRg st="2" end="2"/>
                                            </p:txEl>
                                          </p:spTgt>
                                        </p:tgtEl>
                                        <p:attrNameLst>
                                          <p:attrName>style.visibility</p:attrName>
                                        </p:attrNameLst>
                                      </p:cBhvr>
                                      <p:to>
                                        <p:strVal val="visible"/>
                                      </p:to>
                                    </p:set>
                                    <p:anim calcmode="lin" valueType="num">
                                      <p:cBhvr additive="base">
                                        <p:cTn id="19" dur="500" fill="hold"/>
                                        <p:tgtEl>
                                          <p:spTgt spid="24064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4064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40643">
                                            <p:txEl>
                                              <p:pRg st="3" end="3"/>
                                            </p:txEl>
                                          </p:spTgt>
                                        </p:tgtEl>
                                        <p:attrNameLst>
                                          <p:attrName>style.visibility</p:attrName>
                                        </p:attrNameLst>
                                      </p:cBhvr>
                                      <p:to>
                                        <p:strVal val="visible"/>
                                      </p:to>
                                    </p:set>
                                    <p:anim calcmode="lin" valueType="num">
                                      <p:cBhvr additive="base">
                                        <p:cTn id="25" dur="500" fill="hold"/>
                                        <p:tgtEl>
                                          <p:spTgt spid="24064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4064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40643">
                                            <p:txEl>
                                              <p:pRg st="4" end="4"/>
                                            </p:txEl>
                                          </p:spTgt>
                                        </p:tgtEl>
                                        <p:attrNameLst>
                                          <p:attrName>style.visibility</p:attrName>
                                        </p:attrNameLst>
                                      </p:cBhvr>
                                      <p:to>
                                        <p:strVal val="visible"/>
                                      </p:to>
                                    </p:set>
                                    <p:anim calcmode="lin" valueType="num">
                                      <p:cBhvr additive="base">
                                        <p:cTn id="31" dur="500" fill="hold"/>
                                        <p:tgtEl>
                                          <p:spTgt spid="24064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4064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0643" grpId="0" build="p" bldLvl="2"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a:xfrm>
            <a:off x="685800" y="152400"/>
            <a:ext cx="7772400" cy="1143000"/>
          </a:xfrm>
        </p:spPr>
        <p:txBody>
          <a:bodyPr/>
          <a:lstStyle/>
          <a:p>
            <a:pPr eaLnBrk="1" hangingPunct="1"/>
            <a:r>
              <a:rPr lang="en-US" altLang="en-US" b="1" smtClean="0"/>
              <a:t>The 2nd Difference: Geographical Orientation</a:t>
            </a:r>
          </a:p>
        </p:txBody>
      </p:sp>
      <p:pic>
        <p:nvPicPr>
          <p:cNvPr id="2765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566863"/>
            <a:ext cx="8229600" cy="524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pic>
      <p:grpSp>
        <p:nvGrpSpPr>
          <p:cNvPr id="2" name="Group 9"/>
          <p:cNvGrpSpPr>
            <a:grpSpLocks/>
          </p:cNvGrpSpPr>
          <p:nvPr/>
        </p:nvGrpSpPr>
        <p:grpSpPr bwMode="auto">
          <a:xfrm>
            <a:off x="1290638" y="2209800"/>
            <a:ext cx="1985962" cy="2667000"/>
            <a:chOff x="477" y="1392"/>
            <a:chExt cx="1251" cy="1680"/>
          </a:xfrm>
        </p:grpSpPr>
        <p:sp>
          <p:nvSpPr>
            <p:cNvPr id="27655" name="Line 4"/>
            <p:cNvSpPr>
              <a:spLocks noChangeShapeType="1"/>
            </p:cNvSpPr>
            <p:nvPr/>
          </p:nvSpPr>
          <p:spPr bwMode="auto">
            <a:xfrm>
              <a:off x="1104" y="1392"/>
              <a:ext cx="624" cy="1680"/>
            </a:xfrm>
            <a:prstGeom prst="line">
              <a:avLst/>
            </a:prstGeom>
            <a:noFill/>
            <a:ln w="5715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56" name="Text Box 5"/>
            <p:cNvSpPr txBox="1">
              <a:spLocks noChangeArrowheads="1"/>
            </p:cNvSpPr>
            <p:nvPr/>
          </p:nvSpPr>
          <p:spPr bwMode="auto">
            <a:xfrm>
              <a:off x="477" y="2186"/>
              <a:ext cx="819" cy="324"/>
            </a:xfrm>
            <a:prstGeom prst="rect">
              <a:avLst/>
            </a:prstGeom>
            <a:solidFill>
              <a:schemeClr val="tx1"/>
            </a:solidFill>
            <a:ln w="57150">
              <a:solidFill>
                <a:schemeClr val="bg2"/>
              </a:solidFill>
              <a:miter lim="800000"/>
              <a:headEnd/>
              <a:tailEnd/>
            </a:ln>
          </p:spPr>
          <p:txBody>
            <a:bodyPr wrap="none">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en-US">
                  <a:solidFill>
                    <a:schemeClr val="bg2"/>
                  </a:solidFill>
                </a:rPr>
                <a:t>N-S axis</a:t>
              </a:r>
            </a:p>
          </p:txBody>
        </p:sp>
      </p:grpSp>
      <p:grpSp>
        <p:nvGrpSpPr>
          <p:cNvPr id="3" name="Group 8"/>
          <p:cNvGrpSpPr>
            <a:grpSpLocks/>
          </p:cNvGrpSpPr>
          <p:nvPr/>
        </p:nvGrpSpPr>
        <p:grpSpPr bwMode="auto">
          <a:xfrm>
            <a:off x="3886200" y="2438400"/>
            <a:ext cx="5105400" cy="914400"/>
            <a:chOff x="2448" y="1536"/>
            <a:chExt cx="3216" cy="576"/>
          </a:xfrm>
        </p:grpSpPr>
        <p:sp>
          <p:nvSpPr>
            <p:cNvPr id="27653" name="Line 6"/>
            <p:cNvSpPr>
              <a:spLocks noChangeShapeType="1"/>
            </p:cNvSpPr>
            <p:nvPr/>
          </p:nvSpPr>
          <p:spPr bwMode="auto">
            <a:xfrm flipV="1">
              <a:off x="2448" y="1536"/>
              <a:ext cx="2304" cy="480"/>
            </a:xfrm>
            <a:prstGeom prst="line">
              <a:avLst/>
            </a:prstGeom>
            <a:noFill/>
            <a:ln w="5715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54" name="Text Box 7"/>
            <p:cNvSpPr txBox="1">
              <a:spLocks noChangeArrowheads="1"/>
            </p:cNvSpPr>
            <p:nvPr/>
          </p:nvSpPr>
          <p:spPr bwMode="auto">
            <a:xfrm>
              <a:off x="4793" y="1788"/>
              <a:ext cx="871" cy="324"/>
            </a:xfrm>
            <a:prstGeom prst="rect">
              <a:avLst/>
            </a:prstGeom>
            <a:solidFill>
              <a:schemeClr val="tx1"/>
            </a:solidFill>
            <a:ln w="57150">
              <a:solidFill>
                <a:schemeClr val="bg2"/>
              </a:solidFill>
              <a:miter lim="800000"/>
              <a:headEnd/>
              <a:tailEnd/>
            </a:ln>
          </p:spPr>
          <p:txBody>
            <a:bodyPr wrap="none">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en-US">
                  <a:solidFill>
                    <a:schemeClr val="bg2"/>
                  </a:solidFill>
                </a:rPr>
                <a:t>E-W axis</a:t>
              </a: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a:xfrm>
            <a:off x="685800" y="-76200"/>
            <a:ext cx="7772400" cy="2101850"/>
          </a:xfrm>
          <a:solidFill>
            <a:schemeClr val="bg2"/>
          </a:solidFill>
        </p:spPr>
        <p:txBody>
          <a:bodyPr>
            <a:spAutoFit/>
          </a:bodyPr>
          <a:lstStyle/>
          <a:p>
            <a:pPr eaLnBrk="1" hangingPunct="1"/>
            <a:r>
              <a:rPr lang="en-US" altLang="en-US" b="1" smtClean="0">
                <a:solidFill>
                  <a:srgbClr val="00FF00"/>
                </a:solidFill>
              </a:rPr>
              <a:t>Traveling south through the Americas meant adapting to many different environments</a:t>
            </a:r>
          </a:p>
        </p:txBody>
      </p:sp>
      <p:sp>
        <p:nvSpPr>
          <p:cNvPr id="215043" name="Rectangle 3"/>
          <p:cNvSpPr>
            <a:spLocks noGrp="1" noChangeArrowheads="1"/>
          </p:cNvSpPr>
          <p:nvPr>
            <p:ph type="body" idx="1"/>
          </p:nvPr>
        </p:nvSpPr>
        <p:spPr>
          <a:xfrm>
            <a:off x="228600" y="2133600"/>
            <a:ext cx="8763000" cy="4511675"/>
          </a:xfrm>
          <a:ln>
            <a:solidFill>
              <a:schemeClr val="bg2"/>
            </a:solidFill>
            <a:miter lim="800000"/>
            <a:headEnd/>
            <a:tailEnd/>
          </a:ln>
        </p:spPr>
        <p:txBody>
          <a:bodyPr>
            <a:spAutoFit/>
          </a:bodyPr>
          <a:lstStyle/>
          <a:p>
            <a:pPr eaLnBrk="1" hangingPunct="1">
              <a:buFontTx/>
              <a:buNone/>
            </a:pPr>
            <a:r>
              <a:rPr lang="en-US" altLang="en-US" sz="2800" smtClean="0"/>
              <a:t>The Biologist, Jared Diamond, has pointed out that:</a:t>
            </a:r>
          </a:p>
          <a:p>
            <a:pPr eaLnBrk="1" hangingPunct="1"/>
            <a:r>
              <a:rPr lang="en-US" altLang="en-US" sz="2800" b="1" smtClean="0">
                <a:solidFill>
                  <a:schemeClr val="tx2"/>
                </a:solidFill>
              </a:rPr>
              <a:t>Migrating east through Afro-Eurasia</a:t>
            </a:r>
            <a:r>
              <a:rPr lang="en-US" altLang="en-US" sz="2800" smtClean="0"/>
              <a:t> was fairly easy</a:t>
            </a:r>
          </a:p>
          <a:p>
            <a:pPr lvl="1" eaLnBrk="1" hangingPunct="1"/>
            <a:r>
              <a:rPr lang="en-US" altLang="en-US" sz="2400" smtClean="0"/>
              <a:t>Climates and environments did not change too much</a:t>
            </a:r>
          </a:p>
          <a:p>
            <a:pPr lvl="1" eaLnBrk="1" hangingPunct="1"/>
            <a:r>
              <a:rPr lang="en-US" altLang="en-US" sz="2400" smtClean="0"/>
              <a:t>So it was easier to adapt familiar </a:t>
            </a:r>
            <a:r>
              <a:rPr lang="en-US" altLang="en-US" sz="2400" b="1" u="sng" smtClean="0">
                <a:solidFill>
                  <a:srgbClr val="00FF00"/>
                </a:solidFill>
              </a:rPr>
              <a:t>technologies</a:t>
            </a:r>
          </a:p>
          <a:p>
            <a:pPr eaLnBrk="1" hangingPunct="1"/>
            <a:r>
              <a:rPr lang="en-US" altLang="en-US" sz="2800" b="1" smtClean="0">
                <a:solidFill>
                  <a:schemeClr val="tx2"/>
                </a:solidFill>
              </a:rPr>
              <a:t>Migrating south through the Americas</a:t>
            </a:r>
            <a:r>
              <a:rPr lang="en-US" altLang="en-US" sz="2800" smtClean="0"/>
              <a:t> was tougher</a:t>
            </a:r>
          </a:p>
          <a:p>
            <a:pPr lvl="1" eaLnBrk="1" hangingPunct="1"/>
            <a:r>
              <a:rPr lang="en-US" altLang="en-US" sz="2400" smtClean="0"/>
              <a:t>Climates and environments changed as you moved towards and away from the equator</a:t>
            </a:r>
          </a:p>
          <a:p>
            <a:pPr lvl="1" eaLnBrk="1" hangingPunct="1"/>
            <a:r>
              <a:rPr lang="en-US" altLang="en-US" sz="2400" smtClean="0"/>
              <a:t>Still, humans migrated all the way in c. 2,000 years (a sign of the increasing adaptability of humans by 13,000 years ago)</a:t>
            </a:r>
          </a:p>
          <a:p>
            <a:pPr lvl="1" eaLnBrk="1" hangingPunct="1"/>
            <a:r>
              <a:rPr lang="en-US" altLang="en-US" sz="2400" b="1" smtClean="0">
                <a:solidFill>
                  <a:schemeClr val="accent1"/>
                </a:solidFill>
              </a:rPr>
              <a:t>But exchanging technological ideas was tougher</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15043">
                                            <p:txEl>
                                              <p:pRg st="0" end="0"/>
                                            </p:txEl>
                                          </p:spTgt>
                                        </p:tgtEl>
                                        <p:attrNameLst>
                                          <p:attrName>style.visibility</p:attrName>
                                        </p:attrNameLst>
                                      </p:cBhvr>
                                      <p:to>
                                        <p:strVal val="visible"/>
                                      </p:to>
                                    </p:set>
                                    <p:anim calcmode="lin" valueType="num">
                                      <p:cBhvr additive="base">
                                        <p:cTn id="7" dur="500" fill="hold"/>
                                        <p:tgtEl>
                                          <p:spTgt spid="21504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1504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15043">
                                            <p:txEl>
                                              <p:pRg st="1" end="1"/>
                                            </p:txEl>
                                          </p:spTgt>
                                        </p:tgtEl>
                                        <p:attrNameLst>
                                          <p:attrName>style.visibility</p:attrName>
                                        </p:attrNameLst>
                                      </p:cBhvr>
                                      <p:to>
                                        <p:strVal val="visible"/>
                                      </p:to>
                                    </p:set>
                                    <p:anim calcmode="lin" valueType="num">
                                      <p:cBhvr additive="base">
                                        <p:cTn id="13" dur="500" fill="hold"/>
                                        <p:tgtEl>
                                          <p:spTgt spid="21504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1504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15043">
                                            <p:txEl>
                                              <p:pRg st="2" end="2"/>
                                            </p:txEl>
                                          </p:spTgt>
                                        </p:tgtEl>
                                        <p:attrNameLst>
                                          <p:attrName>style.visibility</p:attrName>
                                        </p:attrNameLst>
                                      </p:cBhvr>
                                      <p:to>
                                        <p:strVal val="visible"/>
                                      </p:to>
                                    </p:set>
                                    <p:anim calcmode="lin" valueType="num">
                                      <p:cBhvr additive="base">
                                        <p:cTn id="19" dur="500" fill="hold"/>
                                        <p:tgtEl>
                                          <p:spTgt spid="21504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1504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15043">
                                            <p:txEl>
                                              <p:pRg st="3" end="3"/>
                                            </p:txEl>
                                          </p:spTgt>
                                        </p:tgtEl>
                                        <p:attrNameLst>
                                          <p:attrName>style.visibility</p:attrName>
                                        </p:attrNameLst>
                                      </p:cBhvr>
                                      <p:to>
                                        <p:strVal val="visible"/>
                                      </p:to>
                                    </p:set>
                                    <p:anim calcmode="lin" valueType="num">
                                      <p:cBhvr additive="base">
                                        <p:cTn id="25" dur="500" fill="hold"/>
                                        <p:tgtEl>
                                          <p:spTgt spid="21504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1504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15043">
                                            <p:txEl>
                                              <p:pRg st="4" end="4"/>
                                            </p:txEl>
                                          </p:spTgt>
                                        </p:tgtEl>
                                        <p:attrNameLst>
                                          <p:attrName>style.visibility</p:attrName>
                                        </p:attrNameLst>
                                      </p:cBhvr>
                                      <p:to>
                                        <p:strVal val="visible"/>
                                      </p:to>
                                    </p:set>
                                    <p:anim calcmode="lin" valueType="num">
                                      <p:cBhvr additive="base">
                                        <p:cTn id="31" dur="500" fill="hold"/>
                                        <p:tgtEl>
                                          <p:spTgt spid="21504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1504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215043">
                                            <p:txEl>
                                              <p:pRg st="5" end="5"/>
                                            </p:txEl>
                                          </p:spTgt>
                                        </p:tgtEl>
                                        <p:attrNameLst>
                                          <p:attrName>style.visibility</p:attrName>
                                        </p:attrNameLst>
                                      </p:cBhvr>
                                      <p:to>
                                        <p:strVal val="visible"/>
                                      </p:to>
                                    </p:set>
                                    <p:anim calcmode="lin" valueType="num">
                                      <p:cBhvr additive="base">
                                        <p:cTn id="37" dur="500" fill="hold"/>
                                        <p:tgtEl>
                                          <p:spTgt spid="215043">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1504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215043">
                                            <p:txEl>
                                              <p:pRg st="6" end="6"/>
                                            </p:txEl>
                                          </p:spTgt>
                                        </p:tgtEl>
                                        <p:attrNameLst>
                                          <p:attrName>style.visibility</p:attrName>
                                        </p:attrNameLst>
                                      </p:cBhvr>
                                      <p:to>
                                        <p:strVal val="visible"/>
                                      </p:to>
                                    </p:set>
                                    <p:anim calcmode="lin" valueType="num">
                                      <p:cBhvr additive="base">
                                        <p:cTn id="43" dur="500" fill="hold"/>
                                        <p:tgtEl>
                                          <p:spTgt spid="215043">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21504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215043">
                                            <p:txEl>
                                              <p:pRg st="7" end="7"/>
                                            </p:txEl>
                                          </p:spTgt>
                                        </p:tgtEl>
                                        <p:attrNameLst>
                                          <p:attrName>style.visibility</p:attrName>
                                        </p:attrNameLst>
                                      </p:cBhvr>
                                      <p:to>
                                        <p:strVal val="visible"/>
                                      </p:to>
                                    </p:set>
                                    <p:anim calcmode="lin" valueType="num">
                                      <p:cBhvr additive="base">
                                        <p:cTn id="49" dur="500" fill="hold"/>
                                        <p:tgtEl>
                                          <p:spTgt spid="215043">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215043">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43" grpId="0" build="p" bldLvl="3"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title"/>
          </p:nvPr>
        </p:nvSpPr>
        <p:spPr>
          <a:xfrm>
            <a:off x="685800" y="152400"/>
            <a:ext cx="7772400" cy="685800"/>
          </a:xfrm>
        </p:spPr>
        <p:txBody>
          <a:bodyPr/>
          <a:lstStyle/>
          <a:p>
            <a:pPr eaLnBrk="1" hangingPunct="1"/>
            <a:r>
              <a:rPr lang="en-US" altLang="en-US" sz="4000" b="1" smtClean="0"/>
              <a:t>N. America: Climates</a:t>
            </a:r>
          </a:p>
        </p:txBody>
      </p:sp>
      <p:pic>
        <p:nvPicPr>
          <p:cNvPr id="2969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38200"/>
            <a:ext cx="9144000" cy="597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pic>
      <p:grpSp>
        <p:nvGrpSpPr>
          <p:cNvPr id="2" name="Group 8"/>
          <p:cNvGrpSpPr>
            <a:grpSpLocks/>
          </p:cNvGrpSpPr>
          <p:nvPr/>
        </p:nvGrpSpPr>
        <p:grpSpPr bwMode="auto">
          <a:xfrm>
            <a:off x="1143000" y="3505200"/>
            <a:ext cx="2819400" cy="762000"/>
            <a:chOff x="720" y="2064"/>
            <a:chExt cx="1776" cy="480"/>
          </a:xfrm>
        </p:grpSpPr>
        <p:sp>
          <p:nvSpPr>
            <p:cNvPr id="29705" name="Line 4"/>
            <p:cNvSpPr>
              <a:spLocks noChangeShapeType="1"/>
            </p:cNvSpPr>
            <p:nvPr/>
          </p:nvSpPr>
          <p:spPr bwMode="auto">
            <a:xfrm>
              <a:off x="720" y="2160"/>
              <a:ext cx="1776" cy="384"/>
            </a:xfrm>
            <a:prstGeom prst="line">
              <a:avLst/>
            </a:prstGeom>
            <a:noFill/>
            <a:ln w="5715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06" name="Text Box 6"/>
            <p:cNvSpPr txBox="1">
              <a:spLocks noChangeArrowheads="1"/>
            </p:cNvSpPr>
            <p:nvPr/>
          </p:nvSpPr>
          <p:spPr bwMode="auto">
            <a:xfrm rot="748521">
              <a:off x="1190" y="2064"/>
              <a:ext cx="102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en-US">
                  <a:solidFill>
                    <a:schemeClr val="bg2"/>
                  </a:solidFill>
                </a:rPr>
                <a:t>E-W Travel</a:t>
              </a:r>
            </a:p>
          </p:txBody>
        </p:sp>
      </p:grpSp>
      <p:grpSp>
        <p:nvGrpSpPr>
          <p:cNvPr id="3" name="Group 9"/>
          <p:cNvGrpSpPr>
            <a:grpSpLocks/>
          </p:cNvGrpSpPr>
          <p:nvPr/>
        </p:nvGrpSpPr>
        <p:grpSpPr bwMode="auto">
          <a:xfrm>
            <a:off x="990600" y="2514600"/>
            <a:ext cx="2209800" cy="4114800"/>
            <a:chOff x="624" y="1584"/>
            <a:chExt cx="1392" cy="2592"/>
          </a:xfrm>
        </p:grpSpPr>
        <p:sp>
          <p:nvSpPr>
            <p:cNvPr id="29703" name="Line 5"/>
            <p:cNvSpPr>
              <a:spLocks noChangeShapeType="1"/>
            </p:cNvSpPr>
            <p:nvPr/>
          </p:nvSpPr>
          <p:spPr bwMode="auto">
            <a:xfrm>
              <a:off x="624" y="1584"/>
              <a:ext cx="1392" cy="2592"/>
            </a:xfrm>
            <a:prstGeom prst="line">
              <a:avLst/>
            </a:prstGeom>
            <a:noFill/>
            <a:ln w="5715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04" name="Text Box 7"/>
            <p:cNvSpPr txBox="1">
              <a:spLocks noChangeArrowheads="1"/>
            </p:cNvSpPr>
            <p:nvPr/>
          </p:nvSpPr>
          <p:spPr bwMode="auto">
            <a:xfrm rot="3687870">
              <a:off x="1289" y="3031"/>
              <a:ext cx="97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en-US">
                  <a:solidFill>
                    <a:schemeClr val="bg2"/>
                  </a:solidFill>
                </a:rPr>
                <a:t>N-S Travel</a:t>
              </a:r>
            </a:p>
          </p:txBody>
        </p:sp>
      </p:grpSp>
      <p:sp>
        <p:nvSpPr>
          <p:cNvPr id="188426" name="Text Box 10"/>
          <p:cNvSpPr txBox="1">
            <a:spLocks noChangeArrowheads="1"/>
          </p:cNvSpPr>
          <p:nvPr/>
        </p:nvSpPr>
        <p:spPr bwMode="auto">
          <a:xfrm>
            <a:off x="3581400" y="4800600"/>
            <a:ext cx="2865438" cy="1609725"/>
          </a:xfrm>
          <a:prstGeom prst="rect">
            <a:avLst/>
          </a:prstGeom>
          <a:solidFill>
            <a:schemeClr val="tx1"/>
          </a:solidFill>
          <a:ln w="57150">
            <a:solidFill>
              <a:schemeClr val="bg2"/>
            </a:solidFill>
            <a:miter lim="800000"/>
            <a:headEnd/>
            <a:tailEnd/>
          </a:ln>
        </p:spPr>
        <p:txBody>
          <a:bodyPr>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en-US">
                <a:solidFill>
                  <a:schemeClr val="bg2"/>
                </a:solidFill>
              </a:rPr>
              <a:t>Traveling N-S you pass through many different climate zones</a:t>
            </a:r>
          </a:p>
        </p:txBody>
      </p:sp>
      <p:sp>
        <p:nvSpPr>
          <p:cNvPr id="188427" name="Text Box 11"/>
          <p:cNvSpPr txBox="1">
            <a:spLocks noChangeArrowheads="1"/>
          </p:cNvSpPr>
          <p:nvPr/>
        </p:nvSpPr>
        <p:spPr bwMode="auto">
          <a:xfrm>
            <a:off x="2514600" y="2057400"/>
            <a:ext cx="2865438" cy="1244600"/>
          </a:xfrm>
          <a:prstGeom prst="rect">
            <a:avLst/>
          </a:prstGeom>
          <a:solidFill>
            <a:schemeClr val="tx1"/>
          </a:solidFill>
          <a:ln w="57150">
            <a:solidFill>
              <a:schemeClr val="bg2"/>
            </a:solidFill>
            <a:miter lim="800000"/>
            <a:headEnd/>
            <a:tailEnd/>
          </a:ln>
        </p:spPr>
        <p:txBody>
          <a:bodyPr>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en-US">
                <a:solidFill>
                  <a:schemeClr val="bg2"/>
                </a:solidFill>
              </a:rPr>
              <a:t>Traveling E-W you encounter less climatic variety</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188427"/>
                                        </p:tgtEl>
                                        <p:attrNameLst>
                                          <p:attrName>style.visibility</p:attrName>
                                        </p:attrNameLst>
                                      </p:cBhvr>
                                      <p:to>
                                        <p:strVal val="visible"/>
                                      </p:to>
                                    </p:set>
                                    <p:anim calcmode="lin" valueType="num">
                                      <p:cBhvr additive="base">
                                        <p:cTn id="13" dur="500" fill="hold"/>
                                        <p:tgtEl>
                                          <p:spTgt spid="188427"/>
                                        </p:tgtEl>
                                        <p:attrNameLst>
                                          <p:attrName>ppt_x</p:attrName>
                                        </p:attrNameLst>
                                      </p:cBhvr>
                                      <p:tavLst>
                                        <p:tav tm="0">
                                          <p:val>
                                            <p:strVal val="#ppt_x"/>
                                          </p:val>
                                        </p:tav>
                                        <p:tav tm="100000">
                                          <p:val>
                                            <p:strVal val="#ppt_x"/>
                                          </p:val>
                                        </p:tav>
                                      </p:tavLst>
                                    </p:anim>
                                    <p:anim calcmode="lin" valueType="num">
                                      <p:cBhvr additive="base">
                                        <p:cTn id="14" dur="500" fill="hold"/>
                                        <p:tgtEl>
                                          <p:spTgt spid="188427"/>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88426"/>
                                        </p:tgtEl>
                                        <p:attrNameLst>
                                          <p:attrName>style.visibility</p:attrName>
                                        </p:attrNameLst>
                                      </p:cBhvr>
                                      <p:to>
                                        <p:strVal val="visible"/>
                                      </p:to>
                                    </p:set>
                                    <p:anim calcmode="lin" valueType="num">
                                      <p:cBhvr additive="base">
                                        <p:cTn id="25" dur="500" fill="hold"/>
                                        <p:tgtEl>
                                          <p:spTgt spid="188426"/>
                                        </p:tgtEl>
                                        <p:attrNameLst>
                                          <p:attrName>ppt_x</p:attrName>
                                        </p:attrNameLst>
                                      </p:cBhvr>
                                      <p:tavLst>
                                        <p:tav tm="0">
                                          <p:val>
                                            <p:strVal val="#ppt_x"/>
                                          </p:val>
                                        </p:tav>
                                        <p:tav tm="100000">
                                          <p:val>
                                            <p:strVal val="#ppt_x"/>
                                          </p:val>
                                        </p:tav>
                                      </p:tavLst>
                                    </p:anim>
                                    <p:anim calcmode="lin" valueType="num">
                                      <p:cBhvr additive="base">
                                        <p:cTn id="26" dur="500" fill="hold"/>
                                        <p:tgtEl>
                                          <p:spTgt spid="1884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8426" grpId="0" animBg="1" autoUpdateAnimBg="0"/>
      <p:bldP spid="188427" grpId="0" animBg="1"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a:xfrm>
            <a:off x="685800" y="152400"/>
            <a:ext cx="7772400" cy="609600"/>
          </a:xfrm>
        </p:spPr>
        <p:txBody>
          <a:bodyPr/>
          <a:lstStyle/>
          <a:p>
            <a:pPr eaLnBrk="1" hangingPunct="1"/>
            <a:r>
              <a:rPr lang="en-US" altLang="en-US" sz="4000" b="1" smtClean="0"/>
              <a:t>S. Americas: Climates</a:t>
            </a:r>
          </a:p>
        </p:txBody>
      </p:sp>
      <p:pic>
        <p:nvPicPr>
          <p:cNvPr id="3072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85800"/>
            <a:ext cx="9144000" cy="6246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pic>
      <p:grpSp>
        <p:nvGrpSpPr>
          <p:cNvPr id="2" name="Group 4"/>
          <p:cNvGrpSpPr>
            <a:grpSpLocks/>
          </p:cNvGrpSpPr>
          <p:nvPr/>
        </p:nvGrpSpPr>
        <p:grpSpPr bwMode="auto">
          <a:xfrm>
            <a:off x="1905000" y="2971800"/>
            <a:ext cx="2819400" cy="762000"/>
            <a:chOff x="720" y="2064"/>
            <a:chExt cx="1776" cy="480"/>
          </a:xfrm>
        </p:grpSpPr>
        <p:sp>
          <p:nvSpPr>
            <p:cNvPr id="30727" name="Line 5"/>
            <p:cNvSpPr>
              <a:spLocks noChangeShapeType="1"/>
            </p:cNvSpPr>
            <p:nvPr/>
          </p:nvSpPr>
          <p:spPr bwMode="auto">
            <a:xfrm>
              <a:off x="720" y="2160"/>
              <a:ext cx="1776" cy="384"/>
            </a:xfrm>
            <a:prstGeom prst="line">
              <a:avLst/>
            </a:prstGeom>
            <a:noFill/>
            <a:ln w="5715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28" name="Text Box 6"/>
            <p:cNvSpPr txBox="1">
              <a:spLocks noChangeArrowheads="1"/>
            </p:cNvSpPr>
            <p:nvPr/>
          </p:nvSpPr>
          <p:spPr bwMode="auto">
            <a:xfrm rot="748521">
              <a:off x="1190" y="2064"/>
              <a:ext cx="102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en-US">
                  <a:solidFill>
                    <a:schemeClr val="bg2"/>
                  </a:solidFill>
                </a:rPr>
                <a:t>E-W Travel</a:t>
              </a:r>
            </a:p>
          </p:txBody>
        </p:sp>
      </p:grpSp>
      <p:grpSp>
        <p:nvGrpSpPr>
          <p:cNvPr id="3" name="Group 7"/>
          <p:cNvGrpSpPr>
            <a:grpSpLocks/>
          </p:cNvGrpSpPr>
          <p:nvPr/>
        </p:nvGrpSpPr>
        <p:grpSpPr bwMode="auto">
          <a:xfrm>
            <a:off x="1371600" y="1676400"/>
            <a:ext cx="2209800" cy="4114800"/>
            <a:chOff x="624" y="1584"/>
            <a:chExt cx="1392" cy="2592"/>
          </a:xfrm>
        </p:grpSpPr>
        <p:sp>
          <p:nvSpPr>
            <p:cNvPr id="30725" name="Line 8"/>
            <p:cNvSpPr>
              <a:spLocks noChangeShapeType="1"/>
            </p:cNvSpPr>
            <p:nvPr/>
          </p:nvSpPr>
          <p:spPr bwMode="auto">
            <a:xfrm>
              <a:off x="624" y="1584"/>
              <a:ext cx="1392" cy="2592"/>
            </a:xfrm>
            <a:prstGeom prst="line">
              <a:avLst/>
            </a:prstGeom>
            <a:noFill/>
            <a:ln w="5715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26" name="Text Box 9"/>
            <p:cNvSpPr txBox="1">
              <a:spLocks noChangeArrowheads="1"/>
            </p:cNvSpPr>
            <p:nvPr/>
          </p:nvSpPr>
          <p:spPr bwMode="auto">
            <a:xfrm rot="3687870">
              <a:off x="1289" y="3031"/>
              <a:ext cx="97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en-US">
                  <a:solidFill>
                    <a:schemeClr val="bg2"/>
                  </a:solidFill>
                </a:rPr>
                <a:t>N-S Travel</a:t>
              </a: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026"/>
          <p:cNvSpPr>
            <a:spLocks noGrp="1" noChangeArrowheads="1"/>
          </p:cNvSpPr>
          <p:nvPr>
            <p:ph type="title"/>
          </p:nvPr>
        </p:nvSpPr>
        <p:spPr>
          <a:xfrm>
            <a:off x="685800" y="152400"/>
            <a:ext cx="7772400" cy="1143000"/>
          </a:xfrm>
        </p:spPr>
        <p:txBody>
          <a:bodyPr/>
          <a:lstStyle/>
          <a:p>
            <a:pPr eaLnBrk="1" hangingPunct="1"/>
            <a:r>
              <a:rPr lang="en-US" altLang="en-US" b="1" smtClean="0">
                <a:solidFill>
                  <a:srgbClr val="00FF00"/>
                </a:solidFill>
              </a:rPr>
              <a:t>The 3rd Difference: </a:t>
            </a:r>
            <a:br>
              <a:rPr lang="en-US" altLang="en-US" b="1" smtClean="0">
                <a:solidFill>
                  <a:srgbClr val="00FF00"/>
                </a:solidFill>
              </a:rPr>
            </a:br>
            <a:r>
              <a:rPr lang="en-US" altLang="en-US" b="1" smtClean="0">
                <a:solidFill>
                  <a:srgbClr val="00FF00"/>
                </a:solidFill>
              </a:rPr>
              <a:t>Agriculture appears later</a:t>
            </a:r>
          </a:p>
        </p:txBody>
      </p:sp>
      <p:pic>
        <p:nvPicPr>
          <p:cNvPr id="31746" name="Picture 1027" descr="earlya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36675"/>
            <a:ext cx="9144000" cy="559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052"/>
          <p:cNvGrpSpPr>
            <a:grpSpLocks/>
          </p:cNvGrpSpPr>
          <p:nvPr/>
        </p:nvGrpSpPr>
        <p:grpSpPr bwMode="auto">
          <a:xfrm>
            <a:off x="4572000" y="2971800"/>
            <a:ext cx="1428750" cy="609600"/>
            <a:chOff x="2880" y="1872"/>
            <a:chExt cx="900" cy="384"/>
          </a:xfrm>
        </p:grpSpPr>
        <p:sp>
          <p:nvSpPr>
            <p:cNvPr id="31781" name="Oval 1031"/>
            <p:cNvSpPr>
              <a:spLocks noChangeArrowheads="1"/>
            </p:cNvSpPr>
            <p:nvPr/>
          </p:nvSpPr>
          <p:spPr bwMode="auto">
            <a:xfrm>
              <a:off x="3312" y="2112"/>
              <a:ext cx="144" cy="144"/>
            </a:xfrm>
            <a:prstGeom prst="ellipse">
              <a:avLst/>
            </a:prstGeom>
            <a:noFill/>
            <a:ln w="5715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ltLang="en-US"/>
            </a:p>
          </p:txBody>
        </p:sp>
        <p:sp>
          <p:nvSpPr>
            <p:cNvPr id="31782" name="Text Box 1039"/>
            <p:cNvSpPr txBox="1">
              <a:spLocks noChangeArrowheads="1"/>
            </p:cNvSpPr>
            <p:nvPr/>
          </p:nvSpPr>
          <p:spPr bwMode="auto">
            <a:xfrm>
              <a:off x="2880" y="1872"/>
              <a:ext cx="90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en-US">
                  <a:solidFill>
                    <a:schemeClr val="bg2"/>
                  </a:solidFill>
                </a:rPr>
                <a:t>S.W. Asia</a:t>
              </a:r>
            </a:p>
          </p:txBody>
        </p:sp>
      </p:grpSp>
      <p:grpSp>
        <p:nvGrpSpPr>
          <p:cNvPr id="3" name="Group 1051"/>
          <p:cNvGrpSpPr>
            <a:grpSpLocks/>
          </p:cNvGrpSpPr>
          <p:nvPr/>
        </p:nvGrpSpPr>
        <p:grpSpPr bwMode="auto">
          <a:xfrm>
            <a:off x="4116388" y="3429000"/>
            <a:ext cx="1217612" cy="457200"/>
            <a:chOff x="2593" y="2160"/>
            <a:chExt cx="767" cy="288"/>
          </a:xfrm>
        </p:grpSpPr>
        <p:sp>
          <p:nvSpPr>
            <p:cNvPr id="31779" name="Oval 1032"/>
            <p:cNvSpPr>
              <a:spLocks noChangeArrowheads="1"/>
            </p:cNvSpPr>
            <p:nvPr/>
          </p:nvSpPr>
          <p:spPr bwMode="auto">
            <a:xfrm>
              <a:off x="3216" y="2208"/>
              <a:ext cx="144" cy="144"/>
            </a:xfrm>
            <a:prstGeom prst="ellipse">
              <a:avLst/>
            </a:prstGeom>
            <a:noFill/>
            <a:ln w="5715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ltLang="en-US"/>
            </a:p>
          </p:txBody>
        </p:sp>
        <p:sp>
          <p:nvSpPr>
            <p:cNvPr id="31780" name="Text Box 1040"/>
            <p:cNvSpPr txBox="1">
              <a:spLocks noChangeArrowheads="1"/>
            </p:cNvSpPr>
            <p:nvPr/>
          </p:nvSpPr>
          <p:spPr bwMode="auto">
            <a:xfrm>
              <a:off x="2593" y="2160"/>
              <a:ext cx="57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en-US">
                  <a:solidFill>
                    <a:schemeClr val="bg2"/>
                  </a:solidFill>
                </a:rPr>
                <a:t>Egypt</a:t>
              </a:r>
            </a:p>
          </p:txBody>
        </p:sp>
      </p:grpSp>
      <p:grpSp>
        <p:nvGrpSpPr>
          <p:cNvPr id="4" name="Group 1058"/>
          <p:cNvGrpSpPr>
            <a:grpSpLocks/>
          </p:cNvGrpSpPr>
          <p:nvPr/>
        </p:nvGrpSpPr>
        <p:grpSpPr bwMode="auto">
          <a:xfrm>
            <a:off x="3657600" y="3962400"/>
            <a:ext cx="1401763" cy="609600"/>
            <a:chOff x="2304" y="2496"/>
            <a:chExt cx="883" cy="384"/>
          </a:xfrm>
        </p:grpSpPr>
        <p:sp>
          <p:nvSpPr>
            <p:cNvPr id="31777" name="Oval 1033"/>
            <p:cNvSpPr>
              <a:spLocks noChangeArrowheads="1"/>
            </p:cNvSpPr>
            <p:nvPr/>
          </p:nvSpPr>
          <p:spPr bwMode="auto">
            <a:xfrm>
              <a:off x="2784" y="2496"/>
              <a:ext cx="144" cy="144"/>
            </a:xfrm>
            <a:prstGeom prst="ellipse">
              <a:avLst/>
            </a:prstGeom>
            <a:noFill/>
            <a:ln w="5715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ltLang="en-US"/>
            </a:p>
          </p:txBody>
        </p:sp>
        <p:sp>
          <p:nvSpPr>
            <p:cNvPr id="31778" name="Text Box 1041"/>
            <p:cNvSpPr txBox="1">
              <a:spLocks noChangeArrowheads="1"/>
            </p:cNvSpPr>
            <p:nvPr/>
          </p:nvSpPr>
          <p:spPr bwMode="auto">
            <a:xfrm>
              <a:off x="2304" y="2592"/>
              <a:ext cx="88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en-US">
                  <a:solidFill>
                    <a:schemeClr val="bg2"/>
                  </a:solidFill>
                </a:rPr>
                <a:t>W. Africa</a:t>
              </a:r>
            </a:p>
          </p:txBody>
        </p:sp>
      </p:grpSp>
      <p:grpSp>
        <p:nvGrpSpPr>
          <p:cNvPr id="5" name="Group 1053"/>
          <p:cNvGrpSpPr>
            <a:grpSpLocks/>
          </p:cNvGrpSpPr>
          <p:nvPr/>
        </p:nvGrpSpPr>
        <p:grpSpPr bwMode="auto">
          <a:xfrm>
            <a:off x="5337175" y="3581400"/>
            <a:ext cx="1216025" cy="533400"/>
            <a:chOff x="3362" y="2256"/>
            <a:chExt cx="766" cy="336"/>
          </a:xfrm>
        </p:grpSpPr>
        <p:sp>
          <p:nvSpPr>
            <p:cNvPr id="31775" name="Oval 1037"/>
            <p:cNvSpPr>
              <a:spLocks noChangeArrowheads="1"/>
            </p:cNvSpPr>
            <p:nvPr/>
          </p:nvSpPr>
          <p:spPr bwMode="auto">
            <a:xfrm>
              <a:off x="3696" y="2256"/>
              <a:ext cx="144" cy="144"/>
            </a:xfrm>
            <a:prstGeom prst="ellipse">
              <a:avLst/>
            </a:prstGeom>
            <a:noFill/>
            <a:ln w="5715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ltLang="en-US"/>
            </a:p>
          </p:txBody>
        </p:sp>
        <p:sp>
          <p:nvSpPr>
            <p:cNvPr id="31776" name="Text Box 1042"/>
            <p:cNvSpPr txBox="1">
              <a:spLocks noChangeArrowheads="1"/>
            </p:cNvSpPr>
            <p:nvPr/>
          </p:nvSpPr>
          <p:spPr bwMode="auto">
            <a:xfrm>
              <a:off x="3362" y="2304"/>
              <a:ext cx="76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en-US">
                  <a:solidFill>
                    <a:schemeClr val="bg2"/>
                  </a:solidFill>
                </a:rPr>
                <a:t>Pakistan</a:t>
              </a:r>
            </a:p>
          </p:txBody>
        </p:sp>
      </p:grpSp>
      <p:grpSp>
        <p:nvGrpSpPr>
          <p:cNvPr id="6" name="Group 1054"/>
          <p:cNvGrpSpPr>
            <a:grpSpLocks/>
          </p:cNvGrpSpPr>
          <p:nvPr/>
        </p:nvGrpSpPr>
        <p:grpSpPr bwMode="auto">
          <a:xfrm>
            <a:off x="6400800" y="3886200"/>
            <a:ext cx="1327150" cy="533400"/>
            <a:chOff x="4032" y="2448"/>
            <a:chExt cx="836" cy="336"/>
          </a:xfrm>
        </p:grpSpPr>
        <p:sp>
          <p:nvSpPr>
            <p:cNvPr id="31773" name="Oval 1034"/>
            <p:cNvSpPr>
              <a:spLocks noChangeArrowheads="1"/>
            </p:cNvSpPr>
            <p:nvPr/>
          </p:nvSpPr>
          <p:spPr bwMode="auto">
            <a:xfrm>
              <a:off x="4224" y="2448"/>
              <a:ext cx="144" cy="144"/>
            </a:xfrm>
            <a:prstGeom prst="ellipse">
              <a:avLst/>
            </a:prstGeom>
            <a:noFill/>
            <a:ln w="5715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ltLang="en-US"/>
            </a:p>
          </p:txBody>
        </p:sp>
        <p:sp>
          <p:nvSpPr>
            <p:cNvPr id="31774" name="Text Box 1043"/>
            <p:cNvSpPr txBox="1">
              <a:spLocks noChangeArrowheads="1"/>
            </p:cNvSpPr>
            <p:nvPr/>
          </p:nvSpPr>
          <p:spPr bwMode="auto">
            <a:xfrm>
              <a:off x="4032" y="2496"/>
              <a:ext cx="83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en-US">
                  <a:solidFill>
                    <a:schemeClr val="bg2"/>
                  </a:solidFill>
                </a:rPr>
                <a:t>S.E. Asia</a:t>
              </a:r>
            </a:p>
          </p:txBody>
        </p:sp>
      </p:grpSp>
      <p:grpSp>
        <p:nvGrpSpPr>
          <p:cNvPr id="7" name="Group 1057"/>
          <p:cNvGrpSpPr>
            <a:grpSpLocks/>
          </p:cNvGrpSpPr>
          <p:nvPr/>
        </p:nvGrpSpPr>
        <p:grpSpPr bwMode="auto">
          <a:xfrm>
            <a:off x="6934200" y="3429000"/>
            <a:ext cx="1600200" cy="457200"/>
            <a:chOff x="4368" y="2160"/>
            <a:chExt cx="1008" cy="288"/>
          </a:xfrm>
        </p:grpSpPr>
        <p:sp>
          <p:nvSpPr>
            <p:cNvPr id="31771" name="Oval 1038"/>
            <p:cNvSpPr>
              <a:spLocks noChangeArrowheads="1"/>
            </p:cNvSpPr>
            <p:nvPr/>
          </p:nvSpPr>
          <p:spPr bwMode="auto">
            <a:xfrm>
              <a:off x="4368" y="2256"/>
              <a:ext cx="144" cy="144"/>
            </a:xfrm>
            <a:prstGeom prst="ellipse">
              <a:avLst/>
            </a:prstGeom>
            <a:noFill/>
            <a:ln w="5715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ltLang="en-US"/>
            </a:p>
          </p:txBody>
        </p:sp>
        <p:sp>
          <p:nvSpPr>
            <p:cNvPr id="31772" name="Text Box 1044"/>
            <p:cNvSpPr txBox="1">
              <a:spLocks noChangeArrowheads="1"/>
            </p:cNvSpPr>
            <p:nvPr/>
          </p:nvSpPr>
          <p:spPr bwMode="auto">
            <a:xfrm>
              <a:off x="4599" y="2160"/>
              <a:ext cx="77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en-US">
                  <a:solidFill>
                    <a:schemeClr val="bg2"/>
                  </a:solidFill>
                </a:rPr>
                <a:t>S. China</a:t>
              </a:r>
            </a:p>
          </p:txBody>
        </p:sp>
      </p:grpSp>
      <p:grpSp>
        <p:nvGrpSpPr>
          <p:cNvPr id="8" name="Group 1056"/>
          <p:cNvGrpSpPr>
            <a:grpSpLocks/>
          </p:cNvGrpSpPr>
          <p:nvPr/>
        </p:nvGrpSpPr>
        <p:grpSpPr bwMode="auto">
          <a:xfrm>
            <a:off x="6858000" y="3124200"/>
            <a:ext cx="1600200" cy="457200"/>
            <a:chOff x="4320" y="1968"/>
            <a:chExt cx="1008" cy="288"/>
          </a:xfrm>
        </p:grpSpPr>
        <p:sp>
          <p:nvSpPr>
            <p:cNvPr id="31769" name="Oval 1035"/>
            <p:cNvSpPr>
              <a:spLocks noChangeArrowheads="1"/>
            </p:cNvSpPr>
            <p:nvPr/>
          </p:nvSpPr>
          <p:spPr bwMode="auto">
            <a:xfrm>
              <a:off x="4320" y="2064"/>
              <a:ext cx="144" cy="144"/>
            </a:xfrm>
            <a:prstGeom prst="ellipse">
              <a:avLst/>
            </a:prstGeom>
            <a:noFill/>
            <a:ln w="5715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ltLang="en-US"/>
            </a:p>
          </p:txBody>
        </p:sp>
        <p:sp>
          <p:nvSpPr>
            <p:cNvPr id="31770" name="Text Box 1045"/>
            <p:cNvSpPr txBox="1">
              <a:spLocks noChangeArrowheads="1"/>
            </p:cNvSpPr>
            <p:nvPr/>
          </p:nvSpPr>
          <p:spPr bwMode="auto">
            <a:xfrm>
              <a:off x="4519" y="1968"/>
              <a:ext cx="80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en-US">
                  <a:solidFill>
                    <a:schemeClr val="bg2"/>
                  </a:solidFill>
                </a:rPr>
                <a:t>N. China</a:t>
              </a:r>
            </a:p>
          </p:txBody>
        </p:sp>
      </p:grpSp>
      <p:grpSp>
        <p:nvGrpSpPr>
          <p:cNvPr id="9" name="Group 1055"/>
          <p:cNvGrpSpPr>
            <a:grpSpLocks/>
          </p:cNvGrpSpPr>
          <p:nvPr/>
        </p:nvGrpSpPr>
        <p:grpSpPr bwMode="auto">
          <a:xfrm>
            <a:off x="6172200" y="4343400"/>
            <a:ext cx="2536825" cy="609600"/>
            <a:chOff x="3888" y="2736"/>
            <a:chExt cx="1598" cy="384"/>
          </a:xfrm>
        </p:grpSpPr>
        <p:sp>
          <p:nvSpPr>
            <p:cNvPr id="31767" name="Oval 1036"/>
            <p:cNvSpPr>
              <a:spLocks noChangeArrowheads="1"/>
            </p:cNvSpPr>
            <p:nvPr/>
          </p:nvSpPr>
          <p:spPr bwMode="auto">
            <a:xfrm>
              <a:off x="4704" y="2736"/>
              <a:ext cx="144" cy="144"/>
            </a:xfrm>
            <a:prstGeom prst="ellipse">
              <a:avLst/>
            </a:prstGeom>
            <a:noFill/>
            <a:ln w="5715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ltLang="en-US"/>
            </a:p>
          </p:txBody>
        </p:sp>
        <p:sp>
          <p:nvSpPr>
            <p:cNvPr id="31768" name="Text Box 1046"/>
            <p:cNvSpPr txBox="1">
              <a:spLocks noChangeArrowheads="1"/>
            </p:cNvSpPr>
            <p:nvPr/>
          </p:nvSpPr>
          <p:spPr bwMode="auto">
            <a:xfrm>
              <a:off x="3888" y="2832"/>
              <a:ext cx="159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en-US">
                  <a:solidFill>
                    <a:schemeClr val="bg2"/>
                  </a:solidFill>
                </a:rPr>
                <a:t>Papua New Guinea</a:t>
              </a:r>
            </a:p>
          </p:txBody>
        </p:sp>
      </p:grpSp>
      <p:grpSp>
        <p:nvGrpSpPr>
          <p:cNvPr id="10" name="Group 1061"/>
          <p:cNvGrpSpPr>
            <a:grpSpLocks/>
          </p:cNvGrpSpPr>
          <p:nvPr/>
        </p:nvGrpSpPr>
        <p:grpSpPr bwMode="auto">
          <a:xfrm>
            <a:off x="914400" y="2895600"/>
            <a:ext cx="2392363" cy="609600"/>
            <a:chOff x="576" y="1824"/>
            <a:chExt cx="1507" cy="384"/>
          </a:xfrm>
        </p:grpSpPr>
        <p:sp>
          <p:nvSpPr>
            <p:cNvPr id="31765" name="Oval 1030"/>
            <p:cNvSpPr>
              <a:spLocks noChangeArrowheads="1"/>
            </p:cNvSpPr>
            <p:nvPr/>
          </p:nvSpPr>
          <p:spPr bwMode="auto">
            <a:xfrm>
              <a:off x="1344" y="2064"/>
              <a:ext cx="144" cy="144"/>
            </a:xfrm>
            <a:prstGeom prst="ellipse">
              <a:avLst/>
            </a:prstGeom>
            <a:noFill/>
            <a:ln w="5715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ltLang="en-US"/>
            </a:p>
          </p:txBody>
        </p:sp>
        <p:sp>
          <p:nvSpPr>
            <p:cNvPr id="31766" name="Text Box 1047"/>
            <p:cNvSpPr txBox="1">
              <a:spLocks noChangeArrowheads="1"/>
            </p:cNvSpPr>
            <p:nvPr/>
          </p:nvSpPr>
          <p:spPr bwMode="auto">
            <a:xfrm>
              <a:off x="576" y="1824"/>
              <a:ext cx="150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en-US">
                  <a:solidFill>
                    <a:schemeClr val="bg2"/>
                  </a:solidFill>
                </a:rPr>
                <a:t>Mississippi valley</a:t>
              </a:r>
            </a:p>
          </p:txBody>
        </p:sp>
      </p:grpSp>
      <p:grpSp>
        <p:nvGrpSpPr>
          <p:cNvPr id="11" name="Group 1060"/>
          <p:cNvGrpSpPr>
            <a:grpSpLocks/>
          </p:cNvGrpSpPr>
          <p:nvPr/>
        </p:nvGrpSpPr>
        <p:grpSpPr bwMode="auto">
          <a:xfrm>
            <a:off x="1265238" y="3810000"/>
            <a:ext cx="1824037" cy="533400"/>
            <a:chOff x="797" y="2400"/>
            <a:chExt cx="1149" cy="336"/>
          </a:xfrm>
        </p:grpSpPr>
        <p:sp>
          <p:nvSpPr>
            <p:cNvPr id="31763" name="Oval 1029"/>
            <p:cNvSpPr>
              <a:spLocks noChangeArrowheads="1"/>
            </p:cNvSpPr>
            <p:nvPr/>
          </p:nvSpPr>
          <p:spPr bwMode="auto">
            <a:xfrm>
              <a:off x="1200" y="2400"/>
              <a:ext cx="144" cy="144"/>
            </a:xfrm>
            <a:prstGeom prst="ellipse">
              <a:avLst/>
            </a:prstGeom>
            <a:noFill/>
            <a:ln w="5715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ltLang="en-US"/>
            </a:p>
          </p:txBody>
        </p:sp>
        <p:sp>
          <p:nvSpPr>
            <p:cNvPr id="31764" name="Text Box 1048"/>
            <p:cNvSpPr txBox="1">
              <a:spLocks noChangeArrowheads="1"/>
            </p:cNvSpPr>
            <p:nvPr/>
          </p:nvSpPr>
          <p:spPr bwMode="auto">
            <a:xfrm>
              <a:off x="797" y="2448"/>
              <a:ext cx="114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en-US">
                  <a:solidFill>
                    <a:schemeClr val="bg2"/>
                  </a:solidFill>
                </a:rPr>
                <a:t>Mesoamerica</a:t>
              </a:r>
            </a:p>
          </p:txBody>
        </p:sp>
      </p:grpSp>
      <p:grpSp>
        <p:nvGrpSpPr>
          <p:cNvPr id="12" name="Group 1059"/>
          <p:cNvGrpSpPr>
            <a:grpSpLocks/>
          </p:cNvGrpSpPr>
          <p:nvPr/>
        </p:nvGrpSpPr>
        <p:grpSpPr bwMode="auto">
          <a:xfrm>
            <a:off x="1931988" y="4495800"/>
            <a:ext cx="963612" cy="533400"/>
            <a:chOff x="1217" y="2832"/>
            <a:chExt cx="607" cy="336"/>
          </a:xfrm>
        </p:grpSpPr>
        <p:sp>
          <p:nvSpPr>
            <p:cNvPr id="31761" name="Oval 1028"/>
            <p:cNvSpPr>
              <a:spLocks noChangeArrowheads="1"/>
            </p:cNvSpPr>
            <p:nvPr/>
          </p:nvSpPr>
          <p:spPr bwMode="auto">
            <a:xfrm>
              <a:off x="1584" y="2832"/>
              <a:ext cx="144" cy="144"/>
            </a:xfrm>
            <a:prstGeom prst="ellipse">
              <a:avLst/>
            </a:prstGeom>
            <a:noFill/>
            <a:ln w="5715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ltLang="en-US"/>
            </a:p>
          </p:txBody>
        </p:sp>
        <p:sp>
          <p:nvSpPr>
            <p:cNvPr id="31762" name="Text Box 1049"/>
            <p:cNvSpPr txBox="1">
              <a:spLocks noChangeArrowheads="1"/>
            </p:cNvSpPr>
            <p:nvPr/>
          </p:nvSpPr>
          <p:spPr bwMode="auto">
            <a:xfrm>
              <a:off x="1217" y="2880"/>
              <a:ext cx="60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en-US">
                  <a:solidFill>
                    <a:schemeClr val="bg2"/>
                  </a:solidFill>
                </a:rPr>
                <a:t>Andes</a:t>
              </a:r>
            </a:p>
          </p:txBody>
        </p:sp>
      </p:grpSp>
      <p:sp>
        <p:nvSpPr>
          <p:cNvPr id="176167" name="Text Box 1063"/>
          <p:cNvSpPr txBox="1">
            <a:spLocks noChangeArrowheads="1"/>
          </p:cNvSpPr>
          <p:nvPr/>
        </p:nvSpPr>
        <p:spPr bwMode="auto">
          <a:xfrm>
            <a:off x="3733800" y="6019800"/>
            <a:ext cx="3529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en-US" b="1">
                <a:solidFill>
                  <a:schemeClr val="hlink"/>
                </a:solidFill>
              </a:rPr>
              <a:t>Phase 1: 9,000-7,000 BCE</a:t>
            </a:r>
          </a:p>
        </p:txBody>
      </p:sp>
      <p:sp>
        <p:nvSpPr>
          <p:cNvPr id="176168" name="Text Box 1064"/>
          <p:cNvSpPr txBox="1">
            <a:spLocks noChangeArrowheads="1"/>
          </p:cNvSpPr>
          <p:nvPr/>
        </p:nvSpPr>
        <p:spPr bwMode="auto">
          <a:xfrm>
            <a:off x="3733800" y="5638800"/>
            <a:ext cx="3529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en-US" b="1">
                <a:solidFill>
                  <a:schemeClr val="hlink"/>
                </a:solidFill>
              </a:rPr>
              <a:t>Phase 2: 7,000-4,000 BCE</a:t>
            </a:r>
          </a:p>
        </p:txBody>
      </p:sp>
      <p:sp>
        <p:nvSpPr>
          <p:cNvPr id="176169" name="Text Box 1065"/>
          <p:cNvSpPr txBox="1">
            <a:spLocks noChangeArrowheads="1"/>
          </p:cNvSpPr>
          <p:nvPr/>
        </p:nvSpPr>
        <p:spPr bwMode="auto">
          <a:xfrm>
            <a:off x="3733800" y="5257800"/>
            <a:ext cx="34432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en-US" b="1">
                <a:solidFill>
                  <a:schemeClr val="hlink"/>
                </a:solidFill>
              </a:rPr>
              <a:t>Phase 3: after 4,000 BCE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76167"/>
                                        </p:tgtEl>
                                        <p:attrNameLst>
                                          <p:attrName>style.visibility</p:attrName>
                                        </p:attrNameLst>
                                      </p:cBhvr>
                                      <p:to>
                                        <p:strVal val="visible"/>
                                      </p:to>
                                    </p:set>
                                    <p:anim calcmode="lin" valueType="num">
                                      <p:cBhvr>
                                        <p:cTn id="7" dur="500" fill="hold"/>
                                        <p:tgtEl>
                                          <p:spTgt spid="176167"/>
                                        </p:tgtEl>
                                        <p:attrNameLst>
                                          <p:attrName>ppt_w</p:attrName>
                                        </p:attrNameLst>
                                      </p:cBhvr>
                                      <p:tavLst>
                                        <p:tav tm="0">
                                          <p:val>
                                            <p:fltVal val="0"/>
                                          </p:val>
                                        </p:tav>
                                        <p:tav tm="100000">
                                          <p:val>
                                            <p:strVal val="#ppt_w"/>
                                          </p:val>
                                        </p:tav>
                                      </p:tavLst>
                                    </p:anim>
                                    <p:anim calcmode="lin" valueType="num">
                                      <p:cBhvr>
                                        <p:cTn id="8" dur="500" fill="hold"/>
                                        <p:tgtEl>
                                          <p:spTgt spid="176167"/>
                                        </p:tgtEl>
                                        <p:attrNameLst>
                                          <p:attrName>ppt_h</p:attrName>
                                        </p:attrNameLst>
                                      </p:cBhvr>
                                      <p:tavLst>
                                        <p:tav tm="0">
                                          <p:val>
                                            <p:strVal val="#ppt_h"/>
                                          </p:val>
                                        </p:tav>
                                        <p:tav tm="100000">
                                          <p:val>
                                            <p:strVal val="#ppt_h"/>
                                          </p:val>
                                        </p:tav>
                                      </p:tavLst>
                                    </p:anim>
                                  </p:childTnLst>
                                </p:cTn>
                              </p:par>
                            </p:childTnLst>
                          </p:cTn>
                        </p:par>
                        <p:par>
                          <p:cTn id="9" fill="hold" nodeType="afterGroup">
                            <p:stCondLst>
                              <p:cond delay="500"/>
                            </p:stCondLst>
                            <p:childTnLst>
                              <p:par>
                                <p:cTn id="10" presetID="17" presetClass="entr" presetSubtype="1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strVal val="#ppt_h"/>
                                          </p:val>
                                        </p:tav>
                                        <p:tav tm="100000">
                                          <p:val>
                                            <p:strVal val="#ppt_h"/>
                                          </p:val>
                                        </p:tav>
                                      </p:tavLst>
                                    </p:anim>
                                  </p:childTnLst>
                                </p:cTn>
                              </p:par>
                            </p:childTnLst>
                          </p:cTn>
                        </p:par>
                        <p:par>
                          <p:cTn id="14" fill="hold" nodeType="afterGroup">
                            <p:stCondLst>
                              <p:cond delay="1000"/>
                            </p:stCondLst>
                            <p:childTnLst>
                              <p:par>
                                <p:cTn id="15" presetID="17" presetClass="entr" presetSubtype="10"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strVal val="#ppt_h"/>
                                          </p:val>
                                        </p:tav>
                                        <p:tav tm="100000">
                                          <p:val>
                                            <p:strVal val="#ppt_h"/>
                                          </p:val>
                                        </p:tav>
                                      </p:tavLst>
                                    </p:anim>
                                  </p:childTnLst>
                                </p:cTn>
                              </p:par>
                            </p:childTnLst>
                          </p:cTn>
                        </p:par>
                        <p:par>
                          <p:cTn id="19" fill="hold" nodeType="afterGroup">
                            <p:stCondLst>
                              <p:cond delay="1500"/>
                            </p:stCondLst>
                            <p:childTnLst>
                              <p:par>
                                <p:cTn id="20" presetID="17" presetClass="entr" presetSubtype="10"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ppt_w</p:attrName>
                                        </p:attrNameLst>
                                      </p:cBhvr>
                                      <p:tavLst>
                                        <p:tav tm="0">
                                          <p:val>
                                            <p:fltVal val="0"/>
                                          </p:val>
                                        </p:tav>
                                        <p:tav tm="100000">
                                          <p:val>
                                            <p:strVal val="#ppt_w"/>
                                          </p:val>
                                        </p:tav>
                                      </p:tavLst>
                                    </p:anim>
                                    <p:anim calcmode="lin" valueType="num">
                                      <p:cBhvr>
                                        <p:cTn id="23" dur="5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17" presetClass="entr" presetSubtype="10" fill="hold" grpId="0" nodeType="clickEffect">
                                  <p:stCondLst>
                                    <p:cond delay="0"/>
                                  </p:stCondLst>
                                  <p:childTnLst>
                                    <p:set>
                                      <p:cBhvr>
                                        <p:cTn id="27" dur="1" fill="hold">
                                          <p:stCondLst>
                                            <p:cond delay="0"/>
                                          </p:stCondLst>
                                        </p:cTn>
                                        <p:tgtEl>
                                          <p:spTgt spid="176168"/>
                                        </p:tgtEl>
                                        <p:attrNameLst>
                                          <p:attrName>style.visibility</p:attrName>
                                        </p:attrNameLst>
                                      </p:cBhvr>
                                      <p:to>
                                        <p:strVal val="visible"/>
                                      </p:to>
                                    </p:set>
                                    <p:anim calcmode="lin" valueType="num">
                                      <p:cBhvr>
                                        <p:cTn id="28" dur="500" fill="hold"/>
                                        <p:tgtEl>
                                          <p:spTgt spid="176168"/>
                                        </p:tgtEl>
                                        <p:attrNameLst>
                                          <p:attrName>ppt_w</p:attrName>
                                        </p:attrNameLst>
                                      </p:cBhvr>
                                      <p:tavLst>
                                        <p:tav tm="0">
                                          <p:val>
                                            <p:fltVal val="0"/>
                                          </p:val>
                                        </p:tav>
                                        <p:tav tm="100000">
                                          <p:val>
                                            <p:strVal val="#ppt_w"/>
                                          </p:val>
                                        </p:tav>
                                      </p:tavLst>
                                    </p:anim>
                                    <p:anim calcmode="lin" valueType="num">
                                      <p:cBhvr>
                                        <p:cTn id="29" dur="500" fill="hold"/>
                                        <p:tgtEl>
                                          <p:spTgt spid="176168"/>
                                        </p:tgtEl>
                                        <p:attrNameLst>
                                          <p:attrName>ppt_h</p:attrName>
                                        </p:attrNameLst>
                                      </p:cBhvr>
                                      <p:tavLst>
                                        <p:tav tm="0">
                                          <p:val>
                                            <p:strVal val="#ppt_h"/>
                                          </p:val>
                                        </p:tav>
                                        <p:tav tm="100000">
                                          <p:val>
                                            <p:strVal val="#ppt_h"/>
                                          </p:val>
                                        </p:tav>
                                      </p:tavLst>
                                    </p:anim>
                                  </p:childTnLst>
                                </p:cTn>
                              </p:par>
                            </p:childTnLst>
                          </p:cTn>
                        </p:par>
                        <p:par>
                          <p:cTn id="30" fill="hold" nodeType="afterGroup">
                            <p:stCondLst>
                              <p:cond delay="500"/>
                            </p:stCondLst>
                            <p:childTnLst>
                              <p:par>
                                <p:cTn id="31" presetID="17" presetClass="entr" presetSubtype="10"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p:cTn id="33" dur="500" fill="hold"/>
                                        <p:tgtEl>
                                          <p:spTgt spid="8"/>
                                        </p:tgtEl>
                                        <p:attrNameLst>
                                          <p:attrName>ppt_w</p:attrName>
                                        </p:attrNameLst>
                                      </p:cBhvr>
                                      <p:tavLst>
                                        <p:tav tm="0">
                                          <p:val>
                                            <p:fltVal val="0"/>
                                          </p:val>
                                        </p:tav>
                                        <p:tav tm="100000">
                                          <p:val>
                                            <p:strVal val="#ppt_w"/>
                                          </p:val>
                                        </p:tav>
                                      </p:tavLst>
                                    </p:anim>
                                    <p:anim calcmode="lin" valueType="num">
                                      <p:cBhvr>
                                        <p:cTn id="34" dur="500" fill="hold"/>
                                        <p:tgtEl>
                                          <p:spTgt spid="8"/>
                                        </p:tgtEl>
                                        <p:attrNameLst>
                                          <p:attrName>ppt_h</p:attrName>
                                        </p:attrNameLst>
                                      </p:cBhvr>
                                      <p:tavLst>
                                        <p:tav tm="0">
                                          <p:val>
                                            <p:strVal val="#ppt_h"/>
                                          </p:val>
                                        </p:tav>
                                        <p:tav tm="100000">
                                          <p:val>
                                            <p:strVal val="#ppt_h"/>
                                          </p:val>
                                        </p:tav>
                                      </p:tavLst>
                                    </p:anim>
                                  </p:childTnLst>
                                </p:cTn>
                              </p:par>
                            </p:childTnLst>
                          </p:cTn>
                        </p:par>
                        <p:par>
                          <p:cTn id="35" fill="hold" nodeType="afterGroup">
                            <p:stCondLst>
                              <p:cond delay="1000"/>
                            </p:stCondLst>
                            <p:childTnLst>
                              <p:par>
                                <p:cTn id="36" presetID="17" presetClass="entr" presetSubtype="10"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500" fill="hold"/>
                                        <p:tgtEl>
                                          <p:spTgt spid="7"/>
                                        </p:tgtEl>
                                        <p:attrNameLst>
                                          <p:attrName>ppt_w</p:attrName>
                                        </p:attrNameLst>
                                      </p:cBhvr>
                                      <p:tavLst>
                                        <p:tav tm="0">
                                          <p:val>
                                            <p:fltVal val="0"/>
                                          </p:val>
                                        </p:tav>
                                        <p:tav tm="100000">
                                          <p:val>
                                            <p:strVal val="#ppt_w"/>
                                          </p:val>
                                        </p:tav>
                                      </p:tavLst>
                                    </p:anim>
                                    <p:anim calcmode="lin" valueType="num">
                                      <p:cBhvr>
                                        <p:cTn id="39" dur="500" fill="hold"/>
                                        <p:tgtEl>
                                          <p:spTgt spid="7"/>
                                        </p:tgtEl>
                                        <p:attrNameLst>
                                          <p:attrName>ppt_h</p:attrName>
                                        </p:attrNameLst>
                                      </p:cBhvr>
                                      <p:tavLst>
                                        <p:tav tm="0">
                                          <p:val>
                                            <p:strVal val="#ppt_h"/>
                                          </p:val>
                                        </p:tav>
                                        <p:tav tm="100000">
                                          <p:val>
                                            <p:strVal val="#ppt_h"/>
                                          </p:val>
                                        </p:tav>
                                      </p:tavLst>
                                    </p:anim>
                                  </p:childTnLst>
                                </p:cTn>
                              </p:par>
                            </p:childTnLst>
                          </p:cTn>
                        </p:par>
                        <p:par>
                          <p:cTn id="40" fill="hold" nodeType="afterGroup">
                            <p:stCondLst>
                              <p:cond delay="1500"/>
                            </p:stCondLst>
                            <p:childTnLst>
                              <p:par>
                                <p:cTn id="41" presetID="17" presetClass="entr" presetSubtype="1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500" fill="hold"/>
                                        <p:tgtEl>
                                          <p:spTgt spid="6"/>
                                        </p:tgtEl>
                                        <p:attrNameLst>
                                          <p:attrName>ppt_w</p:attrName>
                                        </p:attrNameLst>
                                      </p:cBhvr>
                                      <p:tavLst>
                                        <p:tav tm="0">
                                          <p:val>
                                            <p:fltVal val="0"/>
                                          </p:val>
                                        </p:tav>
                                        <p:tav tm="100000">
                                          <p:val>
                                            <p:strVal val="#ppt_w"/>
                                          </p:val>
                                        </p:tav>
                                      </p:tavLst>
                                    </p:anim>
                                    <p:anim calcmode="lin" valueType="num">
                                      <p:cBhvr>
                                        <p:cTn id="44" dur="500" fill="hold"/>
                                        <p:tgtEl>
                                          <p:spTgt spid="6"/>
                                        </p:tgtEl>
                                        <p:attrNameLst>
                                          <p:attrName>ppt_h</p:attrName>
                                        </p:attrNameLst>
                                      </p:cBhvr>
                                      <p:tavLst>
                                        <p:tav tm="0">
                                          <p:val>
                                            <p:strVal val="#ppt_h"/>
                                          </p:val>
                                        </p:tav>
                                        <p:tav tm="100000">
                                          <p:val>
                                            <p:strVal val="#ppt_h"/>
                                          </p:val>
                                        </p:tav>
                                      </p:tavLst>
                                    </p:anim>
                                  </p:childTnLst>
                                </p:cTn>
                              </p:par>
                            </p:childTnLst>
                          </p:cTn>
                        </p:par>
                        <p:par>
                          <p:cTn id="45" fill="hold" nodeType="afterGroup">
                            <p:stCondLst>
                              <p:cond delay="2000"/>
                            </p:stCondLst>
                            <p:childTnLst>
                              <p:par>
                                <p:cTn id="46" presetID="17" presetClass="entr" presetSubtype="10" fill="hold" nodeType="afterEffect">
                                  <p:stCondLst>
                                    <p:cond delay="0"/>
                                  </p:stCondLst>
                                  <p:childTnLst>
                                    <p:set>
                                      <p:cBhvr>
                                        <p:cTn id="47" dur="1" fill="hold">
                                          <p:stCondLst>
                                            <p:cond delay="0"/>
                                          </p:stCondLst>
                                        </p:cTn>
                                        <p:tgtEl>
                                          <p:spTgt spid="5"/>
                                        </p:tgtEl>
                                        <p:attrNameLst>
                                          <p:attrName>style.visibility</p:attrName>
                                        </p:attrNameLst>
                                      </p:cBhvr>
                                      <p:to>
                                        <p:strVal val="visible"/>
                                      </p:to>
                                    </p:set>
                                    <p:anim calcmode="lin" valueType="num">
                                      <p:cBhvr>
                                        <p:cTn id="48" dur="500" fill="hold"/>
                                        <p:tgtEl>
                                          <p:spTgt spid="5"/>
                                        </p:tgtEl>
                                        <p:attrNameLst>
                                          <p:attrName>ppt_w</p:attrName>
                                        </p:attrNameLst>
                                      </p:cBhvr>
                                      <p:tavLst>
                                        <p:tav tm="0">
                                          <p:val>
                                            <p:fltVal val="0"/>
                                          </p:val>
                                        </p:tav>
                                        <p:tav tm="100000">
                                          <p:val>
                                            <p:strVal val="#ppt_w"/>
                                          </p:val>
                                        </p:tav>
                                      </p:tavLst>
                                    </p:anim>
                                    <p:anim calcmode="lin" valueType="num">
                                      <p:cBhvr>
                                        <p:cTn id="49" dur="5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50" fill="hold" nodeType="clickPar">
                      <p:stCondLst>
                        <p:cond delay="indefinite"/>
                      </p:stCondLst>
                      <p:childTnLst>
                        <p:par>
                          <p:cTn id="51" fill="hold" nodeType="withGroup">
                            <p:stCondLst>
                              <p:cond delay="0"/>
                            </p:stCondLst>
                            <p:childTnLst>
                              <p:par>
                                <p:cTn id="52" presetID="17" presetClass="entr" presetSubtype="10" fill="hold" grpId="0" nodeType="clickEffect">
                                  <p:stCondLst>
                                    <p:cond delay="0"/>
                                  </p:stCondLst>
                                  <p:childTnLst>
                                    <p:set>
                                      <p:cBhvr>
                                        <p:cTn id="53" dur="1" fill="hold">
                                          <p:stCondLst>
                                            <p:cond delay="0"/>
                                          </p:stCondLst>
                                        </p:cTn>
                                        <p:tgtEl>
                                          <p:spTgt spid="176169"/>
                                        </p:tgtEl>
                                        <p:attrNameLst>
                                          <p:attrName>style.visibility</p:attrName>
                                        </p:attrNameLst>
                                      </p:cBhvr>
                                      <p:to>
                                        <p:strVal val="visible"/>
                                      </p:to>
                                    </p:set>
                                    <p:anim calcmode="lin" valueType="num">
                                      <p:cBhvr>
                                        <p:cTn id="54" dur="500" fill="hold"/>
                                        <p:tgtEl>
                                          <p:spTgt spid="176169"/>
                                        </p:tgtEl>
                                        <p:attrNameLst>
                                          <p:attrName>ppt_w</p:attrName>
                                        </p:attrNameLst>
                                      </p:cBhvr>
                                      <p:tavLst>
                                        <p:tav tm="0">
                                          <p:val>
                                            <p:fltVal val="0"/>
                                          </p:val>
                                        </p:tav>
                                        <p:tav tm="100000">
                                          <p:val>
                                            <p:strVal val="#ppt_w"/>
                                          </p:val>
                                        </p:tav>
                                      </p:tavLst>
                                    </p:anim>
                                    <p:anim calcmode="lin" valueType="num">
                                      <p:cBhvr>
                                        <p:cTn id="55" dur="500" fill="hold"/>
                                        <p:tgtEl>
                                          <p:spTgt spid="176169"/>
                                        </p:tgtEl>
                                        <p:attrNameLst>
                                          <p:attrName>ppt_h</p:attrName>
                                        </p:attrNameLst>
                                      </p:cBhvr>
                                      <p:tavLst>
                                        <p:tav tm="0">
                                          <p:val>
                                            <p:strVal val="#ppt_h"/>
                                          </p:val>
                                        </p:tav>
                                        <p:tav tm="100000">
                                          <p:val>
                                            <p:strVal val="#ppt_h"/>
                                          </p:val>
                                        </p:tav>
                                      </p:tavLst>
                                    </p:anim>
                                  </p:childTnLst>
                                </p:cTn>
                              </p:par>
                            </p:childTnLst>
                          </p:cTn>
                        </p:par>
                        <p:par>
                          <p:cTn id="56" fill="hold" nodeType="afterGroup">
                            <p:stCondLst>
                              <p:cond delay="500"/>
                            </p:stCondLst>
                            <p:childTnLst>
                              <p:par>
                                <p:cTn id="57" presetID="17" presetClass="entr" presetSubtype="10"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 calcmode="lin" valueType="num">
                                      <p:cBhvr>
                                        <p:cTn id="59" dur="500" fill="hold"/>
                                        <p:tgtEl>
                                          <p:spTgt spid="11"/>
                                        </p:tgtEl>
                                        <p:attrNameLst>
                                          <p:attrName>ppt_w</p:attrName>
                                        </p:attrNameLst>
                                      </p:cBhvr>
                                      <p:tavLst>
                                        <p:tav tm="0">
                                          <p:val>
                                            <p:fltVal val="0"/>
                                          </p:val>
                                        </p:tav>
                                        <p:tav tm="100000">
                                          <p:val>
                                            <p:strVal val="#ppt_w"/>
                                          </p:val>
                                        </p:tav>
                                      </p:tavLst>
                                    </p:anim>
                                    <p:anim calcmode="lin" valueType="num">
                                      <p:cBhvr>
                                        <p:cTn id="60" dur="500" fill="hold"/>
                                        <p:tgtEl>
                                          <p:spTgt spid="11"/>
                                        </p:tgtEl>
                                        <p:attrNameLst>
                                          <p:attrName>ppt_h</p:attrName>
                                        </p:attrNameLst>
                                      </p:cBhvr>
                                      <p:tavLst>
                                        <p:tav tm="0">
                                          <p:val>
                                            <p:strVal val="#ppt_h"/>
                                          </p:val>
                                        </p:tav>
                                        <p:tav tm="100000">
                                          <p:val>
                                            <p:strVal val="#ppt_h"/>
                                          </p:val>
                                        </p:tav>
                                      </p:tavLst>
                                    </p:anim>
                                  </p:childTnLst>
                                </p:cTn>
                              </p:par>
                            </p:childTnLst>
                          </p:cTn>
                        </p:par>
                        <p:par>
                          <p:cTn id="61" fill="hold" nodeType="afterGroup">
                            <p:stCondLst>
                              <p:cond delay="1000"/>
                            </p:stCondLst>
                            <p:childTnLst>
                              <p:par>
                                <p:cTn id="62" presetID="17" presetClass="entr" presetSubtype="10" fill="hold" nodeType="afterEffect">
                                  <p:stCondLst>
                                    <p:cond delay="0"/>
                                  </p:stCondLst>
                                  <p:childTnLst>
                                    <p:set>
                                      <p:cBhvr>
                                        <p:cTn id="63" dur="1" fill="hold">
                                          <p:stCondLst>
                                            <p:cond delay="0"/>
                                          </p:stCondLst>
                                        </p:cTn>
                                        <p:tgtEl>
                                          <p:spTgt spid="12"/>
                                        </p:tgtEl>
                                        <p:attrNameLst>
                                          <p:attrName>style.visibility</p:attrName>
                                        </p:attrNameLst>
                                      </p:cBhvr>
                                      <p:to>
                                        <p:strVal val="visible"/>
                                      </p:to>
                                    </p:set>
                                    <p:anim calcmode="lin" valueType="num">
                                      <p:cBhvr>
                                        <p:cTn id="64" dur="500" fill="hold"/>
                                        <p:tgtEl>
                                          <p:spTgt spid="12"/>
                                        </p:tgtEl>
                                        <p:attrNameLst>
                                          <p:attrName>ppt_w</p:attrName>
                                        </p:attrNameLst>
                                      </p:cBhvr>
                                      <p:tavLst>
                                        <p:tav tm="0">
                                          <p:val>
                                            <p:fltVal val="0"/>
                                          </p:val>
                                        </p:tav>
                                        <p:tav tm="100000">
                                          <p:val>
                                            <p:strVal val="#ppt_w"/>
                                          </p:val>
                                        </p:tav>
                                      </p:tavLst>
                                    </p:anim>
                                    <p:anim calcmode="lin" valueType="num">
                                      <p:cBhvr>
                                        <p:cTn id="65" dur="500" fill="hold"/>
                                        <p:tgtEl>
                                          <p:spTgt spid="12"/>
                                        </p:tgtEl>
                                        <p:attrNameLst>
                                          <p:attrName>ppt_h</p:attrName>
                                        </p:attrNameLst>
                                      </p:cBhvr>
                                      <p:tavLst>
                                        <p:tav tm="0">
                                          <p:val>
                                            <p:strVal val="#ppt_h"/>
                                          </p:val>
                                        </p:tav>
                                        <p:tav tm="100000">
                                          <p:val>
                                            <p:strVal val="#ppt_h"/>
                                          </p:val>
                                        </p:tav>
                                      </p:tavLst>
                                    </p:anim>
                                  </p:childTnLst>
                                </p:cTn>
                              </p:par>
                            </p:childTnLst>
                          </p:cTn>
                        </p:par>
                        <p:par>
                          <p:cTn id="66" fill="hold" nodeType="afterGroup">
                            <p:stCondLst>
                              <p:cond delay="1500"/>
                            </p:stCondLst>
                            <p:childTnLst>
                              <p:par>
                                <p:cTn id="67" presetID="17" presetClass="entr" presetSubtype="10" fill="hold" nodeType="afterEffect">
                                  <p:stCondLst>
                                    <p:cond delay="0"/>
                                  </p:stCondLst>
                                  <p:childTnLst>
                                    <p:set>
                                      <p:cBhvr>
                                        <p:cTn id="68" dur="1" fill="hold">
                                          <p:stCondLst>
                                            <p:cond delay="0"/>
                                          </p:stCondLst>
                                        </p:cTn>
                                        <p:tgtEl>
                                          <p:spTgt spid="4"/>
                                        </p:tgtEl>
                                        <p:attrNameLst>
                                          <p:attrName>style.visibility</p:attrName>
                                        </p:attrNameLst>
                                      </p:cBhvr>
                                      <p:to>
                                        <p:strVal val="visible"/>
                                      </p:to>
                                    </p:set>
                                    <p:anim calcmode="lin" valueType="num">
                                      <p:cBhvr>
                                        <p:cTn id="69" dur="500" fill="hold"/>
                                        <p:tgtEl>
                                          <p:spTgt spid="4"/>
                                        </p:tgtEl>
                                        <p:attrNameLst>
                                          <p:attrName>ppt_w</p:attrName>
                                        </p:attrNameLst>
                                      </p:cBhvr>
                                      <p:tavLst>
                                        <p:tav tm="0">
                                          <p:val>
                                            <p:fltVal val="0"/>
                                          </p:val>
                                        </p:tav>
                                        <p:tav tm="100000">
                                          <p:val>
                                            <p:strVal val="#ppt_w"/>
                                          </p:val>
                                        </p:tav>
                                      </p:tavLst>
                                    </p:anim>
                                    <p:anim calcmode="lin" valueType="num">
                                      <p:cBhvr>
                                        <p:cTn id="70" dur="500" fill="hold"/>
                                        <p:tgtEl>
                                          <p:spTgt spid="4"/>
                                        </p:tgtEl>
                                        <p:attrNameLst>
                                          <p:attrName>ppt_h</p:attrName>
                                        </p:attrNameLst>
                                      </p:cBhvr>
                                      <p:tavLst>
                                        <p:tav tm="0">
                                          <p:val>
                                            <p:strVal val="#ppt_h"/>
                                          </p:val>
                                        </p:tav>
                                        <p:tav tm="100000">
                                          <p:val>
                                            <p:strVal val="#ppt_h"/>
                                          </p:val>
                                        </p:tav>
                                      </p:tavLst>
                                    </p:anim>
                                  </p:childTnLst>
                                </p:cTn>
                              </p:par>
                            </p:childTnLst>
                          </p:cTn>
                        </p:par>
                        <p:par>
                          <p:cTn id="71" fill="hold" nodeType="afterGroup">
                            <p:stCondLst>
                              <p:cond delay="2000"/>
                            </p:stCondLst>
                            <p:childTnLst>
                              <p:par>
                                <p:cTn id="72" presetID="17" presetClass="entr" presetSubtype="10"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p:cTn id="74" dur="500" fill="hold"/>
                                        <p:tgtEl>
                                          <p:spTgt spid="10"/>
                                        </p:tgtEl>
                                        <p:attrNameLst>
                                          <p:attrName>ppt_w</p:attrName>
                                        </p:attrNameLst>
                                      </p:cBhvr>
                                      <p:tavLst>
                                        <p:tav tm="0">
                                          <p:val>
                                            <p:fltVal val="0"/>
                                          </p:val>
                                        </p:tav>
                                        <p:tav tm="100000">
                                          <p:val>
                                            <p:strVal val="#ppt_w"/>
                                          </p:val>
                                        </p:tav>
                                      </p:tavLst>
                                    </p:anim>
                                    <p:anim calcmode="lin" valueType="num">
                                      <p:cBhvr>
                                        <p:cTn id="75" dur="5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167" grpId="0" autoUpdateAnimBg="0"/>
      <p:bldP spid="176168" grpId="0" autoUpdateAnimBg="0"/>
      <p:bldP spid="176169"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p:txBody>
          <a:bodyPr/>
          <a:lstStyle/>
          <a:p>
            <a:pPr eaLnBrk="1" hangingPunct="1"/>
            <a:r>
              <a:rPr lang="en-US" altLang="en-US" b="1" smtClean="0"/>
              <a:t>Major American Domesticates?</a:t>
            </a:r>
          </a:p>
        </p:txBody>
      </p:sp>
      <p:sp>
        <p:nvSpPr>
          <p:cNvPr id="180227" name="Rectangle 3"/>
          <p:cNvSpPr>
            <a:spLocks noGrp="1" noChangeArrowheads="1"/>
          </p:cNvSpPr>
          <p:nvPr>
            <p:ph type="body" idx="1"/>
          </p:nvPr>
        </p:nvSpPr>
        <p:spPr/>
        <p:txBody>
          <a:bodyPr/>
          <a:lstStyle/>
          <a:p>
            <a:pPr eaLnBrk="1" hangingPunct="1"/>
            <a:r>
              <a:rPr lang="en-US" altLang="en-US" sz="2800" b="1" smtClean="0"/>
              <a:t>How many could you have named?</a:t>
            </a:r>
          </a:p>
          <a:p>
            <a:pPr lvl="1" eaLnBrk="1" hangingPunct="1"/>
            <a:r>
              <a:rPr lang="en-US" altLang="en-US" sz="2400" smtClean="0"/>
              <a:t>Tomatoes</a:t>
            </a:r>
          </a:p>
          <a:p>
            <a:pPr lvl="1" eaLnBrk="1" hangingPunct="1"/>
            <a:r>
              <a:rPr lang="en-US" altLang="en-US" sz="2400" smtClean="0"/>
              <a:t>Potatoes</a:t>
            </a:r>
          </a:p>
          <a:p>
            <a:pPr lvl="1" eaLnBrk="1" hangingPunct="1"/>
            <a:r>
              <a:rPr lang="en-US" altLang="en-US" sz="2400" smtClean="0"/>
              <a:t>Chili</a:t>
            </a:r>
          </a:p>
          <a:p>
            <a:pPr lvl="1" eaLnBrk="1" hangingPunct="1"/>
            <a:r>
              <a:rPr lang="en-US" altLang="en-US" sz="2400" smtClean="0"/>
              <a:t>Beans</a:t>
            </a:r>
          </a:p>
          <a:p>
            <a:pPr lvl="1" eaLnBrk="1" hangingPunct="1"/>
            <a:r>
              <a:rPr lang="en-US" altLang="en-US" sz="2400" smtClean="0"/>
              <a:t>Squash</a:t>
            </a:r>
          </a:p>
          <a:p>
            <a:pPr lvl="1" eaLnBrk="1" hangingPunct="1"/>
            <a:r>
              <a:rPr lang="en-US" altLang="en-US" sz="2400" smtClean="0"/>
              <a:t>Quinoa</a:t>
            </a:r>
          </a:p>
          <a:p>
            <a:pPr lvl="1" eaLnBrk="1" hangingPunct="1"/>
            <a:r>
              <a:rPr lang="en-US" altLang="en-US" sz="2400" smtClean="0"/>
              <a:t>Alpaca/llamas</a:t>
            </a:r>
          </a:p>
          <a:p>
            <a:pPr lvl="1" eaLnBrk="1" hangingPunct="1"/>
            <a:r>
              <a:rPr lang="en-US" altLang="en-US" sz="2400" smtClean="0"/>
              <a:t>Guinea pigs</a:t>
            </a:r>
          </a:p>
        </p:txBody>
      </p:sp>
      <p:pic>
        <p:nvPicPr>
          <p:cNvPr id="1802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3429000"/>
            <a:ext cx="78105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pic>
      <p:pic>
        <p:nvPicPr>
          <p:cNvPr id="1802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1600200"/>
            <a:ext cx="838200"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pic>
      <p:pic>
        <p:nvPicPr>
          <p:cNvPr id="1802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4191000"/>
            <a:ext cx="7810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pic>
      <p:pic>
        <p:nvPicPr>
          <p:cNvPr id="18023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771525"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pic>
      <p:grpSp>
        <p:nvGrpSpPr>
          <p:cNvPr id="2" name="Group 19"/>
          <p:cNvGrpSpPr>
            <a:grpSpLocks/>
          </p:cNvGrpSpPr>
          <p:nvPr/>
        </p:nvGrpSpPr>
        <p:grpSpPr bwMode="auto">
          <a:xfrm>
            <a:off x="3048000" y="4038600"/>
            <a:ext cx="3597275" cy="1162050"/>
            <a:chOff x="3216" y="2544"/>
            <a:chExt cx="2266" cy="732"/>
          </a:xfrm>
        </p:grpSpPr>
        <p:pic>
          <p:nvPicPr>
            <p:cNvPr id="32788"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16" y="2592"/>
              <a:ext cx="600" cy="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pic>
        <p:sp>
          <p:nvSpPr>
            <p:cNvPr id="32789" name="Text Box 12"/>
            <p:cNvSpPr txBox="1">
              <a:spLocks noChangeArrowheads="1"/>
            </p:cNvSpPr>
            <p:nvPr/>
          </p:nvSpPr>
          <p:spPr bwMode="auto">
            <a:xfrm>
              <a:off x="3840" y="2544"/>
              <a:ext cx="1642" cy="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en-US" sz="2000"/>
                <a:t>Quinine comes from the bark of the Cinchona tree</a:t>
              </a:r>
            </a:p>
          </p:txBody>
        </p:sp>
      </p:grpSp>
      <p:grpSp>
        <p:nvGrpSpPr>
          <p:cNvPr id="3" name="Group 18"/>
          <p:cNvGrpSpPr>
            <a:grpSpLocks/>
          </p:cNvGrpSpPr>
          <p:nvPr/>
        </p:nvGrpSpPr>
        <p:grpSpPr bwMode="auto">
          <a:xfrm>
            <a:off x="4953000" y="5105400"/>
            <a:ext cx="1635125" cy="1387475"/>
            <a:chOff x="4166" y="3264"/>
            <a:chExt cx="1030" cy="874"/>
          </a:xfrm>
        </p:grpSpPr>
        <p:pic>
          <p:nvPicPr>
            <p:cNvPr id="32786" name="Picture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24" y="3264"/>
              <a:ext cx="972" cy="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87" name="Text Box 14"/>
            <p:cNvSpPr txBox="1">
              <a:spLocks noChangeArrowheads="1"/>
            </p:cNvSpPr>
            <p:nvPr/>
          </p:nvSpPr>
          <p:spPr bwMode="auto">
            <a:xfrm>
              <a:off x="4166" y="3888"/>
              <a:ext cx="56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en-US" sz="2000"/>
                <a:t>Alpaca</a:t>
              </a:r>
            </a:p>
          </p:txBody>
        </p:sp>
      </p:grpSp>
      <p:grpSp>
        <p:nvGrpSpPr>
          <p:cNvPr id="4" name="Group 17"/>
          <p:cNvGrpSpPr>
            <a:grpSpLocks/>
          </p:cNvGrpSpPr>
          <p:nvPr/>
        </p:nvGrpSpPr>
        <p:grpSpPr bwMode="auto">
          <a:xfrm>
            <a:off x="3200400" y="5546725"/>
            <a:ext cx="1519238" cy="1311275"/>
            <a:chOff x="2499" y="3456"/>
            <a:chExt cx="957" cy="826"/>
          </a:xfrm>
        </p:grpSpPr>
        <p:pic>
          <p:nvPicPr>
            <p:cNvPr id="32784" name="Picture 1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44" y="3456"/>
              <a:ext cx="912" cy="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85" name="Text Box 16"/>
            <p:cNvSpPr txBox="1">
              <a:spLocks noChangeArrowheads="1"/>
            </p:cNvSpPr>
            <p:nvPr/>
          </p:nvSpPr>
          <p:spPr bwMode="auto">
            <a:xfrm>
              <a:off x="2499" y="4032"/>
              <a:ext cx="81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en-US" sz="2000"/>
                <a:t>Wild Cavy</a:t>
              </a:r>
            </a:p>
          </p:txBody>
        </p:sp>
      </p:grpSp>
      <p:grpSp>
        <p:nvGrpSpPr>
          <p:cNvPr id="5" name="Group 22"/>
          <p:cNvGrpSpPr>
            <a:grpSpLocks/>
          </p:cNvGrpSpPr>
          <p:nvPr/>
        </p:nvGrpSpPr>
        <p:grpSpPr bwMode="auto">
          <a:xfrm>
            <a:off x="3581400" y="2590800"/>
            <a:ext cx="3486150" cy="990600"/>
            <a:chOff x="2556" y="1680"/>
            <a:chExt cx="2196" cy="624"/>
          </a:xfrm>
        </p:grpSpPr>
        <p:pic>
          <p:nvPicPr>
            <p:cNvPr id="32782" name="Picture 2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56" y="1728"/>
              <a:ext cx="648"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pic>
        <p:sp>
          <p:nvSpPr>
            <p:cNvPr id="32783" name="Text Box 21"/>
            <p:cNvSpPr txBox="1">
              <a:spLocks noChangeArrowheads="1"/>
            </p:cNvSpPr>
            <p:nvPr/>
          </p:nvSpPr>
          <p:spPr bwMode="auto">
            <a:xfrm>
              <a:off x="3206" y="1680"/>
              <a:ext cx="1546"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en-US" sz="2000"/>
                <a:t>The Potato, a native of Peru</a:t>
              </a:r>
            </a:p>
          </p:txBody>
        </p:sp>
      </p:grpSp>
      <p:grpSp>
        <p:nvGrpSpPr>
          <p:cNvPr id="6" name="Group 25"/>
          <p:cNvGrpSpPr>
            <a:grpSpLocks/>
          </p:cNvGrpSpPr>
          <p:nvPr/>
        </p:nvGrpSpPr>
        <p:grpSpPr bwMode="auto">
          <a:xfrm>
            <a:off x="6324600" y="3200400"/>
            <a:ext cx="2743200" cy="1311275"/>
            <a:chOff x="4032" y="2102"/>
            <a:chExt cx="1546" cy="826"/>
          </a:xfrm>
        </p:grpSpPr>
        <p:pic>
          <p:nvPicPr>
            <p:cNvPr id="32780" name="Picture 23" descr="t050031a"/>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032" y="2160"/>
              <a:ext cx="711" cy="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81" name="Text Box 24"/>
            <p:cNvSpPr txBox="1">
              <a:spLocks noChangeArrowheads="1"/>
            </p:cNvSpPr>
            <p:nvPr/>
          </p:nvSpPr>
          <p:spPr bwMode="auto">
            <a:xfrm>
              <a:off x="4704" y="2102"/>
              <a:ext cx="874" cy="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en-US" sz="2000"/>
                <a:t>Turkey, domesticated by the Aztecs</a:t>
              </a: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80227">
                                            <p:txEl>
                                              <p:pRg st="0" end="0"/>
                                            </p:txEl>
                                          </p:spTgt>
                                        </p:tgtEl>
                                        <p:attrNameLst>
                                          <p:attrName>style.visibility</p:attrName>
                                        </p:attrNameLst>
                                      </p:cBhvr>
                                      <p:to>
                                        <p:strVal val="visible"/>
                                      </p:to>
                                    </p:set>
                                    <p:anim calcmode="lin" valueType="num">
                                      <p:cBhvr additive="base">
                                        <p:cTn id="7" dur="500" fill="hold"/>
                                        <p:tgtEl>
                                          <p:spTgt spid="18022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8022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80227">
                                            <p:txEl>
                                              <p:pRg st="1" end="1"/>
                                            </p:txEl>
                                          </p:spTgt>
                                        </p:tgtEl>
                                        <p:attrNameLst>
                                          <p:attrName>style.visibility</p:attrName>
                                        </p:attrNameLst>
                                      </p:cBhvr>
                                      <p:to>
                                        <p:strVal val="visible"/>
                                      </p:to>
                                    </p:set>
                                    <p:anim calcmode="lin" valueType="num">
                                      <p:cBhvr additive="base">
                                        <p:cTn id="13" dur="500" fill="hold"/>
                                        <p:tgtEl>
                                          <p:spTgt spid="18022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8022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80227">
                                            <p:txEl>
                                              <p:pRg st="2" end="2"/>
                                            </p:txEl>
                                          </p:spTgt>
                                        </p:tgtEl>
                                        <p:attrNameLst>
                                          <p:attrName>style.visibility</p:attrName>
                                        </p:attrNameLst>
                                      </p:cBhvr>
                                      <p:to>
                                        <p:strVal val="visible"/>
                                      </p:to>
                                    </p:set>
                                    <p:anim calcmode="lin" valueType="num">
                                      <p:cBhvr additive="base">
                                        <p:cTn id="19" dur="500" fill="hold"/>
                                        <p:tgtEl>
                                          <p:spTgt spid="18022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8022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80227">
                                            <p:txEl>
                                              <p:pRg st="3" end="3"/>
                                            </p:txEl>
                                          </p:spTgt>
                                        </p:tgtEl>
                                        <p:attrNameLst>
                                          <p:attrName>style.visibility</p:attrName>
                                        </p:attrNameLst>
                                      </p:cBhvr>
                                      <p:to>
                                        <p:strVal val="visible"/>
                                      </p:to>
                                    </p:set>
                                    <p:anim calcmode="lin" valueType="num">
                                      <p:cBhvr additive="base">
                                        <p:cTn id="25" dur="500" fill="hold"/>
                                        <p:tgtEl>
                                          <p:spTgt spid="180227">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8022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80227">
                                            <p:txEl>
                                              <p:pRg st="4" end="4"/>
                                            </p:txEl>
                                          </p:spTgt>
                                        </p:tgtEl>
                                        <p:attrNameLst>
                                          <p:attrName>style.visibility</p:attrName>
                                        </p:attrNameLst>
                                      </p:cBhvr>
                                      <p:to>
                                        <p:strVal val="visible"/>
                                      </p:to>
                                    </p:set>
                                    <p:anim calcmode="lin" valueType="num">
                                      <p:cBhvr additive="base">
                                        <p:cTn id="31" dur="500" fill="hold"/>
                                        <p:tgtEl>
                                          <p:spTgt spid="180227">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8022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80227">
                                            <p:txEl>
                                              <p:pRg st="5" end="5"/>
                                            </p:txEl>
                                          </p:spTgt>
                                        </p:tgtEl>
                                        <p:attrNameLst>
                                          <p:attrName>style.visibility</p:attrName>
                                        </p:attrNameLst>
                                      </p:cBhvr>
                                      <p:to>
                                        <p:strVal val="visible"/>
                                      </p:to>
                                    </p:set>
                                    <p:anim calcmode="lin" valueType="num">
                                      <p:cBhvr additive="base">
                                        <p:cTn id="37" dur="500" fill="hold"/>
                                        <p:tgtEl>
                                          <p:spTgt spid="180227">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80227">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80227">
                                            <p:txEl>
                                              <p:pRg st="6" end="6"/>
                                            </p:txEl>
                                          </p:spTgt>
                                        </p:tgtEl>
                                        <p:attrNameLst>
                                          <p:attrName>style.visibility</p:attrName>
                                        </p:attrNameLst>
                                      </p:cBhvr>
                                      <p:to>
                                        <p:strVal val="visible"/>
                                      </p:to>
                                    </p:set>
                                    <p:anim calcmode="lin" valueType="num">
                                      <p:cBhvr additive="base">
                                        <p:cTn id="43" dur="500" fill="hold"/>
                                        <p:tgtEl>
                                          <p:spTgt spid="180227">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80227">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180227">
                                            <p:txEl>
                                              <p:pRg st="7" end="7"/>
                                            </p:txEl>
                                          </p:spTgt>
                                        </p:tgtEl>
                                        <p:attrNameLst>
                                          <p:attrName>style.visibility</p:attrName>
                                        </p:attrNameLst>
                                      </p:cBhvr>
                                      <p:to>
                                        <p:strVal val="visible"/>
                                      </p:to>
                                    </p:set>
                                    <p:anim calcmode="lin" valueType="num">
                                      <p:cBhvr additive="base">
                                        <p:cTn id="49" dur="500" fill="hold"/>
                                        <p:tgtEl>
                                          <p:spTgt spid="180227">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180227">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180227">
                                            <p:txEl>
                                              <p:pRg st="8" end="8"/>
                                            </p:txEl>
                                          </p:spTgt>
                                        </p:tgtEl>
                                        <p:attrNameLst>
                                          <p:attrName>style.visibility</p:attrName>
                                        </p:attrNameLst>
                                      </p:cBhvr>
                                      <p:to>
                                        <p:strVal val="visible"/>
                                      </p:to>
                                    </p:set>
                                    <p:anim calcmode="lin" valueType="num">
                                      <p:cBhvr additive="base">
                                        <p:cTn id="55" dur="500" fill="hold"/>
                                        <p:tgtEl>
                                          <p:spTgt spid="180227">
                                            <p:txEl>
                                              <p:pRg st="8" end="8"/>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180227">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17" presetClass="entr" presetSubtype="10" fill="hold" nodeType="clickEffect">
                                  <p:stCondLst>
                                    <p:cond delay="0"/>
                                  </p:stCondLst>
                                  <p:childTnLst>
                                    <p:set>
                                      <p:cBhvr>
                                        <p:cTn id="60" dur="1" fill="hold">
                                          <p:stCondLst>
                                            <p:cond delay="0"/>
                                          </p:stCondLst>
                                        </p:cTn>
                                        <p:tgtEl>
                                          <p:spTgt spid="180228"/>
                                        </p:tgtEl>
                                        <p:attrNameLst>
                                          <p:attrName>style.visibility</p:attrName>
                                        </p:attrNameLst>
                                      </p:cBhvr>
                                      <p:to>
                                        <p:strVal val="visible"/>
                                      </p:to>
                                    </p:set>
                                    <p:anim calcmode="lin" valueType="num">
                                      <p:cBhvr>
                                        <p:cTn id="61" dur="500" fill="hold"/>
                                        <p:tgtEl>
                                          <p:spTgt spid="180228"/>
                                        </p:tgtEl>
                                        <p:attrNameLst>
                                          <p:attrName>ppt_w</p:attrName>
                                        </p:attrNameLst>
                                      </p:cBhvr>
                                      <p:tavLst>
                                        <p:tav tm="0">
                                          <p:val>
                                            <p:fltVal val="0"/>
                                          </p:val>
                                        </p:tav>
                                        <p:tav tm="100000">
                                          <p:val>
                                            <p:strVal val="#ppt_w"/>
                                          </p:val>
                                        </p:tav>
                                      </p:tavLst>
                                    </p:anim>
                                    <p:anim calcmode="lin" valueType="num">
                                      <p:cBhvr>
                                        <p:cTn id="62" dur="500" fill="hold"/>
                                        <p:tgtEl>
                                          <p:spTgt spid="180228"/>
                                        </p:tgtEl>
                                        <p:attrNameLst>
                                          <p:attrName>ppt_h</p:attrName>
                                        </p:attrNameLst>
                                      </p:cBhvr>
                                      <p:tavLst>
                                        <p:tav tm="0">
                                          <p:val>
                                            <p:strVal val="#ppt_h"/>
                                          </p:val>
                                        </p:tav>
                                        <p:tav tm="100000">
                                          <p:val>
                                            <p:strVal val="#ppt_h"/>
                                          </p:val>
                                        </p:tav>
                                      </p:tavLst>
                                    </p:anim>
                                  </p:childTnLst>
                                </p:cTn>
                              </p:par>
                            </p:childTnLst>
                          </p:cTn>
                        </p:par>
                        <p:par>
                          <p:cTn id="63" fill="hold" nodeType="afterGroup">
                            <p:stCondLst>
                              <p:cond delay="500"/>
                            </p:stCondLst>
                            <p:childTnLst>
                              <p:par>
                                <p:cTn id="64" presetID="17" presetClass="entr" presetSubtype="10" fill="hold" nodeType="afterEffect">
                                  <p:stCondLst>
                                    <p:cond delay="0"/>
                                  </p:stCondLst>
                                  <p:childTnLst>
                                    <p:set>
                                      <p:cBhvr>
                                        <p:cTn id="65" dur="1" fill="hold">
                                          <p:stCondLst>
                                            <p:cond delay="0"/>
                                          </p:stCondLst>
                                        </p:cTn>
                                        <p:tgtEl>
                                          <p:spTgt spid="180229"/>
                                        </p:tgtEl>
                                        <p:attrNameLst>
                                          <p:attrName>style.visibility</p:attrName>
                                        </p:attrNameLst>
                                      </p:cBhvr>
                                      <p:to>
                                        <p:strVal val="visible"/>
                                      </p:to>
                                    </p:set>
                                    <p:anim calcmode="lin" valueType="num">
                                      <p:cBhvr>
                                        <p:cTn id="66" dur="500" fill="hold"/>
                                        <p:tgtEl>
                                          <p:spTgt spid="180229"/>
                                        </p:tgtEl>
                                        <p:attrNameLst>
                                          <p:attrName>ppt_w</p:attrName>
                                        </p:attrNameLst>
                                      </p:cBhvr>
                                      <p:tavLst>
                                        <p:tav tm="0">
                                          <p:val>
                                            <p:fltVal val="0"/>
                                          </p:val>
                                        </p:tav>
                                        <p:tav tm="100000">
                                          <p:val>
                                            <p:strVal val="#ppt_w"/>
                                          </p:val>
                                        </p:tav>
                                      </p:tavLst>
                                    </p:anim>
                                    <p:anim calcmode="lin" valueType="num">
                                      <p:cBhvr>
                                        <p:cTn id="67" dur="500" fill="hold"/>
                                        <p:tgtEl>
                                          <p:spTgt spid="180229"/>
                                        </p:tgtEl>
                                        <p:attrNameLst>
                                          <p:attrName>ppt_h</p:attrName>
                                        </p:attrNameLst>
                                      </p:cBhvr>
                                      <p:tavLst>
                                        <p:tav tm="0">
                                          <p:val>
                                            <p:strVal val="#ppt_h"/>
                                          </p:val>
                                        </p:tav>
                                        <p:tav tm="100000">
                                          <p:val>
                                            <p:strVal val="#ppt_h"/>
                                          </p:val>
                                        </p:tav>
                                      </p:tavLst>
                                    </p:anim>
                                  </p:childTnLst>
                                </p:cTn>
                              </p:par>
                            </p:childTnLst>
                          </p:cTn>
                        </p:par>
                        <p:par>
                          <p:cTn id="68" fill="hold" nodeType="afterGroup">
                            <p:stCondLst>
                              <p:cond delay="1000"/>
                            </p:stCondLst>
                            <p:childTnLst>
                              <p:par>
                                <p:cTn id="69" presetID="17" presetClass="entr" presetSubtype="10" fill="hold" nodeType="afterEffect">
                                  <p:stCondLst>
                                    <p:cond delay="0"/>
                                  </p:stCondLst>
                                  <p:childTnLst>
                                    <p:set>
                                      <p:cBhvr>
                                        <p:cTn id="70" dur="1" fill="hold">
                                          <p:stCondLst>
                                            <p:cond delay="0"/>
                                          </p:stCondLst>
                                        </p:cTn>
                                        <p:tgtEl>
                                          <p:spTgt spid="180230"/>
                                        </p:tgtEl>
                                        <p:attrNameLst>
                                          <p:attrName>style.visibility</p:attrName>
                                        </p:attrNameLst>
                                      </p:cBhvr>
                                      <p:to>
                                        <p:strVal val="visible"/>
                                      </p:to>
                                    </p:set>
                                    <p:anim calcmode="lin" valueType="num">
                                      <p:cBhvr>
                                        <p:cTn id="71" dur="500" fill="hold"/>
                                        <p:tgtEl>
                                          <p:spTgt spid="180230"/>
                                        </p:tgtEl>
                                        <p:attrNameLst>
                                          <p:attrName>ppt_w</p:attrName>
                                        </p:attrNameLst>
                                      </p:cBhvr>
                                      <p:tavLst>
                                        <p:tav tm="0">
                                          <p:val>
                                            <p:fltVal val="0"/>
                                          </p:val>
                                        </p:tav>
                                        <p:tav tm="100000">
                                          <p:val>
                                            <p:strVal val="#ppt_w"/>
                                          </p:val>
                                        </p:tav>
                                      </p:tavLst>
                                    </p:anim>
                                    <p:anim calcmode="lin" valueType="num">
                                      <p:cBhvr>
                                        <p:cTn id="72" dur="500" fill="hold"/>
                                        <p:tgtEl>
                                          <p:spTgt spid="180230"/>
                                        </p:tgtEl>
                                        <p:attrNameLst>
                                          <p:attrName>ppt_h</p:attrName>
                                        </p:attrNameLst>
                                      </p:cBhvr>
                                      <p:tavLst>
                                        <p:tav tm="0">
                                          <p:val>
                                            <p:strVal val="#ppt_h"/>
                                          </p:val>
                                        </p:tav>
                                        <p:tav tm="100000">
                                          <p:val>
                                            <p:strVal val="#ppt_h"/>
                                          </p:val>
                                        </p:tav>
                                      </p:tavLst>
                                    </p:anim>
                                  </p:childTnLst>
                                </p:cTn>
                              </p:par>
                            </p:childTnLst>
                          </p:cTn>
                        </p:par>
                        <p:par>
                          <p:cTn id="73" fill="hold" nodeType="afterGroup">
                            <p:stCondLst>
                              <p:cond delay="1500"/>
                            </p:stCondLst>
                            <p:childTnLst>
                              <p:par>
                                <p:cTn id="74" presetID="17" presetClass="entr" presetSubtype="10" fill="hold" nodeType="afterEffect">
                                  <p:stCondLst>
                                    <p:cond delay="0"/>
                                  </p:stCondLst>
                                  <p:childTnLst>
                                    <p:set>
                                      <p:cBhvr>
                                        <p:cTn id="75" dur="1" fill="hold">
                                          <p:stCondLst>
                                            <p:cond delay="0"/>
                                          </p:stCondLst>
                                        </p:cTn>
                                        <p:tgtEl>
                                          <p:spTgt spid="180231"/>
                                        </p:tgtEl>
                                        <p:attrNameLst>
                                          <p:attrName>style.visibility</p:attrName>
                                        </p:attrNameLst>
                                      </p:cBhvr>
                                      <p:to>
                                        <p:strVal val="visible"/>
                                      </p:to>
                                    </p:set>
                                    <p:anim calcmode="lin" valueType="num">
                                      <p:cBhvr>
                                        <p:cTn id="76" dur="500" fill="hold"/>
                                        <p:tgtEl>
                                          <p:spTgt spid="180231"/>
                                        </p:tgtEl>
                                        <p:attrNameLst>
                                          <p:attrName>ppt_w</p:attrName>
                                        </p:attrNameLst>
                                      </p:cBhvr>
                                      <p:tavLst>
                                        <p:tav tm="0">
                                          <p:val>
                                            <p:fltVal val="0"/>
                                          </p:val>
                                        </p:tav>
                                        <p:tav tm="100000">
                                          <p:val>
                                            <p:strVal val="#ppt_w"/>
                                          </p:val>
                                        </p:tav>
                                      </p:tavLst>
                                    </p:anim>
                                    <p:anim calcmode="lin" valueType="num">
                                      <p:cBhvr>
                                        <p:cTn id="77" dur="500" fill="hold"/>
                                        <p:tgtEl>
                                          <p:spTgt spid="180231"/>
                                        </p:tgtEl>
                                        <p:attrNameLst>
                                          <p:attrName>ppt_h</p:attrName>
                                        </p:attrNameLst>
                                      </p:cBhvr>
                                      <p:tavLst>
                                        <p:tav tm="0">
                                          <p:val>
                                            <p:strVal val="#ppt_h"/>
                                          </p:val>
                                        </p:tav>
                                        <p:tav tm="100000">
                                          <p:val>
                                            <p:strVal val="#ppt_h"/>
                                          </p:val>
                                        </p:tav>
                                      </p:tavLst>
                                    </p:anim>
                                  </p:childTnLst>
                                </p:cTn>
                              </p:par>
                            </p:childTnLst>
                          </p:cTn>
                        </p:par>
                        <p:par>
                          <p:cTn id="78" fill="hold" nodeType="afterGroup">
                            <p:stCondLst>
                              <p:cond delay="2000"/>
                            </p:stCondLst>
                            <p:childTnLst>
                              <p:par>
                                <p:cTn id="79" presetID="17" presetClass="entr" presetSubtype="10" fill="hold" nodeType="afterEffect">
                                  <p:stCondLst>
                                    <p:cond delay="0"/>
                                  </p:stCondLst>
                                  <p:childTnLst>
                                    <p:set>
                                      <p:cBhvr>
                                        <p:cTn id="80" dur="1" fill="hold">
                                          <p:stCondLst>
                                            <p:cond delay="0"/>
                                          </p:stCondLst>
                                        </p:cTn>
                                        <p:tgtEl>
                                          <p:spTgt spid="2"/>
                                        </p:tgtEl>
                                        <p:attrNameLst>
                                          <p:attrName>style.visibility</p:attrName>
                                        </p:attrNameLst>
                                      </p:cBhvr>
                                      <p:to>
                                        <p:strVal val="visible"/>
                                      </p:to>
                                    </p:set>
                                    <p:anim calcmode="lin" valueType="num">
                                      <p:cBhvr>
                                        <p:cTn id="81" dur="500" fill="hold"/>
                                        <p:tgtEl>
                                          <p:spTgt spid="2"/>
                                        </p:tgtEl>
                                        <p:attrNameLst>
                                          <p:attrName>ppt_w</p:attrName>
                                        </p:attrNameLst>
                                      </p:cBhvr>
                                      <p:tavLst>
                                        <p:tav tm="0">
                                          <p:val>
                                            <p:fltVal val="0"/>
                                          </p:val>
                                        </p:tav>
                                        <p:tav tm="100000">
                                          <p:val>
                                            <p:strVal val="#ppt_w"/>
                                          </p:val>
                                        </p:tav>
                                      </p:tavLst>
                                    </p:anim>
                                    <p:anim calcmode="lin" valueType="num">
                                      <p:cBhvr>
                                        <p:cTn id="82" dur="500" fill="hold"/>
                                        <p:tgtEl>
                                          <p:spTgt spid="2"/>
                                        </p:tgtEl>
                                        <p:attrNameLst>
                                          <p:attrName>ppt_h</p:attrName>
                                        </p:attrNameLst>
                                      </p:cBhvr>
                                      <p:tavLst>
                                        <p:tav tm="0">
                                          <p:val>
                                            <p:strVal val="#ppt_h"/>
                                          </p:val>
                                        </p:tav>
                                        <p:tav tm="100000">
                                          <p:val>
                                            <p:strVal val="#ppt_h"/>
                                          </p:val>
                                        </p:tav>
                                      </p:tavLst>
                                    </p:anim>
                                  </p:childTnLst>
                                </p:cTn>
                              </p:par>
                            </p:childTnLst>
                          </p:cTn>
                        </p:par>
                        <p:par>
                          <p:cTn id="83" fill="hold" nodeType="afterGroup">
                            <p:stCondLst>
                              <p:cond delay="2500"/>
                            </p:stCondLst>
                            <p:childTnLst>
                              <p:par>
                                <p:cTn id="84" presetID="17" presetClass="entr" presetSubtype="10" fill="hold" nodeType="afterEffect">
                                  <p:stCondLst>
                                    <p:cond delay="0"/>
                                  </p:stCondLst>
                                  <p:childTnLst>
                                    <p:set>
                                      <p:cBhvr>
                                        <p:cTn id="85" dur="1" fill="hold">
                                          <p:stCondLst>
                                            <p:cond delay="0"/>
                                          </p:stCondLst>
                                        </p:cTn>
                                        <p:tgtEl>
                                          <p:spTgt spid="3"/>
                                        </p:tgtEl>
                                        <p:attrNameLst>
                                          <p:attrName>style.visibility</p:attrName>
                                        </p:attrNameLst>
                                      </p:cBhvr>
                                      <p:to>
                                        <p:strVal val="visible"/>
                                      </p:to>
                                    </p:set>
                                    <p:anim calcmode="lin" valueType="num">
                                      <p:cBhvr>
                                        <p:cTn id="86" dur="500" fill="hold"/>
                                        <p:tgtEl>
                                          <p:spTgt spid="3"/>
                                        </p:tgtEl>
                                        <p:attrNameLst>
                                          <p:attrName>ppt_w</p:attrName>
                                        </p:attrNameLst>
                                      </p:cBhvr>
                                      <p:tavLst>
                                        <p:tav tm="0">
                                          <p:val>
                                            <p:fltVal val="0"/>
                                          </p:val>
                                        </p:tav>
                                        <p:tav tm="100000">
                                          <p:val>
                                            <p:strVal val="#ppt_w"/>
                                          </p:val>
                                        </p:tav>
                                      </p:tavLst>
                                    </p:anim>
                                    <p:anim calcmode="lin" valueType="num">
                                      <p:cBhvr>
                                        <p:cTn id="87" dur="500" fill="hold"/>
                                        <p:tgtEl>
                                          <p:spTgt spid="3"/>
                                        </p:tgtEl>
                                        <p:attrNameLst>
                                          <p:attrName>ppt_h</p:attrName>
                                        </p:attrNameLst>
                                      </p:cBhvr>
                                      <p:tavLst>
                                        <p:tav tm="0">
                                          <p:val>
                                            <p:strVal val="#ppt_h"/>
                                          </p:val>
                                        </p:tav>
                                        <p:tav tm="100000">
                                          <p:val>
                                            <p:strVal val="#ppt_h"/>
                                          </p:val>
                                        </p:tav>
                                      </p:tavLst>
                                    </p:anim>
                                  </p:childTnLst>
                                </p:cTn>
                              </p:par>
                            </p:childTnLst>
                          </p:cTn>
                        </p:par>
                        <p:par>
                          <p:cTn id="88" fill="hold" nodeType="afterGroup">
                            <p:stCondLst>
                              <p:cond delay="3000"/>
                            </p:stCondLst>
                            <p:childTnLst>
                              <p:par>
                                <p:cTn id="89" presetID="17" presetClass="entr" presetSubtype="10" fill="hold" nodeType="afterEffect">
                                  <p:stCondLst>
                                    <p:cond delay="0"/>
                                  </p:stCondLst>
                                  <p:childTnLst>
                                    <p:set>
                                      <p:cBhvr>
                                        <p:cTn id="90" dur="1" fill="hold">
                                          <p:stCondLst>
                                            <p:cond delay="0"/>
                                          </p:stCondLst>
                                        </p:cTn>
                                        <p:tgtEl>
                                          <p:spTgt spid="4"/>
                                        </p:tgtEl>
                                        <p:attrNameLst>
                                          <p:attrName>style.visibility</p:attrName>
                                        </p:attrNameLst>
                                      </p:cBhvr>
                                      <p:to>
                                        <p:strVal val="visible"/>
                                      </p:to>
                                    </p:set>
                                    <p:anim calcmode="lin" valueType="num">
                                      <p:cBhvr>
                                        <p:cTn id="91" dur="500" fill="hold"/>
                                        <p:tgtEl>
                                          <p:spTgt spid="4"/>
                                        </p:tgtEl>
                                        <p:attrNameLst>
                                          <p:attrName>ppt_w</p:attrName>
                                        </p:attrNameLst>
                                      </p:cBhvr>
                                      <p:tavLst>
                                        <p:tav tm="0">
                                          <p:val>
                                            <p:fltVal val="0"/>
                                          </p:val>
                                        </p:tav>
                                        <p:tav tm="100000">
                                          <p:val>
                                            <p:strVal val="#ppt_w"/>
                                          </p:val>
                                        </p:tav>
                                      </p:tavLst>
                                    </p:anim>
                                    <p:anim calcmode="lin" valueType="num">
                                      <p:cBhvr>
                                        <p:cTn id="92" dur="500" fill="hold"/>
                                        <p:tgtEl>
                                          <p:spTgt spid="4"/>
                                        </p:tgtEl>
                                        <p:attrNameLst>
                                          <p:attrName>ppt_h</p:attrName>
                                        </p:attrNameLst>
                                      </p:cBhvr>
                                      <p:tavLst>
                                        <p:tav tm="0">
                                          <p:val>
                                            <p:strVal val="#ppt_h"/>
                                          </p:val>
                                        </p:tav>
                                        <p:tav tm="100000">
                                          <p:val>
                                            <p:strVal val="#ppt_h"/>
                                          </p:val>
                                        </p:tav>
                                      </p:tavLst>
                                    </p:anim>
                                  </p:childTnLst>
                                </p:cTn>
                              </p:par>
                            </p:childTnLst>
                          </p:cTn>
                        </p:par>
                        <p:par>
                          <p:cTn id="93" fill="hold" nodeType="afterGroup">
                            <p:stCondLst>
                              <p:cond delay="3500"/>
                            </p:stCondLst>
                            <p:childTnLst>
                              <p:par>
                                <p:cTn id="94" presetID="17" presetClass="entr" presetSubtype="10" fill="hold" nodeType="afterEffect">
                                  <p:stCondLst>
                                    <p:cond delay="0"/>
                                  </p:stCondLst>
                                  <p:childTnLst>
                                    <p:set>
                                      <p:cBhvr>
                                        <p:cTn id="95" dur="1" fill="hold">
                                          <p:stCondLst>
                                            <p:cond delay="0"/>
                                          </p:stCondLst>
                                        </p:cTn>
                                        <p:tgtEl>
                                          <p:spTgt spid="5"/>
                                        </p:tgtEl>
                                        <p:attrNameLst>
                                          <p:attrName>style.visibility</p:attrName>
                                        </p:attrNameLst>
                                      </p:cBhvr>
                                      <p:to>
                                        <p:strVal val="visible"/>
                                      </p:to>
                                    </p:set>
                                    <p:anim calcmode="lin" valueType="num">
                                      <p:cBhvr>
                                        <p:cTn id="96" dur="500" fill="hold"/>
                                        <p:tgtEl>
                                          <p:spTgt spid="5"/>
                                        </p:tgtEl>
                                        <p:attrNameLst>
                                          <p:attrName>ppt_w</p:attrName>
                                        </p:attrNameLst>
                                      </p:cBhvr>
                                      <p:tavLst>
                                        <p:tav tm="0">
                                          <p:val>
                                            <p:fltVal val="0"/>
                                          </p:val>
                                        </p:tav>
                                        <p:tav tm="100000">
                                          <p:val>
                                            <p:strVal val="#ppt_w"/>
                                          </p:val>
                                        </p:tav>
                                      </p:tavLst>
                                    </p:anim>
                                    <p:anim calcmode="lin" valueType="num">
                                      <p:cBhvr>
                                        <p:cTn id="97" dur="500" fill="hold"/>
                                        <p:tgtEl>
                                          <p:spTgt spid="5"/>
                                        </p:tgtEl>
                                        <p:attrNameLst>
                                          <p:attrName>ppt_h</p:attrName>
                                        </p:attrNameLst>
                                      </p:cBhvr>
                                      <p:tavLst>
                                        <p:tav tm="0">
                                          <p:val>
                                            <p:strVal val="#ppt_h"/>
                                          </p:val>
                                        </p:tav>
                                        <p:tav tm="100000">
                                          <p:val>
                                            <p:strVal val="#ppt_h"/>
                                          </p:val>
                                        </p:tav>
                                      </p:tavLst>
                                    </p:anim>
                                  </p:childTnLst>
                                </p:cTn>
                              </p:par>
                            </p:childTnLst>
                          </p:cTn>
                        </p:par>
                        <p:par>
                          <p:cTn id="98" fill="hold" nodeType="afterGroup">
                            <p:stCondLst>
                              <p:cond delay="4000"/>
                            </p:stCondLst>
                            <p:childTnLst>
                              <p:par>
                                <p:cTn id="99" presetID="17" presetClass="entr" presetSubtype="10" fill="hold" nodeType="afterEffect">
                                  <p:stCondLst>
                                    <p:cond delay="0"/>
                                  </p:stCondLst>
                                  <p:childTnLst>
                                    <p:set>
                                      <p:cBhvr>
                                        <p:cTn id="100" dur="1" fill="hold">
                                          <p:stCondLst>
                                            <p:cond delay="0"/>
                                          </p:stCondLst>
                                        </p:cTn>
                                        <p:tgtEl>
                                          <p:spTgt spid="6"/>
                                        </p:tgtEl>
                                        <p:attrNameLst>
                                          <p:attrName>style.visibility</p:attrName>
                                        </p:attrNameLst>
                                      </p:cBhvr>
                                      <p:to>
                                        <p:strVal val="visible"/>
                                      </p:to>
                                    </p:set>
                                    <p:anim calcmode="lin" valueType="num">
                                      <p:cBhvr>
                                        <p:cTn id="101" dur="500" fill="hold"/>
                                        <p:tgtEl>
                                          <p:spTgt spid="6"/>
                                        </p:tgtEl>
                                        <p:attrNameLst>
                                          <p:attrName>ppt_w</p:attrName>
                                        </p:attrNameLst>
                                      </p:cBhvr>
                                      <p:tavLst>
                                        <p:tav tm="0">
                                          <p:val>
                                            <p:fltVal val="0"/>
                                          </p:val>
                                        </p:tav>
                                        <p:tav tm="100000">
                                          <p:val>
                                            <p:strVal val="#ppt_w"/>
                                          </p:val>
                                        </p:tav>
                                      </p:tavLst>
                                    </p:anim>
                                    <p:anim calcmode="lin" valueType="num">
                                      <p:cBhvr>
                                        <p:cTn id="102" dur="5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227" grpId="0" build="p" bldLvl="2"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3" name="Rectangle 2"/>
          <p:cNvSpPr>
            <a:spLocks noGrp="1" noChangeArrowheads="1"/>
          </p:cNvSpPr>
          <p:nvPr>
            <p:ph type="title"/>
          </p:nvPr>
        </p:nvSpPr>
        <p:spPr>
          <a:xfrm>
            <a:off x="228600" y="76200"/>
            <a:ext cx="4572000" cy="2514600"/>
          </a:xfrm>
          <a:ln>
            <a:solidFill>
              <a:schemeClr val="accent1"/>
            </a:solidFill>
            <a:miter lim="800000"/>
            <a:headEnd/>
            <a:tailEnd/>
          </a:ln>
        </p:spPr>
        <p:txBody>
          <a:bodyPr/>
          <a:lstStyle/>
          <a:p>
            <a:pPr eaLnBrk="1" hangingPunct="1"/>
            <a:r>
              <a:rPr lang="en-US" altLang="en-US" b="1" smtClean="0">
                <a:solidFill>
                  <a:schemeClr val="accent2"/>
                </a:solidFill>
              </a:rPr>
              <a:t>Why does agriculture appear later in the Americas?</a:t>
            </a:r>
          </a:p>
        </p:txBody>
      </p:sp>
      <p:sp>
        <p:nvSpPr>
          <p:cNvPr id="199683" name="Rectangle 3"/>
          <p:cNvSpPr>
            <a:spLocks noGrp="1" noChangeArrowheads="1"/>
          </p:cNvSpPr>
          <p:nvPr>
            <p:ph type="body" idx="1"/>
          </p:nvPr>
        </p:nvSpPr>
        <p:spPr>
          <a:xfrm>
            <a:off x="685800" y="2667000"/>
            <a:ext cx="7772400" cy="4114800"/>
          </a:xfrm>
        </p:spPr>
        <p:txBody>
          <a:bodyPr/>
          <a:lstStyle/>
          <a:p>
            <a:pPr eaLnBrk="1" hangingPunct="1">
              <a:buFontTx/>
              <a:buNone/>
            </a:pPr>
            <a:r>
              <a:rPr lang="en-US" altLang="en-US" sz="2800" b="1" smtClean="0">
                <a:solidFill>
                  <a:schemeClr val="accent1"/>
                </a:solidFill>
              </a:rPr>
              <a:t>Possible answers:</a:t>
            </a:r>
          </a:p>
          <a:p>
            <a:pPr eaLnBrk="1" hangingPunct="1"/>
            <a:r>
              <a:rPr lang="en-US" altLang="en-US" sz="2800" b="1" smtClean="0">
                <a:solidFill>
                  <a:schemeClr val="tx2"/>
                </a:solidFill>
              </a:rPr>
              <a:t>Species were different:-</a:t>
            </a:r>
          </a:p>
          <a:p>
            <a:pPr lvl="1" eaLnBrk="1" hangingPunct="1"/>
            <a:r>
              <a:rPr lang="en-US" altLang="en-US" sz="2400" smtClean="0"/>
              <a:t>Many American plants were harder to </a:t>
            </a:r>
            <a:r>
              <a:rPr lang="en-US" altLang="en-US" sz="2400" b="1" u="sng" smtClean="0">
                <a:solidFill>
                  <a:srgbClr val="00FF00"/>
                </a:solidFill>
              </a:rPr>
              <a:t>domesticate</a:t>
            </a:r>
          </a:p>
          <a:p>
            <a:pPr lvl="1" eaLnBrk="1" hangingPunct="1"/>
            <a:r>
              <a:rPr lang="en-US" altLang="en-US" sz="2400" smtClean="0"/>
              <a:t>Many potential animal domesticates were driven to </a:t>
            </a:r>
            <a:r>
              <a:rPr lang="en-US" altLang="en-US" sz="2400" b="1" u="sng" smtClean="0">
                <a:solidFill>
                  <a:srgbClr val="00FF00"/>
                </a:solidFill>
              </a:rPr>
              <a:t>extinction</a:t>
            </a:r>
          </a:p>
          <a:p>
            <a:pPr eaLnBrk="1" hangingPunct="1"/>
            <a:r>
              <a:rPr lang="en-US" altLang="en-US" sz="2800" b="1" smtClean="0">
                <a:solidFill>
                  <a:schemeClr val="tx2"/>
                </a:solidFill>
              </a:rPr>
              <a:t>Humans arrived later:-</a:t>
            </a:r>
          </a:p>
          <a:p>
            <a:pPr lvl="1" eaLnBrk="1" hangingPunct="1"/>
            <a:r>
              <a:rPr lang="en-US" altLang="en-US" sz="2400" smtClean="0"/>
              <a:t>So they took longer to learn how to use American plants and animals</a:t>
            </a:r>
          </a:p>
          <a:p>
            <a:pPr lvl="1" eaLnBrk="1" hangingPunct="1"/>
            <a:r>
              <a:rPr lang="en-US" altLang="en-US" sz="2400" smtClean="0"/>
              <a:t>Problems of overpopulation emerged later</a:t>
            </a:r>
          </a:p>
        </p:txBody>
      </p:sp>
      <p:pic>
        <p:nvPicPr>
          <p:cNvPr id="33795" name="Picture 5" descr="small_petroglyphcolorado-i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0"/>
            <a:ext cx="42672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99683">
                                            <p:txEl>
                                              <p:pRg st="0" end="0"/>
                                            </p:txEl>
                                          </p:spTgt>
                                        </p:tgtEl>
                                        <p:attrNameLst>
                                          <p:attrName>style.visibility</p:attrName>
                                        </p:attrNameLst>
                                      </p:cBhvr>
                                      <p:to>
                                        <p:strVal val="visible"/>
                                      </p:to>
                                    </p:set>
                                    <p:anim calcmode="lin" valueType="num">
                                      <p:cBhvr additive="base">
                                        <p:cTn id="7" dur="500" fill="hold"/>
                                        <p:tgtEl>
                                          <p:spTgt spid="19968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9968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99683">
                                            <p:txEl>
                                              <p:pRg st="1" end="1"/>
                                            </p:txEl>
                                          </p:spTgt>
                                        </p:tgtEl>
                                        <p:attrNameLst>
                                          <p:attrName>style.visibility</p:attrName>
                                        </p:attrNameLst>
                                      </p:cBhvr>
                                      <p:to>
                                        <p:strVal val="visible"/>
                                      </p:to>
                                    </p:set>
                                    <p:anim calcmode="lin" valueType="num">
                                      <p:cBhvr additive="base">
                                        <p:cTn id="13" dur="500" fill="hold"/>
                                        <p:tgtEl>
                                          <p:spTgt spid="19968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9968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99683">
                                            <p:txEl>
                                              <p:pRg st="2" end="2"/>
                                            </p:txEl>
                                          </p:spTgt>
                                        </p:tgtEl>
                                        <p:attrNameLst>
                                          <p:attrName>style.visibility</p:attrName>
                                        </p:attrNameLst>
                                      </p:cBhvr>
                                      <p:to>
                                        <p:strVal val="visible"/>
                                      </p:to>
                                    </p:set>
                                    <p:anim calcmode="lin" valueType="num">
                                      <p:cBhvr additive="base">
                                        <p:cTn id="19" dur="500" fill="hold"/>
                                        <p:tgtEl>
                                          <p:spTgt spid="19968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9968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99683">
                                            <p:txEl>
                                              <p:pRg st="3" end="3"/>
                                            </p:txEl>
                                          </p:spTgt>
                                        </p:tgtEl>
                                        <p:attrNameLst>
                                          <p:attrName>style.visibility</p:attrName>
                                        </p:attrNameLst>
                                      </p:cBhvr>
                                      <p:to>
                                        <p:strVal val="visible"/>
                                      </p:to>
                                    </p:set>
                                    <p:anim calcmode="lin" valueType="num">
                                      <p:cBhvr additive="base">
                                        <p:cTn id="25" dur="500" fill="hold"/>
                                        <p:tgtEl>
                                          <p:spTgt spid="19968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9968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99683">
                                            <p:txEl>
                                              <p:pRg st="4" end="4"/>
                                            </p:txEl>
                                          </p:spTgt>
                                        </p:tgtEl>
                                        <p:attrNameLst>
                                          <p:attrName>style.visibility</p:attrName>
                                        </p:attrNameLst>
                                      </p:cBhvr>
                                      <p:to>
                                        <p:strVal val="visible"/>
                                      </p:to>
                                    </p:set>
                                    <p:anim calcmode="lin" valueType="num">
                                      <p:cBhvr additive="base">
                                        <p:cTn id="31" dur="500" fill="hold"/>
                                        <p:tgtEl>
                                          <p:spTgt spid="19968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9968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99683">
                                            <p:txEl>
                                              <p:pRg st="5" end="5"/>
                                            </p:txEl>
                                          </p:spTgt>
                                        </p:tgtEl>
                                        <p:attrNameLst>
                                          <p:attrName>style.visibility</p:attrName>
                                        </p:attrNameLst>
                                      </p:cBhvr>
                                      <p:to>
                                        <p:strVal val="visible"/>
                                      </p:to>
                                    </p:set>
                                    <p:anim calcmode="lin" valueType="num">
                                      <p:cBhvr additive="base">
                                        <p:cTn id="37" dur="500" fill="hold"/>
                                        <p:tgtEl>
                                          <p:spTgt spid="199683">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9968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99683">
                                            <p:txEl>
                                              <p:pRg st="6" end="6"/>
                                            </p:txEl>
                                          </p:spTgt>
                                        </p:tgtEl>
                                        <p:attrNameLst>
                                          <p:attrName>style.visibility</p:attrName>
                                        </p:attrNameLst>
                                      </p:cBhvr>
                                      <p:to>
                                        <p:strVal val="visible"/>
                                      </p:to>
                                    </p:set>
                                    <p:anim calcmode="lin" valueType="num">
                                      <p:cBhvr additive="base">
                                        <p:cTn id="43" dur="500" fill="hold"/>
                                        <p:tgtEl>
                                          <p:spTgt spid="199683">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9968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9683" grpId="0" build="p" bldLvl="2"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ChangeArrowheads="1"/>
          </p:cNvSpPr>
          <p:nvPr>
            <p:ph type="title"/>
          </p:nvPr>
        </p:nvSpPr>
        <p:spPr>
          <a:xfrm>
            <a:off x="685800" y="228600"/>
            <a:ext cx="7772400" cy="1295400"/>
          </a:xfrm>
          <a:solidFill>
            <a:schemeClr val="bg2"/>
          </a:solidFill>
        </p:spPr>
        <p:txBody>
          <a:bodyPr/>
          <a:lstStyle/>
          <a:p>
            <a:pPr eaLnBrk="1" hangingPunct="1"/>
            <a:r>
              <a:rPr lang="en-US" altLang="en-US" b="1" smtClean="0"/>
              <a:t>Maize was less </a:t>
            </a:r>
            <a:r>
              <a:rPr lang="ja-JP" altLang="en-US" b="1" smtClean="0"/>
              <a:t>‘</a:t>
            </a:r>
            <a:r>
              <a:rPr lang="en-US" altLang="ja-JP" b="1" smtClean="0"/>
              <a:t>pre-adapted</a:t>
            </a:r>
            <a:r>
              <a:rPr lang="ja-JP" altLang="en-US" b="1" smtClean="0"/>
              <a:t>’</a:t>
            </a:r>
            <a:r>
              <a:rPr lang="en-US" altLang="ja-JP" b="1" smtClean="0"/>
              <a:t> for domestication than wheat</a:t>
            </a:r>
            <a:endParaRPr lang="en-US" altLang="en-US" b="1" smtClean="0"/>
          </a:p>
        </p:txBody>
      </p:sp>
      <p:grpSp>
        <p:nvGrpSpPr>
          <p:cNvPr id="2" name="Group 3"/>
          <p:cNvGrpSpPr>
            <a:grpSpLocks/>
          </p:cNvGrpSpPr>
          <p:nvPr/>
        </p:nvGrpSpPr>
        <p:grpSpPr bwMode="auto">
          <a:xfrm>
            <a:off x="212725" y="1866900"/>
            <a:ext cx="3521075" cy="4867275"/>
            <a:chOff x="0" y="1176"/>
            <a:chExt cx="2218" cy="3066"/>
          </a:xfrm>
        </p:grpSpPr>
        <p:pic>
          <p:nvPicPr>
            <p:cNvPr id="3482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76"/>
              <a:ext cx="1958" cy="1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3" name="Text Box 5"/>
            <p:cNvSpPr txBox="1">
              <a:spLocks noChangeArrowheads="1"/>
            </p:cNvSpPr>
            <p:nvPr/>
          </p:nvSpPr>
          <p:spPr bwMode="auto">
            <a:xfrm>
              <a:off x="0" y="3264"/>
              <a:ext cx="2218" cy="978"/>
            </a:xfrm>
            <a:prstGeom prst="rect">
              <a:avLst/>
            </a:prstGeom>
            <a:noFill/>
            <a:ln w="571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en-US"/>
                <a:t>Teosinte, the ancestor of maize, is small, weedy and not too nutritious, but it can survive in the wild</a:t>
              </a:r>
            </a:p>
          </p:txBody>
        </p:sp>
      </p:grpSp>
      <p:grpSp>
        <p:nvGrpSpPr>
          <p:cNvPr id="3" name="Group 6"/>
          <p:cNvGrpSpPr>
            <a:grpSpLocks/>
          </p:cNvGrpSpPr>
          <p:nvPr/>
        </p:nvGrpSpPr>
        <p:grpSpPr bwMode="auto">
          <a:xfrm>
            <a:off x="4479925" y="1876425"/>
            <a:ext cx="4359275" cy="4905375"/>
            <a:chOff x="2630" y="1182"/>
            <a:chExt cx="2746" cy="3090"/>
          </a:xfrm>
        </p:grpSpPr>
        <p:pic>
          <p:nvPicPr>
            <p:cNvPr id="34820"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8" y="2351"/>
              <a:ext cx="2580" cy="1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1" name="Text Box 8"/>
            <p:cNvSpPr txBox="1">
              <a:spLocks noChangeArrowheads="1"/>
            </p:cNvSpPr>
            <p:nvPr/>
          </p:nvSpPr>
          <p:spPr bwMode="auto">
            <a:xfrm>
              <a:off x="2630" y="1182"/>
              <a:ext cx="2746" cy="978"/>
            </a:xfrm>
            <a:prstGeom prst="rect">
              <a:avLst/>
            </a:prstGeom>
            <a:noFill/>
            <a:ln w="571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en-US"/>
                <a:t>Modern varieties of maize are larger and much more nutritious; but they took a long time to get that way</a:t>
              </a: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1+#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a:xfrm>
            <a:off x="0" y="-76200"/>
            <a:ext cx="8610600" cy="1143000"/>
          </a:xfrm>
        </p:spPr>
        <p:txBody>
          <a:bodyPr/>
          <a:lstStyle/>
          <a:p>
            <a:pPr eaLnBrk="1" hangingPunct="1"/>
            <a:r>
              <a:rPr lang="en-US" altLang="en-US" b="1" smtClean="0"/>
              <a:t>Extinct N. American megafauna</a:t>
            </a:r>
          </a:p>
        </p:txBody>
      </p:sp>
      <p:sp>
        <p:nvSpPr>
          <p:cNvPr id="35842" name="Text Box 15"/>
          <p:cNvSpPr txBox="1">
            <a:spLocks noChangeArrowheads="1"/>
          </p:cNvSpPr>
          <p:nvPr/>
        </p:nvSpPr>
        <p:spPr bwMode="auto">
          <a:xfrm>
            <a:off x="152400" y="762000"/>
            <a:ext cx="4800600"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en-US" sz="4400" b="1">
                <a:solidFill>
                  <a:schemeClr val="tx2"/>
                </a:solidFill>
              </a:rPr>
              <a:t>included potential domesticates</a:t>
            </a:r>
          </a:p>
        </p:txBody>
      </p:sp>
      <p:pic>
        <p:nvPicPr>
          <p:cNvPr id="178192" name="Picture 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1066800"/>
            <a:ext cx="318135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pic>
      <p:sp>
        <p:nvSpPr>
          <p:cNvPr id="178193" name="Text Box 17"/>
          <p:cNvSpPr txBox="1">
            <a:spLocks noChangeArrowheads="1"/>
          </p:cNvSpPr>
          <p:nvPr/>
        </p:nvSpPr>
        <p:spPr bwMode="auto">
          <a:xfrm>
            <a:off x="5105400" y="3276600"/>
            <a:ext cx="3922713"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en-US"/>
              <a:t>Horses evolved in the Americas, but were hunted to extinction there.</a:t>
            </a:r>
          </a:p>
        </p:txBody>
      </p:sp>
      <p:pic>
        <p:nvPicPr>
          <p:cNvPr id="178194" name="Picture 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4495800"/>
            <a:ext cx="21336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pic>
      <p:sp>
        <p:nvSpPr>
          <p:cNvPr id="178195" name="Text Box 19"/>
          <p:cNvSpPr txBox="1">
            <a:spLocks noChangeArrowheads="1"/>
          </p:cNvSpPr>
          <p:nvPr/>
        </p:nvSpPr>
        <p:spPr bwMode="auto">
          <a:xfrm>
            <a:off x="3200400" y="5153025"/>
            <a:ext cx="35814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r" eaLnBrk="1" hangingPunct="1"/>
            <a:r>
              <a:rPr lang="en-US" altLang="en-US"/>
              <a:t>Many species of camelids evolved in the Americas, such as this guanaco.  Some survived.</a:t>
            </a:r>
          </a:p>
        </p:txBody>
      </p:sp>
      <p:pic>
        <p:nvPicPr>
          <p:cNvPr id="178196" name="Picture 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2209800"/>
            <a:ext cx="3810000" cy="283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pic>
      <p:sp>
        <p:nvSpPr>
          <p:cNvPr id="178197" name="Text Box 21"/>
          <p:cNvSpPr txBox="1">
            <a:spLocks noChangeArrowheads="1"/>
          </p:cNvSpPr>
          <p:nvPr/>
        </p:nvSpPr>
        <p:spPr bwMode="auto">
          <a:xfrm>
            <a:off x="136525" y="5146675"/>
            <a:ext cx="3292475"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en-US"/>
              <a:t>Species of elephants, including mastodon and mammoth, were hunted to extinction.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nodeType="clickEffect">
                                  <p:stCondLst>
                                    <p:cond delay="0"/>
                                  </p:stCondLst>
                                  <p:childTnLst>
                                    <p:set>
                                      <p:cBhvr>
                                        <p:cTn id="6" dur="1" fill="hold">
                                          <p:stCondLst>
                                            <p:cond delay="0"/>
                                          </p:stCondLst>
                                        </p:cTn>
                                        <p:tgtEl>
                                          <p:spTgt spid="178192"/>
                                        </p:tgtEl>
                                        <p:attrNameLst>
                                          <p:attrName>style.visibility</p:attrName>
                                        </p:attrNameLst>
                                      </p:cBhvr>
                                      <p:to>
                                        <p:strVal val="visible"/>
                                      </p:to>
                                    </p:set>
                                    <p:anim calcmode="lin" valueType="num">
                                      <p:cBhvr>
                                        <p:cTn id="7" dur="500" fill="hold"/>
                                        <p:tgtEl>
                                          <p:spTgt spid="178192"/>
                                        </p:tgtEl>
                                        <p:attrNameLst>
                                          <p:attrName>ppt_w</p:attrName>
                                        </p:attrNameLst>
                                      </p:cBhvr>
                                      <p:tavLst>
                                        <p:tav tm="0">
                                          <p:val>
                                            <p:fltVal val="0"/>
                                          </p:val>
                                        </p:tav>
                                        <p:tav tm="100000">
                                          <p:val>
                                            <p:strVal val="#ppt_w"/>
                                          </p:val>
                                        </p:tav>
                                      </p:tavLst>
                                    </p:anim>
                                    <p:anim calcmode="lin" valueType="num">
                                      <p:cBhvr>
                                        <p:cTn id="8" dur="500" fill="hold"/>
                                        <p:tgtEl>
                                          <p:spTgt spid="178192"/>
                                        </p:tgtEl>
                                        <p:attrNameLst>
                                          <p:attrName>ppt_h</p:attrName>
                                        </p:attrNameLst>
                                      </p:cBhvr>
                                      <p:tavLst>
                                        <p:tav tm="0">
                                          <p:val>
                                            <p:strVal val="#ppt_h"/>
                                          </p:val>
                                        </p:tav>
                                        <p:tav tm="100000">
                                          <p:val>
                                            <p:strVal val="#ppt_h"/>
                                          </p:val>
                                        </p:tav>
                                      </p:tavLst>
                                    </p:anim>
                                  </p:childTnLst>
                                </p:cTn>
                              </p:par>
                            </p:childTnLst>
                          </p:cTn>
                        </p:par>
                        <p:par>
                          <p:cTn id="9" fill="hold" nodeType="afterGroup">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78193"/>
                                        </p:tgtEl>
                                        <p:attrNameLst>
                                          <p:attrName>style.visibility</p:attrName>
                                        </p:attrNameLst>
                                      </p:cBhvr>
                                      <p:to>
                                        <p:strVal val="visible"/>
                                      </p:to>
                                    </p:set>
                                    <p:anim calcmode="lin" valueType="num">
                                      <p:cBhvr>
                                        <p:cTn id="12" dur="500" fill="hold"/>
                                        <p:tgtEl>
                                          <p:spTgt spid="178193"/>
                                        </p:tgtEl>
                                        <p:attrNameLst>
                                          <p:attrName>ppt_w</p:attrName>
                                        </p:attrNameLst>
                                      </p:cBhvr>
                                      <p:tavLst>
                                        <p:tav tm="0">
                                          <p:val>
                                            <p:fltVal val="0"/>
                                          </p:val>
                                        </p:tav>
                                        <p:tav tm="100000">
                                          <p:val>
                                            <p:strVal val="#ppt_w"/>
                                          </p:val>
                                        </p:tav>
                                      </p:tavLst>
                                    </p:anim>
                                    <p:anim calcmode="lin" valueType="num">
                                      <p:cBhvr>
                                        <p:cTn id="13" dur="500" fill="hold"/>
                                        <p:tgtEl>
                                          <p:spTgt spid="178193"/>
                                        </p:tgtEl>
                                        <p:attrNameLst>
                                          <p:attrName>ppt_h</p:attrName>
                                        </p:attrNameLst>
                                      </p:cBhvr>
                                      <p:tavLst>
                                        <p:tav tm="0">
                                          <p:val>
                                            <p:strVal val="#ppt_h"/>
                                          </p:val>
                                        </p:tav>
                                        <p:tav tm="100000">
                                          <p:val>
                                            <p:strVal val="#ppt_h"/>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17" presetClass="entr" presetSubtype="10" fill="hold" nodeType="clickEffect">
                                  <p:stCondLst>
                                    <p:cond delay="0"/>
                                  </p:stCondLst>
                                  <p:childTnLst>
                                    <p:set>
                                      <p:cBhvr>
                                        <p:cTn id="17" dur="1" fill="hold">
                                          <p:stCondLst>
                                            <p:cond delay="0"/>
                                          </p:stCondLst>
                                        </p:cTn>
                                        <p:tgtEl>
                                          <p:spTgt spid="178196"/>
                                        </p:tgtEl>
                                        <p:attrNameLst>
                                          <p:attrName>style.visibility</p:attrName>
                                        </p:attrNameLst>
                                      </p:cBhvr>
                                      <p:to>
                                        <p:strVal val="visible"/>
                                      </p:to>
                                    </p:set>
                                    <p:anim calcmode="lin" valueType="num">
                                      <p:cBhvr>
                                        <p:cTn id="18" dur="500" fill="hold"/>
                                        <p:tgtEl>
                                          <p:spTgt spid="178196"/>
                                        </p:tgtEl>
                                        <p:attrNameLst>
                                          <p:attrName>ppt_w</p:attrName>
                                        </p:attrNameLst>
                                      </p:cBhvr>
                                      <p:tavLst>
                                        <p:tav tm="0">
                                          <p:val>
                                            <p:fltVal val="0"/>
                                          </p:val>
                                        </p:tav>
                                        <p:tav tm="100000">
                                          <p:val>
                                            <p:strVal val="#ppt_w"/>
                                          </p:val>
                                        </p:tav>
                                      </p:tavLst>
                                    </p:anim>
                                    <p:anim calcmode="lin" valueType="num">
                                      <p:cBhvr>
                                        <p:cTn id="19" dur="500" fill="hold"/>
                                        <p:tgtEl>
                                          <p:spTgt spid="178196"/>
                                        </p:tgtEl>
                                        <p:attrNameLst>
                                          <p:attrName>ppt_h</p:attrName>
                                        </p:attrNameLst>
                                      </p:cBhvr>
                                      <p:tavLst>
                                        <p:tav tm="0">
                                          <p:val>
                                            <p:strVal val="#ppt_h"/>
                                          </p:val>
                                        </p:tav>
                                        <p:tav tm="100000">
                                          <p:val>
                                            <p:strVal val="#ppt_h"/>
                                          </p:val>
                                        </p:tav>
                                      </p:tavLst>
                                    </p:anim>
                                  </p:childTnLst>
                                </p:cTn>
                              </p:par>
                            </p:childTnLst>
                          </p:cTn>
                        </p:par>
                        <p:par>
                          <p:cTn id="20" fill="hold" nodeType="afterGroup">
                            <p:stCondLst>
                              <p:cond delay="500"/>
                            </p:stCondLst>
                            <p:childTnLst>
                              <p:par>
                                <p:cTn id="21" presetID="17" presetClass="entr" presetSubtype="10" fill="hold" grpId="0" nodeType="afterEffect">
                                  <p:stCondLst>
                                    <p:cond delay="0"/>
                                  </p:stCondLst>
                                  <p:childTnLst>
                                    <p:set>
                                      <p:cBhvr>
                                        <p:cTn id="22" dur="1" fill="hold">
                                          <p:stCondLst>
                                            <p:cond delay="0"/>
                                          </p:stCondLst>
                                        </p:cTn>
                                        <p:tgtEl>
                                          <p:spTgt spid="178197"/>
                                        </p:tgtEl>
                                        <p:attrNameLst>
                                          <p:attrName>style.visibility</p:attrName>
                                        </p:attrNameLst>
                                      </p:cBhvr>
                                      <p:to>
                                        <p:strVal val="visible"/>
                                      </p:to>
                                    </p:set>
                                    <p:anim calcmode="lin" valueType="num">
                                      <p:cBhvr>
                                        <p:cTn id="23" dur="500" fill="hold"/>
                                        <p:tgtEl>
                                          <p:spTgt spid="178197"/>
                                        </p:tgtEl>
                                        <p:attrNameLst>
                                          <p:attrName>ppt_w</p:attrName>
                                        </p:attrNameLst>
                                      </p:cBhvr>
                                      <p:tavLst>
                                        <p:tav tm="0">
                                          <p:val>
                                            <p:fltVal val="0"/>
                                          </p:val>
                                        </p:tav>
                                        <p:tav tm="100000">
                                          <p:val>
                                            <p:strVal val="#ppt_w"/>
                                          </p:val>
                                        </p:tav>
                                      </p:tavLst>
                                    </p:anim>
                                    <p:anim calcmode="lin" valueType="num">
                                      <p:cBhvr>
                                        <p:cTn id="24" dur="500" fill="hold"/>
                                        <p:tgtEl>
                                          <p:spTgt spid="178197"/>
                                        </p:tgtEl>
                                        <p:attrNameLst>
                                          <p:attrName>ppt_h</p:attrName>
                                        </p:attrNameLst>
                                      </p:cBhvr>
                                      <p:tavLst>
                                        <p:tav tm="0">
                                          <p:val>
                                            <p:strVal val="#ppt_h"/>
                                          </p:val>
                                        </p:tav>
                                        <p:tav tm="100000">
                                          <p:val>
                                            <p:strVal val="#ppt_h"/>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17" presetClass="entr" presetSubtype="10" fill="hold" nodeType="clickEffect">
                                  <p:stCondLst>
                                    <p:cond delay="0"/>
                                  </p:stCondLst>
                                  <p:childTnLst>
                                    <p:set>
                                      <p:cBhvr>
                                        <p:cTn id="28" dur="1" fill="hold">
                                          <p:stCondLst>
                                            <p:cond delay="0"/>
                                          </p:stCondLst>
                                        </p:cTn>
                                        <p:tgtEl>
                                          <p:spTgt spid="178194"/>
                                        </p:tgtEl>
                                        <p:attrNameLst>
                                          <p:attrName>style.visibility</p:attrName>
                                        </p:attrNameLst>
                                      </p:cBhvr>
                                      <p:to>
                                        <p:strVal val="visible"/>
                                      </p:to>
                                    </p:set>
                                    <p:anim calcmode="lin" valueType="num">
                                      <p:cBhvr>
                                        <p:cTn id="29" dur="500" fill="hold"/>
                                        <p:tgtEl>
                                          <p:spTgt spid="178194"/>
                                        </p:tgtEl>
                                        <p:attrNameLst>
                                          <p:attrName>ppt_w</p:attrName>
                                        </p:attrNameLst>
                                      </p:cBhvr>
                                      <p:tavLst>
                                        <p:tav tm="0">
                                          <p:val>
                                            <p:fltVal val="0"/>
                                          </p:val>
                                        </p:tav>
                                        <p:tav tm="100000">
                                          <p:val>
                                            <p:strVal val="#ppt_w"/>
                                          </p:val>
                                        </p:tav>
                                      </p:tavLst>
                                    </p:anim>
                                    <p:anim calcmode="lin" valueType="num">
                                      <p:cBhvr>
                                        <p:cTn id="30" dur="500" fill="hold"/>
                                        <p:tgtEl>
                                          <p:spTgt spid="178194"/>
                                        </p:tgtEl>
                                        <p:attrNameLst>
                                          <p:attrName>ppt_h</p:attrName>
                                        </p:attrNameLst>
                                      </p:cBhvr>
                                      <p:tavLst>
                                        <p:tav tm="0">
                                          <p:val>
                                            <p:strVal val="#ppt_h"/>
                                          </p:val>
                                        </p:tav>
                                        <p:tav tm="100000">
                                          <p:val>
                                            <p:strVal val="#ppt_h"/>
                                          </p:val>
                                        </p:tav>
                                      </p:tavLst>
                                    </p:anim>
                                  </p:childTnLst>
                                </p:cTn>
                              </p:par>
                            </p:childTnLst>
                          </p:cTn>
                        </p:par>
                        <p:par>
                          <p:cTn id="31" fill="hold" nodeType="afterGroup">
                            <p:stCondLst>
                              <p:cond delay="500"/>
                            </p:stCondLst>
                            <p:childTnLst>
                              <p:par>
                                <p:cTn id="32" presetID="17" presetClass="entr" presetSubtype="10" fill="hold" grpId="0" nodeType="afterEffect">
                                  <p:stCondLst>
                                    <p:cond delay="0"/>
                                  </p:stCondLst>
                                  <p:childTnLst>
                                    <p:set>
                                      <p:cBhvr>
                                        <p:cTn id="33" dur="1" fill="hold">
                                          <p:stCondLst>
                                            <p:cond delay="0"/>
                                          </p:stCondLst>
                                        </p:cTn>
                                        <p:tgtEl>
                                          <p:spTgt spid="178195"/>
                                        </p:tgtEl>
                                        <p:attrNameLst>
                                          <p:attrName>style.visibility</p:attrName>
                                        </p:attrNameLst>
                                      </p:cBhvr>
                                      <p:to>
                                        <p:strVal val="visible"/>
                                      </p:to>
                                    </p:set>
                                    <p:anim calcmode="lin" valueType="num">
                                      <p:cBhvr>
                                        <p:cTn id="34" dur="500" fill="hold"/>
                                        <p:tgtEl>
                                          <p:spTgt spid="178195"/>
                                        </p:tgtEl>
                                        <p:attrNameLst>
                                          <p:attrName>ppt_w</p:attrName>
                                        </p:attrNameLst>
                                      </p:cBhvr>
                                      <p:tavLst>
                                        <p:tav tm="0">
                                          <p:val>
                                            <p:fltVal val="0"/>
                                          </p:val>
                                        </p:tav>
                                        <p:tav tm="100000">
                                          <p:val>
                                            <p:strVal val="#ppt_w"/>
                                          </p:val>
                                        </p:tav>
                                      </p:tavLst>
                                    </p:anim>
                                    <p:anim calcmode="lin" valueType="num">
                                      <p:cBhvr>
                                        <p:cTn id="35" dur="500" fill="hold"/>
                                        <p:tgtEl>
                                          <p:spTgt spid="17819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193" grpId="0" autoUpdateAnimBg="0"/>
      <p:bldP spid="178195" grpId="0" autoUpdateAnimBg="0"/>
      <p:bldP spid="178197"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a:xfrm>
            <a:off x="457200" y="152400"/>
            <a:ext cx="8385175" cy="1889125"/>
          </a:xfrm>
          <a:solidFill>
            <a:srgbClr val="000000"/>
          </a:solidFill>
        </p:spPr>
        <p:txBody>
          <a:bodyPr/>
          <a:lstStyle/>
          <a:p>
            <a:r>
              <a:rPr lang="en-US" altLang="en-US" sz="3600" b="1" smtClean="0"/>
              <a:t>W2.1 Describe the characteristics of early Western Hemisphere civilizations and pastoral societies</a:t>
            </a:r>
            <a:endParaRPr lang="en-US" altLang="en-US" sz="3200" b="1" smtClean="0"/>
          </a:p>
        </p:txBody>
      </p:sp>
      <p:sp>
        <p:nvSpPr>
          <p:cNvPr id="17410" name="Rectangle 3"/>
          <p:cNvSpPr>
            <a:spLocks noGrp="1" noChangeArrowheads="1"/>
          </p:cNvSpPr>
          <p:nvPr>
            <p:ph type="body" idx="1"/>
          </p:nvPr>
        </p:nvSpPr>
        <p:spPr>
          <a:xfrm>
            <a:off x="685800" y="2514600"/>
            <a:ext cx="8001000" cy="3733800"/>
          </a:xfrm>
          <a:ln>
            <a:solidFill>
              <a:srgbClr val="FF9900"/>
            </a:solidFill>
            <a:miter lim="800000"/>
            <a:headEnd/>
            <a:tailEnd/>
          </a:ln>
        </p:spPr>
        <p:txBody>
          <a:bodyPr/>
          <a:lstStyle/>
          <a:p>
            <a:r>
              <a:rPr lang="en-US" altLang="en-US" sz="2800" b="1" smtClean="0">
                <a:solidFill>
                  <a:srgbClr val="00FF00"/>
                </a:solidFill>
              </a:rPr>
              <a:t>Early agrarian civilizations and pastoral societies emerged. Many fundamental institutions, discoveries, inventions, and techniques appeared</a:t>
            </a:r>
          </a:p>
          <a:p>
            <a:r>
              <a:rPr lang="en-US" altLang="en-US" sz="2800" b="1" smtClean="0">
                <a:solidFill>
                  <a:schemeClr val="accent2"/>
                </a:solidFill>
              </a:rPr>
              <a:t>Pastoral societies developed cultures that reflected the geography and resources that enabled them to inhabit the more challenging physical environments such as the tundra and semi-arid regions of North and South America.</a:t>
            </a:r>
          </a:p>
          <a:p>
            <a:endParaRPr lang="en-US" altLang="en-US" sz="280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ChangeArrowheads="1"/>
          </p:cNvSpPr>
          <p:nvPr>
            <p:ph type="title"/>
          </p:nvPr>
        </p:nvSpPr>
        <p:spPr/>
        <p:txBody>
          <a:bodyPr/>
          <a:lstStyle/>
          <a:p>
            <a:pPr eaLnBrk="1" hangingPunct="1"/>
            <a:endParaRPr lang="en-US" altLang="en-US" smtClean="0"/>
          </a:p>
        </p:txBody>
      </p:sp>
      <p:pic>
        <p:nvPicPr>
          <p:cNvPr id="3686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 y="0"/>
            <a:ext cx="9829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pic>
      <p:sp>
        <p:nvSpPr>
          <p:cNvPr id="205828" name="Oval 4"/>
          <p:cNvSpPr>
            <a:spLocks noChangeArrowheads="1"/>
          </p:cNvSpPr>
          <p:nvPr/>
        </p:nvSpPr>
        <p:spPr bwMode="auto">
          <a:xfrm>
            <a:off x="5105400" y="2286000"/>
            <a:ext cx="381000" cy="304800"/>
          </a:xfrm>
          <a:prstGeom prst="ellipse">
            <a:avLst/>
          </a:prstGeom>
          <a:noFill/>
          <a:ln w="5715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ltLang="en-US"/>
          </a:p>
        </p:txBody>
      </p:sp>
      <p:sp>
        <p:nvSpPr>
          <p:cNvPr id="36868" name="Text Box 5"/>
          <p:cNvSpPr txBox="1">
            <a:spLocks noChangeArrowheads="1"/>
          </p:cNvSpPr>
          <p:nvPr/>
        </p:nvSpPr>
        <p:spPr bwMode="auto">
          <a:xfrm>
            <a:off x="1127125" y="498475"/>
            <a:ext cx="6797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ltLang="en-US"/>
          </a:p>
        </p:txBody>
      </p:sp>
      <p:sp>
        <p:nvSpPr>
          <p:cNvPr id="36869" name="Text Box 6"/>
          <p:cNvSpPr txBox="1">
            <a:spLocks noChangeArrowheads="1"/>
          </p:cNvSpPr>
          <p:nvPr/>
        </p:nvSpPr>
        <p:spPr bwMode="auto">
          <a:xfrm>
            <a:off x="593725" y="76200"/>
            <a:ext cx="7940675" cy="1123950"/>
          </a:xfrm>
          <a:prstGeom prst="rect">
            <a:avLst/>
          </a:prstGeom>
          <a:solidFill>
            <a:schemeClr val="tx1"/>
          </a:solidFill>
          <a:ln w="57150">
            <a:solidFill>
              <a:schemeClr val="bg2"/>
            </a:solidFill>
            <a:miter lim="800000"/>
            <a:headEnd/>
            <a:tailEnd/>
          </a:ln>
        </p:spPr>
        <p:txBody>
          <a:bodyPr>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ctr" eaLnBrk="1" hangingPunct="1"/>
            <a:r>
              <a:rPr lang="en-US" altLang="en-US" sz="3200">
                <a:solidFill>
                  <a:schemeClr val="bg2"/>
                </a:solidFill>
              </a:rPr>
              <a:t>4</a:t>
            </a:r>
            <a:r>
              <a:rPr lang="en-US" altLang="en-US" sz="3200" baseline="30000">
                <a:solidFill>
                  <a:schemeClr val="bg2"/>
                </a:solidFill>
              </a:rPr>
              <a:t>th</a:t>
            </a:r>
            <a:r>
              <a:rPr lang="en-US" altLang="en-US" sz="3200">
                <a:solidFill>
                  <a:schemeClr val="bg2"/>
                </a:solidFill>
              </a:rPr>
              <a:t> Difference: Agrarian Civilizations arrived later in the Americas</a:t>
            </a:r>
          </a:p>
        </p:txBody>
      </p:sp>
      <p:sp>
        <p:nvSpPr>
          <p:cNvPr id="205831" name="Oval 7"/>
          <p:cNvSpPr>
            <a:spLocks noChangeArrowheads="1"/>
          </p:cNvSpPr>
          <p:nvPr/>
        </p:nvSpPr>
        <p:spPr bwMode="auto">
          <a:xfrm>
            <a:off x="5029200" y="2514600"/>
            <a:ext cx="228600" cy="609600"/>
          </a:xfrm>
          <a:prstGeom prst="ellipse">
            <a:avLst/>
          </a:prstGeom>
          <a:noFill/>
          <a:ln w="5715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ltLang="en-US"/>
          </a:p>
        </p:txBody>
      </p:sp>
      <p:sp>
        <p:nvSpPr>
          <p:cNvPr id="205832" name="Oval 8"/>
          <p:cNvSpPr>
            <a:spLocks noChangeArrowheads="1"/>
          </p:cNvSpPr>
          <p:nvPr/>
        </p:nvSpPr>
        <p:spPr bwMode="auto">
          <a:xfrm>
            <a:off x="2362200" y="3581400"/>
            <a:ext cx="381000" cy="304800"/>
          </a:xfrm>
          <a:prstGeom prst="ellipse">
            <a:avLst/>
          </a:prstGeom>
          <a:noFill/>
          <a:ln w="5715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ltLang="en-US"/>
          </a:p>
        </p:txBody>
      </p:sp>
      <p:sp>
        <p:nvSpPr>
          <p:cNvPr id="205833" name="Oval 9"/>
          <p:cNvSpPr>
            <a:spLocks noChangeArrowheads="1"/>
          </p:cNvSpPr>
          <p:nvPr/>
        </p:nvSpPr>
        <p:spPr bwMode="auto">
          <a:xfrm>
            <a:off x="1600200" y="2590800"/>
            <a:ext cx="609600" cy="457200"/>
          </a:xfrm>
          <a:prstGeom prst="ellipse">
            <a:avLst/>
          </a:prstGeom>
          <a:noFill/>
          <a:ln w="5715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ltLang="en-US"/>
          </a:p>
        </p:txBody>
      </p:sp>
      <p:sp>
        <p:nvSpPr>
          <p:cNvPr id="205834" name="Oval 10"/>
          <p:cNvSpPr>
            <a:spLocks noChangeArrowheads="1"/>
          </p:cNvSpPr>
          <p:nvPr/>
        </p:nvSpPr>
        <p:spPr bwMode="auto">
          <a:xfrm>
            <a:off x="5715000" y="2133600"/>
            <a:ext cx="381000" cy="304800"/>
          </a:xfrm>
          <a:prstGeom prst="ellipse">
            <a:avLst/>
          </a:prstGeom>
          <a:noFill/>
          <a:ln w="5715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ltLang="en-US"/>
          </a:p>
        </p:txBody>
      </p:sp>
      <p:sp>
        <p:nvSpPr>
          <p:cNvPr id="205835" name="Oval 11"/>
          <p:cNvSpPr>
            <a:spLocks noChangeArrowheads="1"/>
          </p:cNvSpPr>
          <p:nvPr/>
        </p:nvSpPr>
        <p:spPr bwMode="auto">
          <a:xfrm>
            <a:off x="5943600" y="2438400"/>
            <a:ext cx="685800" cy="609600"/>
          </a:xfrm>
          <a:prstGeom prst="ellipse">
            <a:avLst/>
          </a:prstGeom>
          <a:noFill/>
          <a:ln w="5715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ltLang="en-US"/>
          </a:p>
        </p:txBody>
      </p:sp>
      <p:sp>
        <p:nvSpPr>
          <p:cNvPr id="205836" name="Oval 12"/>
          <p:cNvSpPr>
            <a:spLocks noChangeArrowheads="1"/>
          </p:cNvSpPr>
          <p:nvPr/>
        </p:nvSpPr>
        <p:spPr bwMode="auto">
          <a:xfrm>
            <a:off x="6629400" y="2743200"/>
            <a:ext cx="381000" cy="304800"/>
          </a:xfrm>
          <a:prstGeom prst="ellipse">
            <a:avLst/>
          </a:prstGeom>
          <a:noFill/>
          <a:ln w="5715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ltLang="en-US"/>
          </a:p>
        </p:txBody>
      </p:sp>
      <p:sp>
        <p:nvSpPr>
          <p:cNvPr id="205837" name="Oval 13"/>
          <p:cNvSpPr>
            <a:spLocks noChangeArrowheads="1"/>
          </p:cNvSpPr>
          <p:nvPr/>
        </p:nvSpPr>
        <p:spPr bwMode="auto">
          <a:xfrm>
            <a:off x="6705600" y="2133600"/>
            <a:ext cx="762000" cy="609600"/>
          </a:xfrm>
          <a:prstGeom prst="ellipse">
            <a:avLst/>
          </a:prstGeom>
          <a:noFill/>
          <a:ln w="5715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ltLang="en-US"/>
          </a:p>
        </p:txBody>
      </p:sp>
      <p:sp>
        <p:nvSpPr>
          <p:cNvPr id="205838" name="Oval 14"/>
          <p:cNvSpPr>
            <a:spLocks noChangeArrowheads="1"/>
          </p:cNvSpPr>
          <p:nvPr/>
        </p:nvSpPr>
        <p:spPr bwMode="auto">
          <a:xfrm>
            <a:off x="4267200" y="2971800"/>
            <a:ext cx="381000" cy="304800"/>
          </a:xfrm>
          <a:prstGeom prst="ellipse">
            <a:avLst/>
          </a:prstGeom>
          <a:noFill/>
          <a:ln w="5715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ltLang="en-US"/>
          </a:p>
        </p:txBody>
      </p:sp>
      <p:sp>
        <p:nvSpPr>
          <p:cNvPr id="205839" name="Oval 15"/>
          <p:cNvSpPr>
            <a:spLocks noChangeArrowheads="1"/>
          </p:cNvSpPr>
          <p:nvPr/>
        </p:nvSpPr>
        <p:spPr bwMode="auto">
          <a:xfrm>
            <a:off x="3962400" y="1828800"/>
            <a:ext cx="1219200" cy="838200"/>
          </a:xfrm>
          <a:prstGeom prst="ellipse">
            <a:avLst/>
          </a:prstGeom>
          <a:noFill/>
          <a:ln w="5715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ltLang="en-US"/>
          </a:p>
        </p:txBody>
      </p:sp>
      <p:sp>
        <p:nvSpPr>
          <p:cNvPr id="205840" name="Oval 16"/>
          <p:cNvSpPr>
            <a:spLocks noChangeArrowheads="1"/>
          </p:cNvSpPr>
          <p:nvPr/>
        </p:nvSpPr>
        <p:spPr bwMode="auto">
          <a:xfrm>
            <a:off x="6781800" y="3124200"/>
            <a:ext cx="609600" cy="304800"/>
          </a:xfrm>
          <a:prstGeom prst="ellipse">
            <a:avLst/>
          </a:prstGeom>
          <a:noFill/>
          <a:ln w="5715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ltLang="en-US"/>
          </a:p>
        </p:txBody>
      </p:sp>
      <p:grpSp>
        <p:nvGrpSpPr>
          <p:cNvPr id="2" name="Group 19"/>
          <p:cNvGrpSpPr>
            <a:grpSpLocks/>
          </p:cNvGrpSpPr>
          <p:nvPr/>
        </p:nvGrpSpPr>
        <p:grpSpPr bwMode="auto">
          <a:xfrm>
            <a:off x="2667000" y="5943600"/>
            <a:ext cx="4770438" cy="457200"/>
            <a:chOff x="1680" y="3744"/>
            <a:chExt cx="3005" cy="288"/>
          </a:xfrm>
        </p:grpSpPr>
        <p:sp>
          <p:nvSpPr>
            <p:cNvPr id="36881" name="Oval 17"/>
            <p:cNvSpPr>
              <a:spLocks noChangeArrowheads="1"/>
            </p:cNvSpPr>
            <p:nvPr/>
          </p:nvSpPr>
          <p:spPr bwMode="auto">
            <a:xfrm>
              <a:off x="1680" y="3792"/>
              <a:ext cx="240" cy="192"/>
            </a:xfrm>
            <a:prstGeom prst="ellipse">
              <a:avLst/>
            </a:prstGeom>
            <a:noFill/>
            <a:ln w="5715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ltLang="en-US"/>
            </a:p>
          </p:txBody>
        </p:sp>
        <p:sp>
          <p:nvSpPr>
            <p:cNvPr id="36882" name="Text Box 18"/>
            <p:cNvSpPr txBox="1">
              <a:spLocks noChangeArrowheads="1"/>
            </p:cNvSpPr>
            <p:nvPr/>
          </p:nvSpPr>
          <p:spPr bwMode="auto">
            <a:xfrm>
              <a:off x="2054" y="3744"/>
              <a:ext cx="2631" cy="288"/>
            </a:xfrm>
            <a:prstGeom prst="rect">
              <a:avLst/>
            </a:prstGeom>
            <a:solidFill>
              <a:schemeClr val="tx1"/>
            </a:solidFill>
            <a:ln>
              <a:noFill/>
            </a:ln>
            <a:extLst>
              <a:ext uri="{91240B29-F687-4F45-9708-019B960494DF}">
                <a14:hiddenLine xmlns:a14="http://schemas.microsoft.com/office/drawing/2010/main" w="57150">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en-US">
                  <a:solidFill>
                    <a:schemeClr val="bg2"/>
                  </a:solidFill>
                </a:rPr>
                <a:t>= Zones of Agrarian Civilization</a:t>
              </a: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205828"/>
                                        </p:tgtEl>
                                        <p:attrNameLst>
                                          <p:attrName>style.visibility</p:attrName>
                                        </p:attrNameLst>
                                      </p:cBhvr>
                                      <p:to>
                                        <p:strVal val="visible"/>
                                      </p:to>
                                    </p:set>
                                    <p:anim calcmode="lin" valueType="num">
                                      <p:cBhvr>
                                        <p:cTn id="13" dur="500" fill="hold"/>
                                        <p:tgtEl>
                                          <p:spTgt spid="205828"/>
                                        </p:tgtEl>
                                        <p:attrNameLst>
                                          <p:attrName>ppt_w</p:attrName>
                                        </p:attrNameLst>
                                      </p:cBhvr>
                                      <p:tavLst>
                                        <p:tav tm="0">
                                          <p:val>
                                            <p:fltVal val="0"/>
                                          </p:val>
                                        </p:tav>
                                        <p:tav tm="100000">
                                          <p:val>
                                            <p:strVal val="#ppt_w"/>
                                          </p:val>
                                        </p:tav>
                                      </p:tavLst>
                                    </p:anim>
                                    <p:anim calcmode="lin" valueType="num">
                                      <p:cBhvr>
                                        <p:cTn id="14" dur="500" fill="hold"/>
                                        <p:tgtEl>
                                          <p:spTgt spid="205828"/>
                                        </p:tgtEl>
                                        <p:attrNameLst>
                                          <p:attrName>ppt_h</p:attrName>
                                        </p:attrNameLst>
                                      </p:cBhvr>
                                      <p:tavLst>
                                        <p:tav tm="0">
                                          <p:val>
                                            <p:strVal val="#ppt_h"/>
                                          </p:val>
                                        </p:tav>
                                        <p:tav tm="100000">
                                          <p:val>
                                            <p:strVal val="#ppt_h"/>
                                          </p:val>
                                        </p:tav>
                                      </p:tavLst>
                                    </p:anim>
                                  </p:childTnLst>
                                </p:cTn>
                              </p:par>
                            </p:childTnLst>
                          </p:cTn>
                        </p:par>
                        <p:par>
                          <p:cTn id="15" fill="hold" nodeType="afterGroup">
                            <p:stCondLst>
                              <p:cond delay="500"/>
                            </p:stCondLst>
                            <p:childTnLst>
                              <p:par>
                                <p:cTn id="16" presetID="17" presetClass="entr" presetSubtype="10" fill="hold" grpId="0" nodeType="afterEffect">
                                  <p:stCondLst>
                                    <p:cond delay="0"/>
                                  </p:stCondLst>
                                  <p:childTnLst>
                                    <p:set>
                                      <p:cBhvr>
                                        <p:cTn id="17" dur="1" fill="hold">
                                          <p:stCondLst>
                                            <p:cond delay="0"/>
                                          </p:stCondLst>
                                        </p:cTn>
                                        <p:tgtEl>
                                          <p:spTgt spid="205831"/>
                                        </p:tgtEl>
                                        <p:attrNameLst>
                                          <p:attrName>style.visibility</p:attrName>
                                        </p:attrNameLst>
                                      </p:cBhvr>
                                      <p:to>
                                        <p:strVal val="visible"/>
                                      </p:to>
                                    </p:set>
                                    <p:anim calcmode="lin" valueType="num">
                                      <p:cBhvr>
                                        <p:cTn id="18" dur="500" fill="hold"/>
                                        <p:tgtEl>
                                          <p:spTgt spid="205831"/>
                                        </p:tgtEl>
                                        <p:attrNameLst>
                                          <p:attrName>ppt_w</p:attrName>
                                        </p:attrNameLst>
                                      </p:cBhvr>
                                      <p:tavLst>
                                        <p:tav tm="0">
                                          <p:val>
                                            <p:fltVal val="0"/>
                                          </p:val>
                                        </p:tav>
                                        <p:tav tm="100000">
                                          <p:val>
                                            <p:strVal val="#ppt_w"/>
                                          </p:val>
                                        </p:tav>
                                      </p:tavLst>
                                    </p:anim>
                                    <p:anim calcmode="lin" valueType="num">
                                      <p:cBhvr>
                                        <p:cTn id="19" dur="500" fill="hold"/>
                                        <p:tgtEl>
                                          <p:spTgt spid="205831"/>
                                        </p:tgtEl>
                                        <p:attrNameLst>
                                          <p:attrName>ppt_h</p:attrName>
                                        </p:attrNameLst>
                                      </p:cBhvr>
                                      <p:tavLst>
                                        <p:tav tm="0">
                                          <p:val>
                                            <p:strVal val="#ppt_h"/>
                                          </p:val>
                                        </p:tav>
                                        <p:tav tm="100000">
                                          <p:val>
                                            <p:strVal val="#ppt_h"/>
                                          </p:val>
                                        </p:tav>
                                      </p:tavLst>
                                    </p:anim>
                                  </p:childTnLst>
                                </p:cTn>
                              </p:par>
                            </p:childTnLst>
                          </p:cTn>
                        </p:par>
                        <p:par>
                          <p:cTn id="20" fill="hold" nodeType="afterGroup">
                            <p:stCondLst>
                              <p:cond delay="1000"/>
                            </p:stCondLst>
                            <p:childTnLst>
                              <p:par>
                                <p:cTn id="21" presetID="17" presetClass="entr" presetSubtype="10" fill="hold" grpId="0" nodeType="afterEffect">
                                  <p:stCondLst>
                                    <p:cond delay="0"/>
                                  </p:stCondLst>
                                  <p:childTnLst>
                                    <p:set>
                                      <p:cBhvr>
                                        <p:cTn id="22" dur="1" fill="hold">
                                          <p:stCondLst>
                                            <p:cond delay="0"/>
                                          </p:stCondLst>
                                        </p:cTn>
                                        <p:tgtEl>
                                          <p:spTgt spid="205835"/>
                                        </p:tgtEl>
                                        <p:attrNameLst>
                                          <p:attrName>style.visibility</p:attrName>
                                        </p:attrNameLst>
                                      </p:cBhvr>
                                      <p:to>
                                        <p:strVal val="visible"/>
                                      </p:to>
                                    </p:set>
                                    <p:anim calcmode="lin" valueType="num">
                                      <p:cBhvr>
                                        <p:cTn id="23" dur="500" fill="hold"/>
                                        <p:tgtEl>
                                          <p:spTgt spid="205835"/>
                                        </p:tgtEl>
                                        <p:attrNameLst>
                                          <p:attrName>ppt_w</p:attrName>
                                        </p:attrNameLst>
                                      </p:cBhvr>
                                      <p:tavLst>
                                        <p:tav tm="0">
                                          <p:val>
                                            <p:fltVal val="0"/>
                                          </p:val>
                                        </p:tav>
                                        <p:tav tm="100000">
                                          <p:val>
                                            <p:strVal val="#ppt_w"/>
                                          </p:val>
                                        </p:tav>
                                      </p:tavLst>
                                    </p:anim>
                                    <p:anim calcmode="lin" valueType="num">
                                      <p:cBhvr>
                                        <p:cTn id="24" dur="500" fill="hold"/>
                                        <p:tgtEl>
                                          <p:spTgt spid="205835"/>
                                        </p:tgtEl>
                                        <p:attrNameLst>
                                          <p:attrName>ppt_h</p:attrName>
                                        </p:attrNameLst>
                                      </p:cBhvr>
                                      <p:tavLst>
                                        <p:tav tm="0">
                                          <p:val>
                                            <p:strVal val="#ppt_h"/>
                                          </p:val>
                                        </p:tav>
                                        <p:tav tm="100000">
                                          <p:val>
                                            <p:strVal val="#ppt_h"/>
                                          </p:val>
                                        </p:tav>
                                      </p:tavLst>
                                    </p:anim>
                                  </p:childTnLst>
                                </p:cTn>
                              </p:par>
                            </p:childTnLst>
                          </p:cTn>
                        </p:par>
                        <p:par>
                          <p:cTn id="25" fill="hold" nodeType="afterGroup">
                            <p:stCondLst>
                              <p:cond delay="1500"/>
                            </p:stCondLst>
                            <p:childTnLst>
                              <p:par>
                                <p:cTn id="26" presetID="17" presetClass="entr" presetSubtype="10" fill="hold" grpId="0" nodeType="afterEffect">
                                  <p:stCondLst>
                                    <p:cond delay="0"/>
                                  </p:stCondLst>
                                  <p:childTnLst>
                                    <p:set>
                                      <p:cBhvr>
                                        <p:cTn id="27" dur="1" fill="hold">
                                          <p:stCondLst>
                                            <p:cond delay="0"/>
                                          </p:stCondLst>
                                        </p:cTn>
                                        <p:tgtEl>
                                          <p:spTgt spid="205837"/>
                                        </p:tgtEl>
                                        <p:attrNameLst>
                                          <p:attrName>style.visibility</p:attrName>
                                        </p:attrNameLst>
                                      </p:cBhvr>
                                      <p:to>
                                        <p:strVal val="visible"/>
                                      </p:to>
                                    </p:set>
                                    <p:anim calcmode="lin" valueType="num">
                                      <p:cBhvr>
                                        <p:cTn id="28" dur="500" fill="hold"/>
                                        <p:tgtEl>
                                          <p:spTgt spid="205837"/>
                                        </p:tgtEl>
                                        <p:attrNameLst>
                                          <p:attrName>ppt_w</p:attrName>
                                        </p:attrNameLst>
                                      </p:cBhvr>
                                      <p:tavLst>
                                        <p:tav tm="0">
                                          <p:val>
                                            <p:fltVal val="0"/>
                                          </p:val>
                                        </p:tav>
                                        <p:tav tm="100000">
                                          <p:val>
                                            <p:strVal val="#ppt_w"/>
                                          </p:val>
                                        </p:tav>
                                      </p:tavLst>
                                    </p:anim>
                                    <p:anim calcmode="lin" valueType="num">
                                      <p:cBhvr>
                                        <p:cTn id="29" dur="500" fill="hold"/>
                                        <p:tgtEl>
                                          <p:spTgt spid="205837"/>
                                        </p:tgtEl>
                                        <p:attrNameLst>
                                          <p:attrName>ppt_h</p:attrName>
                                        </p:attrNameLst>
                                      </p:cBhvr>
                                      <p:tavLst>
                                        <p:tav tm="0">
                                          <p:val>
                                            <p:strVal val="#ppt_h"/>
                                          </p:val>
                                        </p:tav>
                                        <p:tav tm="100000">
                                          <p:val>
                                            <p:strVal val="#ppt_h"/>
                                          </p:val>
                                        </p:tav>
                                      </p:tavLst>
                                    </p:anim>
                                  </p:childTnLst>
                                </p:cTn>
                              </p:par>
                            </p:childTnLst>
                          </p:cTn>
                        </p:par>
                        <p:par>
                          <p:cTn id="30" fill="hold" nodeType="afterGroup">
                            <p:stCondLst>
                              <p:cond delay="2000"/>
                            </p:stCondLst>
                            <p:childTnLst>
                              <p:par>
                                <p:cTn id="31" presetID="17" presetClass="entr" presetSubtype="10" fill="hold" grpId="0" nodeType="afterEffect">
                                  <p:stCondLst>
                                    <p:cond delay="0"/>
                                  </p:stCondLst>
                                  <p:childTnLst>
                                    <p:set>
                                      <p:cBhvr>
                                        <p:cTn id="32" dur="1" fill="hold">
                                          <p:stCondLst>
                                            <p:cond delay="0"/>
                                          </p:stCondLst>
                                        </p:cTn>
                                        <p:tgtEl>
                                          <p:spTgt spid="205834"/>
                                        </p:tgtEl>
                                        <p:attrNameLst>
                                          <p:attrName>style.visibility</p:attrName>
                                        </p:attrNameLst>
                                      </p:cBhvr>
                                      <p:to>
                                        <p:strVal val="visible"/>
                                      </p:to>
                                    </p:set>
                                    <p:anim calcmode="lin" valueType="num">
                                      <p:cBhvr>
                                        <p:cTn id="33" dur="500" fill="hold"/>
                                        <p:tgtEl>
                                          <p:spTgt spid="205834"/>
                                        </p:tgtEl>
                                        <p:attrNameLst>
                                          <p:attrName>ppt_w</p:attrName>
                                        </p:attrNameLst>
                                      </p:cBhvr>
                                      <p:tavLst>
                                        <p:tav tm="0">
                                          <p:val>
                                            <p:fltVal val="0"/>
                                          </p:val>
                                        </p:tav>
                                        <p:tav tm="100000">
                                          <p:val>
                                            <p:strVal val="#ppt_w"/>
                                          </p:val>
                                        </p:tav>
                                      </p:tavLst>
                                    </p:anim>
                                    <p:anim calcmode="lin" valueType="num">
                                      <p:cBhvr>
                                        <p:cTn id="34" dur="500" fill="hold"/>
                                        <p:tgtEl>
                                          <p:spTgt spid="205834"/>
                                        </p:tgtEl>
                                        <p:attrNameLst>
                                          <p:attrName>ppt_h</p:attrName>
                                        </p:attrNameLst>
                                      </p:cBhvr>
                                      <p:tavLst>
                                        <p:tav tm="0">
                                          <p:val>
                                            <p:strVal val="#ppt_h"/>
                                          </p:val>
                                        </p:tav>
                                        <p:tav tm="100000">
                                          <p:val>
                                            <p:strVal val="#ppt_h"/>
                                          </p:val>
                                        </p:tav>
                                      </p:tavLst>
                                    </p:anim>
                                  </p:childTnLst>
                                </p:cTn>
                              </p:par>
                            </p:childTnLst>
                          </p:cTn>
                        </p:par>
                        <p:par>
                          <p:cTn id="35" fill="hold" nodeType="afterGroup">
                            <p:stCondLst>
                              <p:cond delay="2500"/>
                            </p:stCondLst>
                            <p:childTnLst>
                              <p:par>
                                <p:cTn id="36" presetID="17" presetClass="entr" presetSubtype="10" fill="hold" grpId="0" nodeType="afterEffect">
                                  <p:stCondLst>
                                    <p:cond delay="0"/>
                                  </p:stCondLst>
                                  <p:childTnLst>
                                    <p:set>
                                      <p:cBhvr>
                                        <p:cTn id="37" dur="1" fill="hold">
                                          <p:stCondLst>
                                            <p:cond delay="0"/>
                                          </p:stCondLst>
                                        </p:cTn>
                                        <p:tgtEl>
                                          <p:spTgt spid="205836"/>
                                        </p:tgtEl>
                                        <p:attrNameLst>
                                          <p:attrName>style.visibility</p:attrName>
                                        </p:attrNameLst>
                                      </p:cBhvr>
                                      <p:to>
                                        <p:strVal val="visible"/>
                                      </p:to>
                                    </p:set>
                                    <p:anim calcmode="lin" valueType="num">
                                      <p:cBhvr>
                                        <p:cTn id="38" dur="500" fill="hold"/>
                                        <p:tgtEl>
                                          <p:spTgt spid="205836"/>
                                        </p:tgtEl>
                                        <p:attrNameLst>
                                          <p:attrName>ppt_w</p:attrName>
                                        </p:attrNameLst>
                                      </p:cBhvr>
                                      <p:tavLst>
                                        <p:tav tm="0">
                                          <p:val>
                                            <p:fltVal val="0"/>
                                          </p:val>
                                        </p:tav>
                                        <p:tav tm="100000">
                                          <p:val>
                                            <p:strVal val="#ppt_w"/>
                                          </p:val>
                                        </p:tav>
                                      </p:tavLst>
                                    </p:anim>
                                    <p:anim calcmode="lin" valueType="num">
                                      <p:cBhvr>
                                        <p:cTn id="39" dur="500" fill="hold"/>
                                        <p:tgtEl>
                                          <p:spTgt spid="205836"/>
                                        </p:tgtEl>
                                        <p:attrNameLst>
                                          <p:attrName>ppt_h</p:attrName>
                                        </p:attrNameLst>
                                      </p:cBhvr>
                                      <p:tavLst>
                                        <p:tav tm="0">
                                          <p:val>
                                            <p:strVal val="#ppt_h"/>
                                          </p:val>
                                        </p:tav>
                                        <p:tav tm="100000">
                                          <p:val>
                                            <p:strVal val="#ppt_h"/>
                                          </p:val>
                                        </p:tav>
                                      </p:tavLst>
                                    </p:anim>
                                  </p:childTnLst>
                                </p:cTn>
                              </p:par>
                            </p:childTnLst>
                          </p:cTn>
                        </p:par>
                        <p:par>
                          <p:cTn id="40" fill="hold" nodeType="afterGroup">
                            <p:stCondLst>
                              <p:cond delay="3000"/>
                            </p:stCondLst>
                            <p:childTnLst>
                              <p:par>
                                <p:cTn id="41" presetID="17" presetClass="entr" presetSubtype="10" fill="hold" grpId="0" nodeType="afterEffect">
                                  <p:stCondLst>
                                    <p:cond delay="0"/>
                                  </p:stCondLst>
                                  <p:childTnLst>
                                    <p:set>
                                      <p:cBhvr>
                                        <p:cTn id="42" dur="1" fill="hold">
                                          <p:stCondLst>
                                            <p:cond delay="0"/>
                                          </p:stCondLst>
                                        </p:cTn>
                                        <p:tgtEl>
                                          <p:spTgt spid="205840"/>
                                        </p:tgtEl>
                                        <p:attrNameLst>
                                          <p:attrName>style.visibility</p:attrName>
                                        </p:attrNameLst>
                                      </p:cBhvr>
                                      <p:to>
                                        <p:strVal val="visible"/>
                                      </p:to>
                                    </p:set>
                                    <p:anim calcmode="lin" valueType="num">
                                      <p:cBhvr>
                                        <p:cTn id="43" dur="500" fill="hold"/>
                                        <p:tgtEl>
                                          <p:spTgt spid="205840"/>
                                        </p:tgtEl>
                                        <p:attrNameLst>
                                          <p:attrName>ppt_w</p:attrName>
                                        </p:attrNameLst>
                                      </p:cBhvr>
                                      <p:tavLst>
                                        <p:tav tm="0">
                                          <p:val>
                                            <p:fltVal val="0"/>
                                          </p:val>
                                        </p:tav>
                                        <p:tav tm="100000">
                                          <p:val>
                                            <p:strVal val="#ppt_w"/>
                                          </p:val>
                                        </p:tav>
                                      </p:tavLst>
                                    </p:anim>
                                    <p:anim calcmode="lin" valueType="num">
                                      <p:cBhvr>
                                        <p:cTn id="44" dur="500" fill="hold"/>
                                        <p:tgtEl>
                                          <p:spTgt spid="205840"/>
                                        </p:tgtEl>
                                        <p:attrNameLst>
                                          <p:attrName>ppt_h</p:attrName>
                                        </p:attrNameLst>
                                      </p:cBhvr>
                                      <p:tavLst>
                                        <p:tav tm="0">
                                          <p:val>
                                            <p:strVal val="#ppt_h"/>
                                          </p:val>
                                        </p:tav>
                                        <p:tav tm="100000">
                                          <p:val>
                                            <p:strVal val="#ppt_h"/>
                                          </p:val>
                                        </p:tav>
                                      </p:tavLst>
                                    </p:anim>
                                  </p:childTnLst>
                                </p:cTn>
                              </p:par>
                            </p:childTnLst>
                          </p:cTn>
                        </p:par>
                        <p:par>
                          <p:cTn id="45" fill="hold" nodeType="afterGroup">
                            <p:stCondLst>
                              <p:cond delay="3500"/>
                            </p:stCondLst>
                            <p:childTnLst>
                              <p:par>
                                <p:cTn id="46" presetID="17" presetClass="entr" presetSubtype="10" fill="hold" grpId="0" nodeType="afterEffect">
                                  <p:stCondLst>
                                    <p:cond delay="0"/>
                                  </p:stCondLst>
                                  <p:childTnLst>
                                    <p:set>
                                      <p:cBhvr>
                                        <p:cTn id="47" dur="1" fill="hold">
                                          <p:stCondLst>
                                            <p:cond delay="0"/>
                                          </p:stCondLst>
                                        </p:cTn>
                                        <p:tgtEl>
                                          <p:spTgt spid="205833"/>
                                        </p:tgtEl>
                                        <p:attrNameLst>
                                          <p:attrName>style.visibility</p:attrName>
                                        </p:attrNameLst>
                                      </p:cBhvr>
                                      <p:to>
                                        <p:strVal val="visible"/>
                                      </p:to>
                                    </p:set>
                                    <p:anim calcmode="lin" valueType="num">
                                      <p:cBhvr>
                                        <p:cTn id="48" dur="500" fill="hold"/>
                                        <p:tgtEl>
                                          <p:spTgt spid="205833"/>
                                        </p:tgtEl>
                                        <p:attrNameLst>
                                          <p:attrName>ppt_w</p:attrName>
                                        </p:attrNameLst>
                                      </p:cBhvr>
                                      <p:tavLst>
                                        <p:tav tm="0">
                                          <p:val>
                                            <p:fltVal val="0"/>
                                          </p:val>
                                        </p:tav>
                                        <p:tav tm="100000">
                                          <p:val>
                                            <p:strVal val="#ppt_w"/>
                                          </p:val>
                                        </p:tav>
                                      </p:tavLst>
                                    </p:anim>
                                    <p:anim calcmode="lin" valueType="num">
                                      <p:cBhvr>
                                        <p:cTn id="49" dur="500" fill="hold"/>
                                        <p:tgtEl>
                                          <p:spTgt spid="205833"/>
                                        </p:tgtEl>
                                        <p:attrNameLst>
                                          <p:attrName>ppt_h</p:attrName>
                                        </p:attrNameLst>
                                      </p:cBhvr>
                                      <p:tavLst>
                                        <p:tav tm="0">
                                          <p:val>
                                            <p:strVal val="#ppt_h"/>
                                          </p:val>
                                        </p:tav>
                                        <p:tav tm="100000">
                                          <p:val>
                                            <p:strVal val="#ppt_h"/>
                                          </p:val>
                                        </p:tav>
                                      </p:tavLst>
                                    </p:anim>
                                  </p:childTnLst>
                                </p:cTn>
                              </p:par>
                            </p:childTnLst>
                          </p:cTn>
                        </p:par>
                        <p:par>
                          <p:cTn id="50" fill="hold" nodeType="afterGroup">
                            <p:stCondLst>
                              <p:cond delay="4000"/>
                            </p:stCondLst>
                            <p:childTnLst>
                              <p:par>
                                <p:cTn id="51" presetID="17" presetClass="entr" presetSubtype="10" fill="hold" grpId="0" nodeType="afterEffect">
                                  <p:stCondLst>
                                    <p:cond delay="0"/>
                                  </p:stCondLst>
                                  <p:childTnLst>
                                    <p:set>
                                      <p:cBhvr>
                                        <p:cTn id="52" dur="1" fill="hold">
                                          <p:stCondLst>
                                            <p:cond delay="0"/>
                                          </p:stCondLst>
                                        </p:cTn>
                                        <p:tgtEl>
                                          <p:spTgt spid="205832"/>
                                        </p:tgtEl>
                                        <p:attrNameLst>
                                          <p:attrName>style.visibility</p:attrName>
                                        </p:attrNameLst>
                                      </p:cBhvr>
                                      <p:to>
                                        <p:strVal val="visible"/>
                                      </p:to>
                                    </p:set>
                                    <p:anim calcmode="lin" valueType="num">
                                      <p:cBhvr>
                                        <p:cTn id="53" dur="500" fill="hold"/>
                                        <p:tgtEl>
                                          <p:spTgt spid="205832"/>
                                        </p:tgtEl>
                                        <p:attrNameLst>
                                          <p:attrName>ppt_w</p:attrName>
                                        </p:attrNameLst>
                                      </p:cBhvr>
                                      <p:tavLst>
                                        <p:tav tm="0">
                                          <p:val>
                                            <p:fltVal val="0"/>
                                          </p:val>
                                        </p:tav>
                                        <p:tav tm="100000">
                                          <p:val>
                                            <p:strVal val="#ppt_w"/>
                                          </p:val>
                                        </p:tav>
                                      </p:tavLst>
                                    </p:anim>
                                    <p:anim calcmode="lin" valueType="num">
                                      <p:cBhvr>
                                        <p:cTn id="54" dur="500" fill="hold"/>
                                        <p:tgtEl>
                                          <p:spTgt spid="205832"/>
                                        </p:tgtEl>
                                        <p:attrNameLst>
                                          <p:attrName>ppt_h</p:attrName>
                                        </p:attrNameLst>
                                      </p:cBhvr>
                                      <p:tavLst>
                                        <p:tav tm="0">
                                          <p:val>
                                            <p:strVal val="#ppt_h"/>
                                          </p:val>
                                        </p:tav>
                                        <p:tav tm="100000">
                                          <p:val>
                                            <p:strVal val="#ppt_h"/>
                                          </p:val>
                                        </p:tav>
                                      </p:tavLst>
                                    </p:anim>
                                  </p:childTnLst>
                                </p:cTn>
                              </p:par>
                            </p:childTnLst>
                          </p:cTn>
                        </p:par>
                        <p:par>
                          <p:cTn id="55" fill="hold" nodeType="afterGroup">
                            <p:stCondLst>
                              <p:cond delay="4500"/>
                            </p:stCondLst>
                            <p:childTnLst>
                              <p:par>
                                <p:cTn id="56" presetID="17" presetClass="entr" presetSubtype="10" fill="hold" grpId="0" nodeType="afterEffect">
                                  <p:stCondLst>
                                    <p:cond delay="0"/>
                                  </p:stCondLst>
                                  <p:childTnLst>
                                    <p:set>
                                      <p:cBhvr>
                                        <p:cTn id="57" dur="1" fill="hold">
                                          <p:stCondLst>
                                            <p:cond delay="0"/>
                                          </p:stCondLst>
                                        </p:cTn>
                                        <p:tgtEl>
                                          <p:spTgt spid="205838"/>
                                        </p:tgtEl>
                                        <p:attrNameLst>
                                          <p:attrName>style.visibility</p:attrName>
                                        </p:attrNameLst>
                                      </p:cBhvr>
                                      <p:to>
                                        <p:strVal val="visible"/>
                                      </p:to>
                                    </p:set>
                                    <p:anim calcmode="lin" valueType="num">
                                      <p:cBhvr>
                                        <p:cTn id="58" dur="500" fill="hold"/>
                                        <p:tgtEl>
                                          <p:spTgt spid="205838"/>
                                        </p:tgtEl>
                                        <p:attrNameLst>
                                          <p:attrName>ppt_w</p:attrName>
                                        </p:attrNameLst>
                                      </p:cBhvr>
                                      <p:tavLst>
                                        <p:tav tm="0">
                                          <p:val>
                                            <p:fltVal val="0"/>
                                          </p:val>
                                        </p:tav>
                                        <p:tav tm="100000">
                                          <p:val>
                                            <p:strVal val="#ppt_w"/>
                                          </p:val>
                                        </p:tav>
                                      </p:tavLst>
                                    </p:anim>
                                    <p:anim calcmode="lin" valueType="num">
                                      <p:cBhvr>
                                        <p:cTn id="59" dur="500" fill="hold"/>
                                        <p:tgtEl>
                                          <p:spTgt spid="205838"/>
                                        </p:tgtEl>
                                        <p:attrNameLst>
                                          <p:attrName>ppt_h</p:attrName>
                                        </p:attrNameLst>
                                      </p:cBhvr>
                                      <p:tavLst>
                                        <p:tav tm="0">
                                          <p:val>
                                            <p:strVal val="#ppt_h"/>
                                          </p:val>
                                        </p:tav>
                                        <p:tav tm="100000">
                                          <p:val>
                                            <p:strVal val="#ppt_h"/>
                                          </p:val>
                                        </p:tav>
                                      </p:tavLst>
                                    </p:anim>
                                  </p:childTnLst>
                                </p:cTn>
                              </p:par>
                            </p:childTnLst>
                          </p:cTn>
                        </p:par>
                        <p:par>
                          <p:cTn id="60" fill="hold" nodeType="afterGroup">
                            <p:stCondLst>
                              <p:cond delay="5000"/>
                            </p:stCondLst>
                            <p:childTnLst>
                              <p:par>
                                <p:cTn id="61" presetID="17" presetClass="entr" presetSubtype="10" fill="hold" grpId="0" nodeType="afterEffect">
                                  <p:stCondLst>
                                    <p:cond delay="0"/>
                                  </p:stCondLst>
                                  <p:childTnLst>
                                    <p:set>
                                      <p:cBhvr>
                                        <p:cTn id="62" dur="1" fill="hold">
                                          <p:stCondLst>
                                            <p:cond delay="0"/>
                                          </p:stCondLst>
                                        </p:cTn>
                                        <p:tgtEl>
                                          <p:spTgt spid="205839"/>
                                        </p:tgtEl>
                                        <p:attrNameLst>
                                          <p:attrName>style.visibility</p:attrName>
                                        </p:attrNameLst>
                                      </p:cBhvr>
                                      <p:to>
                                        <p:strVal val="visible"/>
                                      </p:to>
                                    </p:set>
                                    <p:anim calcmode="lin" valueType="num">
                                      <p:cBhvr>
                                        <p:cTn id="63" dur="500" fill="hold"/>
                                        <p:tgtEl>
                                          <p:spTgt spid="205839"/>
                                        </p:tgtEl>
                                        <p:attrNameLst>
                                          <p:attrName>ppt_w</p:attrName>
                                        </p:attrNameLst>
                                      </p:cBhvr>
                                      <p:tavLst>
                                        <p:tav tm="0">
                                          <p:val>
                                            <p:fltVal val="0"/>
                                          </p:val>
                                        </p:tav>
                                        <p:tav tm="100000">
                                          <p:val>
                                            <p:strVal val="#ppt_w"/>
                                          </p:val>
                                        </p:tav>
                                      </p:tavLst>
                                    </p:anim>
                                    <p:anim calcmode="lin" valueType="num">
                                      <p:cBhvr>
                                        <p:cTn id="64" dur="500" fill="hold"/>
                                        <p:tgtEl>
                                          <p:spTgt spid="20583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28" grpId="0" animBg="1"/>
      <p:bldP spid="205831" grpId="0" animBg="1"/>
      <p:bldP spid="205832" grpId="0" animBg="1"/>
      <p:bldP spid="205833" grpId="0" animBg="1"/>
      <p:bldP spid="205834" grpId="0" animBg="1"/>
      <p:bldP spid="205835" grpId="0" animBg="1"/>
      <p:bldP spid="205836" grpId="0" animBg="1"/>
      <p:bldP spid="205837" grpId="0" animBg="1"/>
      <p:bldP spid="205838" grpId="0" animBg="1"/>
      <p:bldP spid="205839" grpId="0" animBg="1"/>
      <p:bldP spid="205840"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89" name="Rectangle 2"/>
          <p:cNvSpPr>
            <a:spLocks noGrp="1" noChangeArrowheads="1"/>
          </p:cNvSpPr>
          <p:nvPr>
            <p:ph type="title"/>
          </p:nvPr>
        </p:nvSpPr>
        <p:spPr>
          <a:xfrm>
            <a:off x="685800" y="228600"/>
            <a:ext cx="7772400" cy="1447800"/>
          </a:xfrm>
          <a:ln>
            <a:solidFill>
              <a:schemeClr val="accent1"/>
            </a:solidFill>
            <a:miter lim="800000"/>
            <a:headEnd/>
            <a:tailEnd/>
          </a:ln>
        </p:spPr>
        <p:txBody>
          <a:bodyPr/>
          <a:lstStyle/>
          <a:p>
            <a:pPr eaLnBrk="1" hangingPunct="1"/>
            <a:r>
              <a:rPr lang="en-US" altLang="en-US" b="1" smtClean="0">
                <a:solidFill>
                  <a:srgbClr val="00FF00"/>
                </a:solidFill>
              </a:rPr>
              <a:t>Agrarian Civilizations in the Americas: Chronology</a:t>
            </a:r>
          </a:p>
        </p:txBody>
      </p:sp>
      <p:sp>
        <p:nvSpPr>
          <p:cNvPr id="206851" name="Rectangle 3"/>
          <p:cNvSpPr>
            <a:spLocks noGrp="1" noChangeArrowheads="1"/>
          </p:cNvSpPr>
          <p:nvPr>
            <p:ph type="body" idx="1"/>
          </p:nvPr>
        </p:nvSpPr>
        <p:spPr>
          <a:xfrm>
            <a:off x="685800" y="1828800"/>
            <a:ext cx="8001000" cy="4783138"/>
          </a:xfrm>
          <a:ln>
            <a:solidFill>
              <a:srgbClr val="FF9900"/>
            </a:solidFill>
            <a:miter lim="800000"/>
            <a:headEnd/>
            <a:tailEnd/>
          </a:ln>
        </p:spPr>
        <p:txBody>
          <a:bodyPr>
            <a:spAutoFit/>
          </a:bodyPr>
          <a:lstStyle/>
          <a:p>
            <a:pPr eaLnBrk="1" hangingPunct="1">
              <a:lnSpc>
                <a:spcPct val="90000"/>
              </a:lnSpc>
            </a:pPr>
            <a:r>
              <a:rPr lang="en-US" altLang="en-US" smtClean="0"/>
              <a:t>c. </a:t>
            </a:r>
            <a:r>
              <a:rPr lang="en-US" altLang="en-US" b="1" smtClean="0"/>
              <a:t>1500 BCE: </a:t>
            </a:r>
          </a:p>
          <a:p>
            <a:pPr lvl="1" eaLnBrk="1" hangingPunct="1">
              <a:lnSpc>
                <a:spcPct val="90000"/>
              </a:lnSpc>
            </a:pPr>
            <a:r>
              <a:rPr lang="en-US" altLang="en-US" b="1" smtClean="0"/>
              <a:t>towns, powerful </a:t>
            </a:r>
            <a:r>
              <a:rPr lang="ja-JP" altLang="en-US" b="1" smtClean="0"/>
              <a:t>‘</a:t>
            </a:r>
            <a:r>
              <a:rPr lang="en-US" altLang="ja-JP" b="1" smtClean="0"/>
              <a:t>chiefdoms</a:t>
            </a:r>
            <a:r>
              <a:rPr lang="ja-JP" altLang="en-US" b="1" smtClean="0"/>
              <a:t>’</a:t>
            </a:r>
            <a:r>
              <a:rPr lang="en-US" altLang="ja-JP" b="1" smtClean="0"/>
              <a:t> amongst </a:t>
            </a:r>
            <a:r>
              <a:rPr lang="en-US" altLang="ja-JP" b="1" smtClean="0">
                <a:solidFill>
                  <a:schemeClr val="tx2"/>
                </a:solidFill>
              </a:rPr>
              <a:t>Olmec</a:t>
            </a:r>
            <a:r>
              <a:rPr lang="en-US" altLang="ja-JP" b="1" smtClean="0"/>
              <a:t>, Mesoamerica</a:t>
            </a:r>
          </a:p>
          <a:p>
            <a:pPr eaLnBrk="1" hangingPunct="1">
              <a:lnSpc>
                <a:spcPct val="90000"/>
              </a:lnSpc>
            </a:pPr>
            <a:r>
              <a:rPr lang="en-US" altLang="en-US" b="1" smtClean="0"/>
              <a:t>500 BCE: </a:t>
            </a:r>
          </a:p>
          <a:p>
            <a:pPr lvl="1" eaLnBrk="1" hangingPunct="1">
              <a:lnSpc>
                <a:spcPct val="90000"/>
              </a:lnSpc>
            </a:pPr>
            <a:r>
              <a:rPr lang="en-US" altLang="en-US" b="1" smtClean="0"/>
              <a:t>cities and small states, Mesoamerica (e.g. </a:t>
            </a:r>
            <a:r>
              <a:rPr lang="en-US" altLang="en-US" b="1" smtClean="0">
                <a:solidFill>
                  <a:schemeClr val="tx2"/>
                </a:solidFill>
              </a:rPr>
              <a:t>Monte Alban</a:t>
            </a:r>
            <a:r>
              <a:rPr lang="en-US" altLang="en-US" b="1" smtClean="0"/>
              <a:t>)</a:t>
            </a:r>
          </a:p>
          <a:p>
            <a:pPr eaLnBrk="1" hangingPunct="1">
              <a:lnSpc>
                <a:spcPct val="90000"/>
              </a:lnSpc>
            </a:pPr>
            <a:r>
              <a:rPr lang="en-US" altLang="en-US" b="1" smtClean="0"/>
              <a:t>500 CE: </a:t>
            </a:r>
          </a:p>
          <a:p>
            <a:pPr lvl="1" eaLnBrk="1" hangingPunct="1">
              <a:lnSpc>
                <a:spcPct val="90000"/>
              </a:lnSpc>
            </a:pPr>
            <a:r>
              <a:rPr lang="en-US" altLang="en-US" b="1" smtClean="0"/>
              <a:t>large states (e.g. </a:t>
            </a:r>
            <a:r>
              <a:rPr lang="en-US" altLang="en-US" b="1" smtClean="0">
                <a:solidFill>
                  <a:schemeClr val="tx2"/>
                </a:solidFill>
              </a:rPr>
              <a:t>Teotihuacan</a:t>
            </a:r>
            <a:r>
              <a:rPr lang="en-US" altLang="en-US" b="1" smtClean="0"/>
              <a:t>, </a:t>
            </a:r>
            <a:r>
              <a:rPr lang="en-US" altLang="en-US" b="1" smtClean="0">
                <a:solidFill>
                  <a:schemeClr val="tx2"/>
                </a:solidFill>
              </a:rPr>
              <a:t>Mayan</a:t>
            </a:r>
            <a:r>
              <a:rPr lang="en-US" altLang="en-US" b="1" smtClean="0"/>
              <a:t> regions)</a:t>
            </a:r>
          </a:p>
          <a:p>
            <a:pPr eaLnBrk="1" hangingPunct="1">
              <a:lnSpc>
                <a:spcPct val="90000"/>
              </a:lnSpc>
            </a:pPr>
            <a:r>
              <a:rPr lang="en-US" altLang="en-US" b="1" smtClean="0"/>
              <a:t>1500 CE: </a:t>
            </a:r>
          </a:p>
          <a:p>
            <a:pPr lvl="1" eaLnBrk="1" hangingPunct="1">
              <a:lnSpc>
                <a:spcPct val="90000"/>
              </a:lnSpc>
            </a:pPr>
            <a:r>
              <a:rPr lang="en-US" altLang="en-US" b="1" smtClean="0"/>
              <a:t>large empires (</a:t>
            </a:r>
            <a:r>
              <a:rPr lang="en-US" altLang="en-US" b="1" smtClean="0">
                <a:solidFill>
                  <a:schemeClr val="tx2"/>
                </a:solidFill>
              </a:rPr>
              <a:t>Aztecs</a:t>
            </a:r>
            <a:r>
              <a:rPr lang="en-US" altLang="en-US" b="1" smtClean="0"/>
              <a:t>, </a:t>
            </a:r>
            <a:r>
              <a:rPr lang="en-US" altLang="en-US" b="1" smtClean="0">
                <a:solidFill>
                  <a:schemeClr val="tx2"/>
                </a:solidFill>
              </a:rPr>
              <a:t>Incas</a:t>
            </a:r>
            <a:r>
              <a:rPr lang="en-US" altLang="en-US" b="1" smtClean="0"/>
              <a: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06851">
                                            <p:txEl>
                                              <p:pRg st="0" end="0"/>
                                            </p:txEl>
                                          </p:spTgt>
                                        </p:tgtEl>
                                        <p:attrNameLst>
                                          <p:attrName>style.visibility</p:attrName>
                                        </p:attrNameLst>
                                      </p:cBhvr>
                                      <p:to>
                                        <p:strVal val="visible"/>
                                      </p:to>
                                    </p:set>
                                    <p:anim calcmode="lin" valueType="num">
                                      <p:cBhvr additive="base">
                                        <p:cTn id="7" dur="500" fill="hold"/>
                                        <p:tgtEl>
                                          <p:spTgt spid="20685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0685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06851">
                                            <p:txEl>
                                              <p:pRg st="1" end="1"/>
                                            </p:txEl>
                                          </p:spTgt>
                                        </p:tgtEl>
                                        <p:attrNameLst>
                                          <p:attrName>style.visibility</p:attrName>
                                        </p:attrNameLst>
                                      </p:cBhvr>
                                      <p:to>
                                        <p:strVal val="visible"/>
                                      </p:to>
                                    </p:set>
                                    <p:anim calcmode="lin" valueType="num">
                                      <p:cBhvr additive="base">
                                        <p:cTn id="13" dur="500" fill="hold"/>
                                        <p:tgtEl>
                                          <p:spTgt spid="20685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0685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06851">
                                            <p:txEl>
                                              <p:pRg st="2" end="2"/>
                                            </p:txEl>
                                          </p:spTgt>
                                        </p:tgtEl>
                                        <p:attrNameLst>
                                          <p:attrName>style.visibility</p:attrName>
                                        </p:attrNameLst>
                                      </p:cBhvr>
                                      <p:to>
                                        <p:strVal val="visible"/>
                                      </p:to>
                                    </p:set>
                                    <p:anim calcmode="lin" valueType="num">
                                      <p:cBhvr additive="base">
                                        <p:cTn id="19" dur="500" fill="hold"/>
                                        <p:tgtEl>
                                          <p:spTgt spid="20685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0685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06851">
                                            <p:txEl>
                                              <p:pRg st="3" end="3"/>
                                            </p:txEl>
                                          </p:spTgt>
                                        </p:tgtEl>
                                        <p:attrNameLst>
                                          <p:attrName>style.visibility</p:attrName>
                                        </p:attrNameLst>
                                      </p:cBhvr>
                                      <p:to>
                                        <p:strVal val="visible"/>
                                      </p:to>
                                    </p:set>
                                    <p:anim calcmode="lin" valueType="num">
                                      <p:cBhvr additive="base">
                                        <p:cTn id="25" dur="500" fill="hold"/>
                                        <p:tgtEl>
                                          <p:spTgt spid="206851">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0685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06851">
                                            <p:txEl>
                                              <p:pRg st="4" end="4"/>
                                            </p:txEl>
                                          </p:spTgt>
                                        </p:tgtEl>
                                        <p:attrNameLst>
                                          <p:attrName>style.visibility</p:attrName>
                                        </p:attrNameLst>
                                      </p:cBhvr>
                                      <p:to>
                                        <p:strVal val="visible"/>
                                      </p:to>
                                    </p:set>
                                    <p:anim calcmode="lin" valueType="num">
                                      <p:cBhvr additive="base">
                                        <p:cTn id="31" dur="500" fill="hold"/>
                                        <p:tgtEl>
                                          <p:spTgt spid="206851">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06851">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206851">
                                            <p:txEl>
                                              <p:pRg st="5" end="5"/>
                                            </p:txEl>
                                          </p:spTgt>
                                        </p:tgtEl>
                                        <p:attrNameLst>
                                          <p:attrName>style.visibility</p:attrName>
                                        </p:attrNameLst>
                                      </p:cBhvr>
                                      <p:to>
                                        <p:strVal val="visible"/>
                                      </p:to>
                                    </p:set>
                                    <p:anim calcmode="lin" valueType="num">
                                      <p:cBhvr additive="base">
                                        <p:cTn id="37" dur="500" fill="hold"/>
                                        <p:tgtEl>
                                          <p:spTgt spid="206851">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06851">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206851">
                                            <p:txEl>
                                              <p:pRg st="6" end="6"/>
                                            </p:txEl>
                                          </p:spTgt>
                                        </p:tgtEl>
                                        <p:attrNameLst>
                                          <p:attrName>style.visibility</p:attrName>
                                        </p:attrNameLst>
                                      </p:cBhvr>
                                      <p:to>
                                        <p:strVal val="visible"/>
                                      </p:to>
                                    </p:set>
                                    <p:anim calcmode="lin" valueType="num">
                                      <p:cBhvr additive="base">
                                        <p:cTn id="43" dur="500" fill="hold"/>
                                        <p:tgtEl>
                                          <p:spTgt spid="206851">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206851">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206851">
                                            <p:txEl>
                                              <p:pRg st="7" end="7"/>
                                            </p:txEl>
                                          </p:spTgt>
                                        </p:tgtEl>
                                        <p:attrNameLst>
                                          <p:attrName>style.visibility</p:attrName>
                                        </p:attrNameLst>
                                      </p:cBhvr>
                                      <p:to>
                                        <p:strVal val="visible"/>
                                      </p:to>
                                    </p:set>
                                    <p:anim calcmode="lin" valueType="num">
                                      <p:cBhvr additive="base">
                                        <p:cTn id="49" dur="500" fill="hold"/>
                                        <p:tgtEl>
                                          <p:spTgt spid="206851">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206851">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851" grpId="0" build="p" bldLvl="2"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3" name="Rectangle 2"/>
          <p:cNvSpPr>
            <a:spLocks noGrp="1" noChangeArrowheads="1"/>
          </p:cNvSpPr>
          <p:nvPr>
            <p:ph type="title"/>
          </p:nvPr>
        </p:nvSpPr>
        <p:spPr>
          <a:xfrm>
            <a:off x="0" y="220663"/>
            <a:ext cx="9144000" cy="1920875"/>
          </a:xfrm>
          <a:solidFill>
            <a:srgbClr val="000000"/>
          </a:solidFill>
        </p:spPr>
        <p:txBody>
          <a:bodyPr>
            <a:spAutoFit/>
          </a:bodyPr>
          <a:lstStyle/>
          <a:p>
            <a:pPr eaLnBrk="1" hangingPunct="1"/>
            <a:r>
              <a:rPr lang="en-US" altLang="en-US" sz="4000" b="1" smtClean="0">
                <a:solidFill>
                  <a:schemeClr val="accent2"/>
                </a:solidFill>
              </a:rPr>
              <a:t>Afro-Eurasian &amp; American agrarian civilizations shared much, even though there was no contact between them</a:t>
            </a:r>
          </a:p>
        </p:txBody>
      </p:sp>
      <p:sp>
        <p:nvSpPr>
          <p:cNvPr id="232451" name="Rectangle 3"/>
          <p:cNvSpPr>
            <a:spLocks noGrp="1" noChangeArrowheads="1"/>
          </p:cNvSpPr>
          <p:nvPr>
            <p:ph type="body" idx="1"/>
          </p:nvPr>
        </p:nvSpPr>
        <p:spPr>
          <a:xfrm>
            <a:off x="685800" y="2514600"/>
            <a:ext cx="7772400" cy="4114800"/>
          </a:xfrm>
          <a:ln>
            <a:solidFill>
              <a:schemeClr val="bg2"/>
            </a:solidFill>
            <a:miter lim="800000"/>
            <a:headEnd/>
            <a:tailEnd/>
          </a:ln>
        </p:spPr>
        <p:txBody>
          <a:bodyPr/>
          <a:lstStyle/>
          <a:p>
            <a:pPr eaLnBrk="1" hangingPunct="1">
              <a:lnSpc>
                <a:spcPct val="90000"/>
              </a:lnSpc>
            </a:pPr>
            <a:r>
              <a:rPr lang="en-US" altLang="en-US" sz="2800" b="1" smtClean="0"/>
              <a:t>They were based on </a:t>
            </a:r>
            <a:r>
              <a:rPr lang="en-US" altLang="en-US" sz="2800" b="1" smtClean="0">
                <a:solidFill>
                  <a:schemeClr val="tx2"/>
                </a:solidFill>
              </a:rPr>
              <a:t>agriculture</a:t>
            </a:r>
          </a:p>
          <a:p>
            <a:pPr eaLnBrk="1" hangingPunct="1">
              <a:lnSpc>
                <a:spcPct val="90000"/>
              </a:lnSpc>
            </a:pPr>
            <a:r>
              <a:rPr lang="en-US" altLang="en-US" sz="2800" b="1" smtClean="0"/>
              <a:t>There was an elaborate </a:t>
            </a:r>
            <a:r>
              <a:rPr lang="en-US" altLang="en-US" sz="2800" b="1" smtClean="0">
                <a:solidFill>
                  <a:schemeClr val="tx2"/>
                </a:solidFill>
              </a:rPr>
              <a:t>division of </a:t>
            </a:r>
            <a:r>
              <a:rPr lang="en-US" altLang="en-US" sz="2800" b="1" u="sng" smtClean="0">
                <a:solidFill>
                  <a:schemeClr val="tx2"/>
                </a:solidFill>
              </a:rPr>
              <a:t>labor</a:t>
            </a:r>
            <a:r>
              <a:rPr lang="en-US" altLang="en-US" sz="2800" b="1" smtClean="0"/>
              <a:t>, with specialist artisans, traders and warriors</a:t>
            </a:r>
          </a:p>
          <a:p>
            <a:pPr eaLnBrk="1" hangingPunct="1">
              <a:lnSpc>
                <a:spcPct val="90000"/>
              </a:lnSpc>
            </a:pPr>
            <a:r>
              <a:rPr lang="en-US" altLang="en-US" sz="2800" b="1" smtClean="0"/>
              <a:t>They built </a:t>
            </a:r>
            <a:r>
              <a:rPr lang="en-US" altLang="en-US" sz="2800" b="1" smtClean="0">
                <a:solidFill>
                  <a:schemeClr val="tx2"/>
                </a:solidFill>
              </a:rPr>
              <a:t>monumental </a:t>
            </a:r>
            <a:r>
              <a:rPr lang="en-US" altLang="en-US" sz="2800" b="1" u="sng" smtClean="0">
                <a:solidFill>
                  <a:schemeClr val="tx2"/>
                </a:solidFill>
              </a:rPr>
              <a:t>architecture</a:t>
            </a:r>
            <a:r>
              <a:rPr lang="en-US" altLang="en-US" sz="2800" b="1" smtClean="0"/>
              <a:t> devoted to the gods</a:t>
            </a:r>
          </a:p>
          <a:p>
            <a:pPr eaLnBrk="1" hangingPunct="1">
              <a:lnSpc>
                <a:spcPct val="90000"/>
              </a:lnSpc>
            </a:pPr>
            <a:r>
              <a:rPr lang="en-US" altLang="en-US" sz="2800" b="1" smtClean="0"/>
              <a:t>They engaged in </a:t>
            </a:r>
            <a:r>
              <a:rPr lang="en-US" altLang="en-US" sz="2800" b="1" smtClean="0">
                <a:solidFill>
                  <a:schemeClr val="tx2"/>
                </a:solidFill>
              </a:rPr>
              <a:t>warfare</a:t>
            </a:r>
          </a:p>
          <a:p>
            <a:pPr eaLnBrk="1" hangingPunct="1">
              <a:lnSpc>
                <a:spcPct val="90000"/>
              </a:lnSpc>
            </a:pPr>
            <a:r>
              <a:rPr lang="en-US" altLang="en-US" sz="2800" b="1" smtClean="0"/>
              <a:t>They had </a:t>
            </a:r>
            <a:r>
              <a:rPr lang="en-US" altLang="en-US" sz="2800" b="1" smtClean="0">
                <a:solidFill>
                  <a:schemeClr val="tx2"/>
                </a:solidFill>
              </a:rPr>
              <a:t>powerful and wealthy leaders</a:t>
            </a:r>
          </a:p>
          <a:p>
            <a:pPr eaLnBrk="1" hangingPunct="1">
              <a:lnSpc>
                <a:spcPct val="90000"/>
              </a:lnSpc>
            </a:pPr>
            <a:r>
              <a:rPr lang="en-US" altLang="en-US" sz="2800" b="1" smtClean="0"/>
              <a:t>They had large </a:t>
            </a:r>
            <a:r>
              <a:rPr lang="en-US" altLang="en-US" sz="2800" b="1" smtClean="0">
                <a:solidFill>
                  <a:schemeClr val="tx2"/>
                </a:solidFill>
              </a:rPr>
              <a:t>cities</a:t>
            </a:r>
          </a:p>
          <a:p>
            <a:pPr eaLnBrk="1" hangingPunct="1">
              <a:lnSpc>
                <a:spcPct val="90000"/>
              </a:lnSpc>
            </a:pPr>
            <a:r>
              <a:rPr lang="en-US" altLang="en-US" sz="2800" b="1" smtClean="0"/>
              <a:t>They had </a:t>
            </a:r>
            <a:r>
              <a:rPr lang="en-US" altLang="en-US" sz="2800" b="1" smtClean="0">
                <a:solidFill>
                  <a:schemeClr val="tx2"/>
                </a:solidFill>
              </a:rPr>
              <a:t>taxation</a:t>
            </a:r>
            <a:r>
              <a:rPr lang="en-US" altLang="en-US" sz="2800" b="1" smtClean="0"/>
              <a:t> and </a:t>
            </a:r>
            <a:r>
              <a:rPr lang="en-US" altLang="en-US" sz="2800" b="1" smtClean="0">
                <a:solidFill>
                  <a:schemeClr val="tx2"/>
                </a:solidFill>
              </a:rPr>
              <a:t>writing</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32451">
                                            <p:txEl>
                                              <p:pRg st="0" end="0"/>
                                            </p:txEl>
                                          </p:spTgt>
                                        </p:tgtEl>
                                        <p:attrNameLst>
                                          <p:attrName>style.visibility</p:attrName>
                                        </p:attrNameLst>
                                      </p:cBhvr>
                                      <p:to>
                                        <p:strVal val="visible"/>
                                      </p:to>
                                    </p:set>
                                    <p:anim calcmode="lin" valueType="num">
                                      <p:cBhvr additive="base">
                                        <p:cTn id="7" dur="500" fill="hold"/>
                                        <p:tgtEl>
                                          <p:spTgt spid="23245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3245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32451">
                                            <p:txEl>
                                              <p:pRg st="1" end="1"/>
                                            </p:txEl>
                                          </p:spTgt>
                                        </p:tgtEl>
                                        <p:attrNameLst>
                                          <p:attrName>style.visibility</p:attrName>
                                        </p:attrNameLst>
                                      </p:cBhvr>
                                      <p:to>
                                        <p:strVal val="visible"/>
                                      </p:to>
                                    </p:set>
                                    <p:anim calcmode="lin" valueType="num">
                                      <p:cBhvr additive="base">
                                        <p:cTn id="13" dur="500" fill="hold"/>
                                        <p:tgtEl>
                                          <p:spTgt spid="23245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3245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32451">
                                            <p:txEl>
                                              <p:pRg st="2" end="2"/>
                                            </p:txEl>
                                          </p:spTgt>
                                        </p:tgtEl>
                                        <p:attrNameLst>
                                          <p:attrName>style.visibility</p:attrName>
                                        </p:attrNameLst>
                                      </p:cBhvr>
                                      <p:to>
                                        <p:strVal val="visible"/>
                                      </p:to>
                                    </p:set>
                                    <p:anim calcmode="lin" valueType="num">
                                      <p:cBhvr additive="base">
                                        <p:cTn id="19" dur="500" fill="hold"/>
                                        <p:tgtEl>
                                          <p:spTgt spid="23245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3245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32451">
                                            <p:txEl>
                                              <p:pRg st="3" end="3"/>
                                            </p:txEl>
                                          </p:spTgt>
                                        </p:tgtEl>
                                        <p:attrNameLst>
                                          <p:attrName>style.visibility</p:attrName>
                                        </p:attrNameLst>
                                      </p:cBhvr>
                                      <p:to>
                                        <p:strVal val="visible"/>
                                      </p:to>
                                    </p:set>
                                    <p:anim calcmode="lin" valueType="num">
                                      <p:cBhvr additive="base">
                                        <p:cTn id="25" dur="500" fill="hold"/>
                                        <p:tgtEl>
                                          <p:spTgt spid="232451">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3245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32451">
                                            <p:txEl>
                                              <p:pRg st="4" end="4"/>
                                            </p:txEl>
                                          </p:spTgt>
                                        </p:tgtEl>
                                        <p:attrNameLst>
                                          <p:attrName>style.visibility</p:attrName>
                                        </p:attrNameLst>
                                      </p:cBhvr>
                                      <p:to>
                                        <p:strVal val="visible"/>
                                      </p:to>
                                    </p:set>
                                    <p:anim calcmode="lin" valueType="num">
                                      <p:cBhvr additive="base">
                                        <p:cTn id="31" dur="500" fill="hold"/>
                                        <p:tgtEl>
                                          <p:spTgt spid="232451">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32451">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232451">
                                            <p:txEl>
                                              <p:pRg st="5" end="5"/>
                                            </p:txEl>
                                          </p:spTgt>
                                        </p:tgtEl>
                                        <p:attrNameLst>
                                          <p:attrName>style.visibility</p:attrName>
                                        </p:attrNameLst>
                                      </p:cBhvr>
                                      <p:to>
                                        <p:strVal val="visible"/>
                                      </p:to>
                                    </p:set>
                                    <p:anim calcmode="lin" valueType="num">
                                      <p:cBhvr additive="base">
                                        <p:cTn id="37" dur="500" fill="hold"/>
                                        <p:tgtEl>
                                          <p:spTgt spid="232451">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32451">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232451">
                                            <p:txEl>
                                              <p:pRg st="6" end="6"/>
                                            </p:txEl>
                                          </p:spTgt>
                                        </p:tgtEl>
                                        <p:attrNameLst>
                                          <p:attrName>style.visibility</p:attrName>
                                        </p:attrNameLst>
                                      </p:cBhvr>
                                      <p:to>
                                        <p:strVal val="visible"/>
                                      </p:to>
                                    </p:set>
                                    <p:anim calcmode="lin" valueType="num">
                                      <p:cBhvr additive="base">
                                        <p:cTn id="43" dur="500" fill="hold"/>
                                        <p:tgtEl>
                                          <p:spTgt spid="232451">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232451">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2451" grpId="0"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Picture 2" descr="meso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96863"/>
            <a:ext cx="9144000" cy="6484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7"/>
          <p:cNvGrpSpPr>
            <a:grpSpLocks/>
          </p:cNvGrpSpPr>
          <p:nvPr/>
        </p:nvGrpSpPr>
        <p:grpSpPr bwMode="auto">
          <a:xfrm>
            <a:off x="1508125" y="4191000"/>
            <a:ext cx="3216275" cy="1189038"/>
            <a:chOff x="950" y="2640"/>
            <a:chExt cx="2026" cy="749"/>
          </a:xfrm>
        </p:grpSpPr>
        <p:sp>
          <p:nvSpPr>
            <p:cNvPr id="39961" name="Text Box 5"/>
            <p:cNvSpPr txBox="1">
              <a:spLocks noChangeArrowheads="1"/>
            </p:cNvSpPr>
            <p:nvPr/>
          </p:nvSpPr>
          <p:spPr bwMode="auto">
            <a:xfrm>
              <a:off x="950" y="3098"/>
              <a:ext cx="1154"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en-US" b="1">
                  <a:solidFill>
                    <a:schemeClr val="hlink"/>
                  </a:solidFill>
                </a:rPr>
                <a:t>Tenochtitlan</a:t>
              </a:r>
            </a:p>
          </p:txBody>
        </p:sp>
        <p:sp>
          <p:nvSpPr>
            <p:cNvPr id="39962" name="Line 6"/>
            <p:cNvSpPr>
              <a:spLocks noChangeShapeType="1"/>
            </p:cNvSpPr>
            <p:nvPr/>
          </p:nvSpPr>
          <p:spPr bwMode="auto">
            <a:xfrm flipV="1">
              <a:off x="1968" y="2640"/>
              <a:ext cx="1008" cy="528"/>
            </a:xfrm>
            <a:prstGeom prst="line">
              <a:avLst/>
            </a:prstGeom>
            <a:noFill/>
            <a:ln w="5715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3" name="Group 10"/>
          <p:cNvGrpSpPr>
            <a:grpSpLocks/>
          </p:cNvGrpSpPr>
          <p:nvPr/>
        </p:nvGrpSpPr>
        <p:grpSpPr bwMode="auto">
          <a:xfrm>
            <a:off x="4876800" y="2174875"/>
            <a:ext cx="2773363" cy="1939925"/>
            <a:chOff x="3024" y="1370"/>
            <a:chExt cx="1747" cy="1222"/>
          </a:xfrm>
        </p:grpSpPr>
        <p:sp>
          <p:nvSpPr>
            <p:cNvPr id="39959" name="Text Box 8"/>
            <p:cNvSpPr txBox="1">
              <a:spLocks noChangeArrowheads="1"/>
            </p:cNvSpPr>
            <p:nvPr/>
          </p:nvSpPr>
          <p:spPr bwMode="auto">
            <a:xfrm>
              <a:off x="3638" y="1370"/>
              <a:ext cx="1133"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en-US" b="1">
                  <a:solidFill>
                    <a:schemeClr val="hlink"/>
                  </a:solidFill>
                </a:rPr>
                <a:t>Teotihuacan</a:t>
              </a:r>
            </a:p>
          </p:txBody>
        </p:sp>
        <p:sp>
          <p:nvSpPr>
            <p:cNvPr id="39960" name="Line 9"/>
            <p:cNvSpPr>
              <a:spLocks noChangeShapeType="1"/>
            </p:cNvSpPr>
            <p:nvPr/>
          </p:nvSpPr>
          <p:spPr bwMode="auto">
            <a:xfrm flipH="1">
              <a:off x="3024" y="1680"/>
              <a:ext cx="816" cy="912"/>
            </a:xfrm>
            <a:prstGeom prst="line">
              <a:avLst/>
            </a:prstGeom>
            <a:noFill/>
            <a:ln w="5715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4" name="Group 16"/>
          <p:cNvGrpSpPr>
            <a:grpSpLocks/>
          </p:cNvGrpSpPr>
          <p:nvPr/>
        </p:nvGrpSpPr>
        <p:grpSpPr bwMode="auto">
          <a:xfrm>
            <a:off x="6096000" y="4724400"/>
            <a:ext cx="1335088" cy="1905000"/>
            <a:chOff x="3840" y="2976"/>
            <a:chExt cx="841" cy="1200"/>
          </a:xfrm>
        </p:grpSpPr>
        <p:sp>
          <p:nvSpPr>
            <p:cNvPr id="39957" name="Text Box 11"/>
            <p:cNvSpPr txBox="1">
              <a:spLocks noChangeArrowheads="1"/>
            </p:cNvSpPr>
            <p:nvPr/>
          </p:nvSpPr>
          <p:spPr bwMode="auto">
            <a:xfrm>
              <a:off x="3840" y="3888"/>
              <a:ext cx="84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en-US" b="1">
                  <a:solidFill>
                    <a:schemeClr val="hlink"/>
                  </a:solidFill>
                </a:rPr>
                <a:t>OLMEC</a:t>
              </a:r>
            </a:p>
          </p:txBody>
        </p:sp>
        <p:sp>
          <p:nvSpPr>
            <p:cNvPr id="39958" name="Line 12"/>
            <p:cNvSpPr>
              <a:spLocks noChangeShapeType="1"/>
            </p:cNvSpPr>
            <p:nvPr/>
          </p:nvSpPr>
          <p:spPr bwMode="auto">
            <a:xfrm flipH="1" flipV="1">
              <a:off x="4032" y="2976"/>
              <a:ext cx="48" cy="960"/>
            </a:xfrm>
            <a:prstGeom prst="line">
              <a:avLst/>
            </a:prstGeom>
            <a:noFill/>
            <a:ln w="5715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5" name="Group 15"/>
          <p:cNvGrpSpPr>
            <a:grpSpLocks/>
          </p:cNvGrpSpPr>
          <p:nvPr/>
        </p:nvGrpSpPr>
        <p:grpSpPr bwMode="auto">
          <a:xfrm>
            <a:off x="3336925" y="4953000"/>
            <a:ext cx="2149475" cy="808038"/>
            <a:chOff x="2102" y="3120"/>
            <a:chExt cx="1354" cy="509"/>
          </a:xfrm>
        </p:grpSpPr>
        <p:sp>
          <p:nvSpPr>
            <p:cNvPr id="39955" name="Text Box 13"/>
            <p:cNvSpPr txBox="1">
              <a:spLocks noChangeArrowheads="1"/>
            </p:cNvSpPr>
            <p:nvPr/>
          </p:nvSpPr>
          <p:spPr bwMode="auto">
            <a:xfrm>
              <a:off x="2102" y="3338"/>
              <a:ext cx="1199"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en-US" b="1">
                  <a:solidFill>
                    <a:schemeClr val="hlink"/>
                  </a:solidFill>
                </a:rPr>
                <a:t>Monte Alban</a:t>
              </a:r>
            </a:p>
          </p:txBody>
        </p:sp>
        <p:sp>
          <p:nvSpPr>
            <p:cNvPr id="39956" name="Line 14"/>
            <p:cNvSpPr>
              <a:spLocks noChangeShapeType="1"/>
            </p:cNvSpPr>
            <p:nvPr/>
          </p:nvSpPr>
          <p:spPr bwMode="auto">
            <a:xfrm flipV="1">
              <a:off x="2880" y="3120"/>
              <a:ext cx="576" cy="288"/>
            </a:xfrm>
            <a:prstGeom prst="line">
              <a:avLst/>
            </a:prstGeom>
            <a:noFill/>
            <a:ln w="5715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6" name="Group 19"/>
          <p:cNvGrpSpPr>
            <a:grpSpLocks/>
          </p:cNvGrpSpPr>
          <p:nvPr/>
        </p:nvGrpSpPr>
        <p:grpSpPr bwMode="auto">
          <a:xfrm>
            <a:off x="6245225" y="3422650"/>
            <a:ext cx="1755775" cy="1987550"/>
            <a:chOff x="3934" y="2156"/>
            <a:chExt cx="1106" cy="1252"/>
          </a:xfrm>
        </p:grpSpPr>
        <p:sp>
          <p:nvSpPr>
            <p:cNvPr id="39952" name="Text Box 4"/>
            <p:cNvSpPr txBox="1">
              <a:spLocks noChangeArrowheads="1"/>
            </p:cNvSpPr>
            <p:nvPr/>
          </p:nvSpPr>
          <p:spPr bwMode="auto">
            <a:xfrm rot="-2700000">
              <a:off x="3934" y="2156"/>
              <a:ext cx="82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en-US" b="1">
                  <a:solidFill>
                    <a:schemeClr val="hlink"/>
                  </a:solidFill>
                </a:rPr>
                <a:t>MAYAS</a:t>
              </a:r>
            </a:p>
          </p:txBody>
        </p:sp>
        <p:sp>
          <p:nvSpPr>
            <p:cNvPr id="39953" name="Line 17"/>
            <p:cNvSpPr>
              <a:spLocks noChangeShapeType="1"/>
            </p:cNvSpPr>
            <p:nvPr/>
          </p:nvSpPr>
          <p:spPr bwMode="auto">
            <a:xfrm>
              <a:off x="4464" y="2448"/>
              <a:ext cx="576" cy="288"/>
            </a:xfrm>
            <a:prstGeom prst="line">
              <a:avLst/>
            </a:prstGeom>
            <a:noFill/>
            <a:ln w="5715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9954" name="Line 18"/>
            <p:cNvSpPr>
              <a:spLocks noChangeShapeType="1"/>
            </p:cNvSpPr>
            <p:nvPr/>
          </p:nvSpPr>
          <p:spPr bwMode="auto">
            <a:xfrm>
              <a:off x="4416" y="2544"/>
              <a:ext cx="144" cy="864"/>
            </a:xfrm>
            <a:prstGeom prst="line">
              <a:avLst/>
            </a:prstGeom>
            <a:noFill/>
            <a:ln w="5715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7" name="Group 21"/>
          <p:cNvGrpSpPr>
            <a:grpSpLocks/>
          </p:cNvGrpSpPr>
          <p:nvPr/>
        </p:nvGrpSpPr>
        <p:grpSpPr bwMode="auto">
          <a:xfrm>
            <a:off x="1371600" y="3962400"/>
            <a:ext cx="2971800" cy="822325"/>
            <a:chOff x="912" y="2496"/>
            <a:chExt cx="1728" cy="518"/>
          </a:xfrm>
        </p:grpSpPr>
        <p:sp>
          <p:nvSpPr>
            <p:cNvPr id="39950" name="Text Box 3"/>
            <p:cNvSpPr txBox="1">
              <a:spLocks noChangeArrowheads="1"/>
            </p:cNvSpPr>
            <p:nvPr/>
          </p:nvSpPr>
          <p:spPr bwMode="auto">
            <a:xfrm>
              <a:off x="912" y="2496"/>
              <a:ext cx="826"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en-US" b="1">
                  <a:solidFill>
                    <a:schemeClr val="hlink"/>
                  </a:solidFill>
                </a:rPr>
                <a:t>AZTEC EMPIRE</a:t>
              </a:r>
            </a:p>
          </p:txBody>
        </p:sp>
        <p:sp>
          <p:nvSpPr>
            <p:cNvPr id="39951" name="Line 20"/>
            <p:cNvSpPr>
              <a:spLocks noChangeShapeType="1"/>
            </p:cNvSpPr>
            <p:nvPr/>
          </p:nvSpPr>
          <p:spPr bwMode="auto">
            <a:xfrm flipV="1">
              <a:off x="1632" y="2544"/>
              <a:ext cx="1008" cy="144"/>
            </a:xfrm>
            <a:prstGeom prst="line">
              <a:avLst/>
            </a:prstGeom>
            <a:noFill/>
            <a:ln w="5715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8" name="Group 24"/>
          <p:cNvGrpSpPr>
            <a:grpSpLocks/>
          </p:cNvGrpSpPr>
          <p:nvPr/>
        </p:nvGrpSpPr>
        <p:grpSpPr bwMode="auto">
          <a:xfrm>
            <a:off x="7924800" y="4460875"/>
            <a:ext cx="1266825" cy="457200"/>
            <a:chOff x="4992" y="2810"/>
            <a:chExt cx="798" cy="288"/>
          </a:xfrm>
        </p:grpSpPr>
        <p:sp>
          <p:nvSpPr>
            <p:cNvPr id="39948" name="Text Box 22"/>
            <p:cNvSpPr txBox="1">
              <a:spLocks noChangeArrowheads="1"/>
            </p:cNvSpPr>
            <p:nvPr/>
          </p:nvSpPr>
          <p:spPr bwMode="auto">
            <a:xfrm>
              <a:off x="5270" y="2810"/>
              <a:ext cx="52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en-US">
                  <a:solidFill>
                    <a:schemeClr val="hlink"/>
                  </a:solidFill>
                </a:rPr>
                <a:t>Tikal</a:t>
              </a:r>
            </a:p>
          </p:txBody>
        </p:sp>
        <p:sp>
          <p:nvSpPr>
            <p:cNvPr id="39949" name="Line 23"/>
            <p:cNvSpPr>
              <a:spLocks noChangeShapeType="1"/>
            </p:cNvSpPr>
            <p:nvPr/>
          </p:nvSpPr>
          <p:spPr bwMode="auto">
            <a:xfrm flipH="1">
              <a:off x="4992" y="2976"/>
              <a:ext cx="288" cy="48"/>
            </a:xfrm>
            <a:prstGeom prst="line">
              <a:avLst/>
            </a:prstGeom>
            <a:noFill/>
            <a:ln w="5715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9" name="Group 27"/>
          <p:cNvGrpSpPr>
            <a:grpSpLocks/>
          </p:cNvGrpSpPr>
          <p:nvPr/>
        </p:nvGrpSpPr>
        <p:grpSpPr bwMode="auto">
          <a:xfrm>
            <a:off x="7832725" y="2133600"/>
            <a:ext cx="1279525" cy="1447800"/>
            <a:chOff x="4934" y="1248"/>
            <a:chExt cx="806" cy="912"/>
          </a:xfrm>
        </p:grpSpPr>
        <p:sp>
          <p:nvSpPr>
            <p:cNvPr id="39946" name="Text Box 25"/>
            <p:cNvSpPr txBox="1">
              <a:spLocks noChangeArrowheads="1"/>
            </p:cNvSpPr>
            <p:nvPr/>
          </p:nvSpPr>
          <p:spPr bwMode="auto">
            <a:xfrm>
              <a:off x="4934" y="1248"/>
              <a:ext cx="806"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en-US" b="1">
                  <a:solidFill>
                    <a:schemeClr val="hlink"/>
                  </a:solidFill>
                </a:rPr>
                <a:t>Chichen</a:t>
              </a:r>
            </a:p>
            <a:p>
              <a:pPr eaLnBrk="1" hangingPunct="1"/>
              <a:r>
                <a:rPr lang="en-US" altLang="en-US" b="1">
                  <a:solidFill>
                    <a:schemeClr val="hlink"/>
                  </a:solidFill>
                </a:rPr>
                <a:t>Itza</a:t>
              </a:r>
            </a:p>
          </p:txBody>
        </p:sp>
        <p:sp>
          <p:nvSpPr>
            <p:cNvPr id="39947" name="Line 26"/>
            <p:cNvSpPr>
              <a:spLocks noChangeShapeType="1"/>
            </p:cNvSpPr>
            <p:nvPr/>
          </p:nvSpPr>
          <p:spPr bwMode="auto">
            <a:xfrm>
              <a:off x="5136" y="1824"/>
              <a:ext cx="48" cy="336"/>
            </a:xfrm>
            <a:prstGeom prst="line">
              <a:avLst/>
            </a:prstGeom>
            <a:noFill/>
            <a:ln w="5715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2"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0-#ppt_w/2"/>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1+#ppt_w/2"/>
                                          </p:val>
                                        </p:tav>
                                        <p:tav tm="100000">
                                          <p:val>
                                            <p:strVal val="#ppt_x"/>
                                          </p:val>
                                        </p:tav>
                                      </p:tavLst>
                                    </p:anim>
                                    <p:anim calcmode="lin" valueType="num">
                                      <p:cBhvr additive="base">
                                        <p:cTn id="20"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6"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1+#ppt_w/2"/>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1+#ppt_w/2"/>
                                          </p:val>
                                        </p:tav>
                                        <p:tav tm="100000">
                                          <p:val>
                                            <p:strVal val="#ppt_x"/>
                                          </p:val>
                                        </p:tav>
                                      </p:tavLst>
                                    </p:anim>
                                    <p:anim calcmode="lin" valueType="num">
                                      <p:cBhvr additive="base">
                                        <p:cTn id="32"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1" fill="hold" nodeType="clickEffect">
                                  <p:stCondLst>
                                    <p:cond delay="0"/>
                                  </p:stCondLst>
                                  <p:childTnLst>
                                    <p:set>
                                      <p:cBhvr>
                                        <p:cTn id="36" dur="1" fill="hold">
                                          <p:stCondLst>
                                            <p:cond delay="0"/>
                                          </p:stCondLst>
                                        </p:cTn>
                                        <p:tgtEl>
                                          <p:spTgt spid="3"/>
                                        </p:tgtEl>
                                        <p:attrNameLst>
                                          <p:attrName>style.visibility</p:attrName>
                                        </p:attrNameLst>
                                      </p:cBhvr>
                                      <p:to>
                                        <p:strVal val="visible"/>
                                      </p:to>
                                    </p:set>
                                    <p:anim calcmode="lin" valueType="num">
                                      <p:cBhvr additive="base">
                                        <p:cTn id="37" dur="500" fill="hold"/>
                                        <p:tgtEl>
                                          <p:spTgt spid="3"/>
                                        </p:tgtEl>
                                        <p:attrNameLst>
                                          <p:attrName>ppt_x</p:attrName>
                                        </p:attrNameLst>
                                      </p:cBhvr>
                                      <p:tavLst>
                                        <p:tav tm="0">
                                          <p:val>
                                            <p:strVal val="#ppt_x"/>
                                          </p:val>
                                        </p:tav>
                                        <p:tav tm="100000">
                                          <p:val>
                                            <p:strVal val="#ppt_x"/>
                                          </p:val>
                                        </p:tav>
                                      </p:tavLst>
                                    </p:anim>
                                    <p:anim calcmode="lin" valueType="num">
                                      <p:cBhvr additive="base">
                                        <p:cTn id="38"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nodeType="click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500" fill="hold"/>
                                        <p:tgtEl>
                                          <p:spTgt spid="7"/>
                                        </p:tgtEl>
                                        <p:attrNameLst>
                                          <p:attrName>ppt_x</p:attrName>
                                        </p:attrNameLst>
                                      </p:cBhvr>
                                      <p:tavLst>
                                        <p:tav tm="0">
                                          <p:val>
                                            <p:strVal val="0-#ppt_w/2"/>
                                          </p:val>
                                        </p:tav>
                                        <p:tav tm="100000">
                                          <p:val>
                                            <p:strVal val="#ppt_x"/>
                                          </p:val>
                                        </p:tav>
                                      </p:tavLst>
                                    </p:anim>
                                    <p:anim calcmode="lin" valueType="num">
                                      <p:cBhvr additive="base">
                                        <p:cTn id="44"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nodeType="click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additive="base">
                                        <p:cTn id="49" dur="500" fill="hold"/>
                                        <p:tgtEl>
                                          <p:spTgt spid="2"/>
                                        </p:tgtEl>
                                        <p:attrNameLst>
                                          <p:attrName>ppt_x</p:attrName>
                                        </p:attrNameLst>
                                      </p:cBhvr>
                                      <p:tavLst>
                                        <p:tav tm="0">
                                          <p:val>
                                            <p:strVal val="0-#ppt_w/2"/>
                                          </p:val>
                                        </p:tav>
                                        <p:tav tm="100000">
                                          <p:val>
                                            <p:strVal val="#ppt_x"/>
                                          </p:val>
                                        </p:tav>
                                      </p:tavLst>
                                    </p:anim>
                                    <p:anim calcmode="lin" valueType="num">
                                      <p:cBhvr additive="base">
                                        <p:cTn id="50"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ChangeArrowheads="1"/>
          </p:cNvSpPr>
          <p:nvPr>
            <p:ph type="title"/>
          </p:nvPr>
        </p:nvSpPr>
        <p:spPr>
          <a:xfrm>
            <a:off x="228600" y="228600"/>
            <a:ext cx="8686800" cy="1143000"/>
          </a:xfrm>
        </p:spPr>
        <p:txBody>
          <a:bodyPr/>
          <a:lstStyle/>
          <a:p>
            <a:pPr eaLnBrk="1" hangingPunct="1"/>
            <a:r>
              <a:rPr lang="en-US" altLang="en-US" smtClean="0"/>
              <a:t>Olmec monumental art, c. 1600 BCE, La Venta, Tabasco St., Mexico</a:t>
            </a:r>
          </a:p>
        </p:txBody>
      </p:sp>
      <p:pic>
        <p:nvPicPr>
          <p:cNvPr id="4096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411288"/>
            <a:ext cx="5943600" cy="544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title"/>
          </p:nvPr>
        </p:nvSpPr>
        <p:spPr>
          <a:xfrm>
            <a:off x="685800" y="381000"/>
            <a:ext cx="7772400" cy="1143000"/>
          </a:xfrm>
        </p:spPr>
        <p:txBody>
          <a:bodyPr/>
          <a:lstStyle/>
          <a:p>
            <a:pPr eaLnBrk="1" hangingPunct="1"/>
            <a:r>
              <a:rPr lang="en-US" altLang="en-US" b="1" smtClean="0"/>
              <a:t>Ruins of Monte Alban, Oaxaca valley (c. 500 BCE-500 CE)</a:t>
            </a:r>
          </a:p>
        </p:txBody>
      </p:sp>
      <p:pic>
        <p:nvPicPr>
          <p:cNvPr id="4198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752600"/>
            <a:ext cx="80772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ChangeArrowheads="1"/>
          </p:cNvSpPr>
          <p:nvPr>
            <p:ph type="title"/>
          </p:nvPr>
        </p:nvSpPr>
        <p:spPr>
          <a:xfrm>
            <a:off x="685800" y="76200"/>
            <a:ext cx="7772400" cy="1143000"/>
          </a:xfrm>
        </p:spPr>
        <p:txBody>
          <a:bodyPr/>
          <a:lstStyle/>
          <a:p>
            <a:pPr eaLnBrk="1" hangingPunct="1"/>
            <a:r>
              <a:rPr lang="en-US" altLang="en-US" b="1" smtClean="0"/>
              <a:t>Regions of Mayan Civilization</a:t>
            </a:r>
          </a:p>
        </p:txBody>
      </p:sp>
      <p:pic>
        <p:nvPicPr>
          <p:cNvPr id="4301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017588"/>
            <a:ext cx="7620000" cy="581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pic>
      <p:grpSp>
        <p:nvGrpSpPr>
          <p:cNvPr id="2" name="Group 6"/>
          <p:cNvGrpSpPr>
            <a:grpSpLocks/>
          </p:cNvGrpSpPr>
          <p:nvPr/>
        </p:nvGrpSpPr>
        <p:grpSpPr bwMode="auto">
          <a:xfrm>
            <a:off x="4267200" y="3546475"/>
            <a:ext cx="2540000" cy="492125"/>
            <a:chOff x="2688" y="2234"/>
            <a:chExt cx="1600" cy="310"/>
          </a:xfrm>
        </p:grpSpPr>
        <p:sp>
          <p:nvSpPr>
            <p:cNvPr id="43015" name="Text Box 4"/>
            <p:cNvSpPr txBox="1">
              <a:spLocks noChangeArrowheads="1"/>
            </p:cNvSpPr>
            <p:nvPr/>
          </p:nvSpPr>
          <p:spPr bwMode="auto">
            <a:xfrm>
              <a:off x="3734" y="2234"/>
              <a:ext cx="554"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en-US" b="1">
                  <a:solidFill>
                    <a:schemeClr val="hlink"/>
                  </a:solidFill>
                </a:rPr>
                <a:t>Tikal</a:t>
              </a:r>
            </a:p>
          </p:txBody>
        </p:sp>
        <p:sp>
          <p:nvSpPr>
            <p:cNvPr id="43016" name="Line 5"/>
            <p:cNvSpPr>
              <a:spLocks noChangeShapeType="1"/>
            </p:cNvSpPr>
            <p:nvPr/>
          </p:nvSpPr>
          <p:spPr bwMode="auto">
            <a:xfrm flipH="1">
              <a:off x="2688" y="2400"/>
              <a:ext cx="960" cy="144"/>
            </a:xfrm>
            <a:prstGeom prst="line">
              <a:avLst/>
            </a:prstGeom>
            <a:noFill/>
            <a:ln w="5715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3" name="Group 9"/>
          <p:cNvGrpSpPr>
            <a:grpSpLocks/>
          </p:cNvGrpSpPr>
          <p:nvPr/>
        </p:nvGrpSpPr>
        <p:grpSpPr bwMode="auto">
          <a:xfrm>
            <a:off x="4572000" y="1489075"/>
            <a:ext cx="3454400" cy="461963"/>
            <a:chOff x="2880" y="938"/>
            <a:chExt cx="2176" cy="291"/>
          </a:xfrm>
        </p:grpSpPr>
        <p:sp>
          <p:nvSpPr>
            <p:cNvPr id="43013" name="Text Box 7"/>
            <p:cNvSpPr txBox="1">
              <a:spLocks noChangeArrowheads="1"/>
            </p:cNvSpPr>
            <p:nvPr/>
          </p:nvSpPr>
          <p:spPr bwMode="auto">
            <a:xfrm>
              <a:off x="3878" y="938"/>
              <a:ext cx="1178"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en-US" b="1">
                  <a:solidFill>
                    <a:schemeClr val="hlink"/>
                  </a:solidFill>
                </a:rPr>
                <a:t>Chichen Itza</a:t>
              </a:r>
            </a:p>
          </p:txBody>
        </p:sp>
        <p:sp>
          <p:nvSpPr>
            <p:cNvPr id="43014" name="Line 8"/>
            <p:cNvSpPr>
              <a:spLocks noChangeShapeType="1"/>
            </p:cNvSpPr>
            <p:nvPr/>
          </p:nvSpPr>
          <p:spPr bwMode="auto">
            <a:xfrm flipH="1" flipV="1">
              <a:off x="2880" y="1104"/>
              <a:ext cx="912" cy="48"/>
            </a:xfrm>
            <a:prstGeom prst="line">
              <a:avLst/>
            </a:prstGeom>
            <a:noFill/>
            <a:ln w="5715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1+#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ChangeArrowheads="1"/>
          </p:cNvSpPr>
          <p:nvPr>
            <p:ph type="title"/>
          </p:nvPr>
        </p:nvSpPr>
        <p:spPr>
          <a:xfrm>
            <a:off x="685800" y="-228600"/>
            <a:ext cx="7772400" cy="1143000"/>
          </a:xfrm>
        </p:spPr>
        <p:txBody>
          <a:bodyPr/>
          <a:lstStyle/>
          <a:p>
            <a:pPr eaLnBrk="1" hangingPunct="1"/>
            <a:r>
              <a:rPr lang="en-US" altLang="en-US" b="1" smtClean="0"/>
              <a:t>Tikal, Guatemala, c. 200 CE</a:t>
            </a:r>
          </a:p>
        </p:txBody>
      </p:sp>
      <p:pic>
        <p:nvPicPr>
          <p:cNvPr id="4403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731963"/>
            <a:ext cx="7467600" cy="507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pic>
      <p:sp>
        <p:nvSpPr>
          <p:cNvPr id="44035" name="Text Box 4"/>
          <p:cNvSpPr txBox="1">
            <a:spLocks noChangeArrowheads="1"/>
          </p:cNvSpPr>
          <p:nvPr/>
        </p:nvSpPr>
        <p:spPr bwMode="auto">
          <a:xfrm>
            <a:off x="381000" y="854075"/>
            <a:ext cx="82454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ctr" eaLnBrk="1" hangingPunct="1"/>
            <a:r>
              <a:rPr lang="en-US" altLang="en-US" b="1">
                <a:solidFill>
                  <a:schemeClr val="accent1"/>
                </a:solidFill>
              </a:rPr>
              <a:t>Like all monumental architecture, these pyramids almost certainly had deep religious significance </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ChangeArrowheads="1"/>
          </p:cNvSpPr>
          <p:nvPr>
            <p:ph type="title"/>
          </p:nvPr>
        </p:nvSpPr>
        <p:spPr>
          <a:xfrm>
            <a:off x="685800" y="76200"/>
            <a:ext cx="7772400" cy="1371600"/>
          </a:xfrm>
          <a:solidFill>
            <a:schemeClr val="accent1">
              <a:lumMod val="75000"/>
            </a:schemeClr>
          </a:solidFill>
        </p:spPr>
        <p:txBody>
          <a:bodyPr/>
          <a:lstStyle/>
          <a:p>
            <a:pPr eaLnBrk="1" hangingPunct="1">
              <a:defRPr/>
            </a:pPr>
            <a:r>
              <a:rPr lang="en-US" b="1" dirty="0" err="1" smtClean="0">
                <a:solidFill>
                  <a:srgbClr val="00FF00"/>
                </a:solidFill>
                <a:cs typeface="ＭＳ Ｐゴシック" charset="0"/>
              </a:rPr>
              <a:t>Chichen</a:t>
            </a:r>
            <a:r>
              <a:rPr lang="en-US" b="1" dirty="0" smtClean="0">
                <a:solidFill>
                  <a:srgbClr val="00FF00"/>
                </a:solidFill>
                <a:cs typeface="ＭＳ Ｐゴシック" charset="0"/>
              </a:rPr>
              <a:t> Itza in Mayan Yucatan, built c. 1050 CE</a:t>
            </a:r>
          </a:p>
        </p:txBody>
      </p:sp>
      <p:pic>
        <p:nvPicPr>
          <p:cNvPr id="4505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549400"/>
            <a:ext cx="7696200" cy="535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ChangeArrowheads="1"/>
          </p:cNvSpPr>
          <p:nvPr>
            <p:ph type="title"/>
          </p:nvPr>
        </p:nvSpPr>
        <p:spPr>
          <a:xfrm>
            <a:off x="685800" y="9525"/>
            <a:ext cx="7772400" cy="1447800"/>
          </a:xfrm>
          <a:solidFill>
            <a:schemeClr val="bg2"/>
          </a:solidFill>
        </p:spPr>
        <p:txBody>
          <a:bodyPr/>
          <a:lstStyle/>
          <a:p>
            <a:pPr eaLnBrk="1" hangingPunct="1"/>
            <a:r>
              <a:rPr lang="en-US" altLang="en-US" b="1" smtClean="0">
                <a:solidFill>
                  <a:srgbClr val="FF66FF"/>
                </a:solidFill>
              </a:rPr>
              <a:t>A reconstruction of Mayan monumental architecture</a:t>
            </a:r>
          </a:p>
        </p:txBody>
      </p:sp>
      <p:pic>
        <p:nvPicPr>
          <p:cNvPr id="4608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00200"/>
            <a:ext cx="9144000" cy="524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a:xfrm>
            <a:off x="457200" y="381000"/>
            <a:ext cx="8385175" cy="1431925"/>
          </a:xfrm>
          <a:solidFill>
            <a:srgbClr val="000000"/>
          </a:solidFill>
        </p:spPr>
        <p:txBody>
          <a:bodyPr/>
          <a:lstStyle/>
          <a:p>
            <a:r>
              <a:rPr lang="en-US" altLang="en-US" sz="3600" b="1" smtClean="0">
                <a:solidFill>
                  <a:srgbClr val="00FF00"/>
                </a:solidFill>
              </a:rPr>
              <a:t>Era 3 – Classical Traditions and Major Empires, Western Hemisphere</a:t>
            </a:r>
            <a:endParaRPr lang="en-US" altLang="en-US" b="1" smtClean="0"/>
          </a:p>
        </p:txBody>
      </p:sp>
      <p:sp>
        <p:nvSpPr>
          <p:cNvPr id="18434" name="Rectangle 3"/>
          <p:cNvSpPr>
            <a:spLocks noGrp="1" noChangeArrowheads="1"/>
          </p:cNvSpPr>
          <p:nvPr>
            <p:ph type="body" idx="1"/>
          </p:nvPr>
        </p:nvSpPr>
        <p:spPr>
          <a:xfrm>
            <a:off x="762000" y="2057400"/>
            <a:ext cx="7772400" cy="4495800"/>
          </a:xfrm>
          <a:ln>
            <a:solidFill>
              <a:srgbClr val="FF9900"/>
            </a:solidFill>
            <a:miter lim="800000"/>
            <a:headEnd/>
            <a:tailEnd/>
          </a:ln>
        </p:spPr>
        <p:txBody>
          <a:bodyPr/>
          <a:lstStyle/>
          <a:p>
            <a:pPr>
              <a:lnSpc>
                <a:spcPct val="90000"/>
              </a:lnSpc>
            </a:pPr>
            <a:r>
              <a:rPr lang="en-US" altLang="en-US" sz="2400" b="1" smtClean="0">
                <a:solidFill>
                  <a:schemeClr val="tx2"/>
                </a:solidFill>
              </a:rPr>
              <a:t>Mayan, Aztec, and Incan societies had their beginnings in Era 3 but became more prominent as civilizations in Era 4 – but you need to teach them in MS</a:t>
            </a:r>
          </a:p>
          <a:p>
            <a:pPr>
              <a:lnSpc>
                <a:spcPct val="90000"/>
              </a:lnSpc>
            </a:pPr>
            <a:r>
              <a:rPr lang="en-US" altLang="en-US" sz="2400" b="1" smtClean="0">
                <a:solidFill>
                  <a:schemeClr val="accent2"/>
                </a:solidFill>
              </a:rPr>
              <a:t>Analyze civilizations and empires that emerged during this era, noting their political, economic, and social systems, and their changing interactions with the environment.</a:t>
            </a:r>
          </a:p>
          <a:p>
            <a:pPr>
              <a:lnSpc>
                <a:spcPct val="90000"/>
              </a:lnSpc>
            </a:pPr>
            <a:r>
              <a:rPr lang="en-US" altLang="en-US" sz="2400" b="1" smtClean="0">
                <a:solidFill>
                  <a:schemeClr val="accent1"/>
                </a:solidFill>
              </a:rPr>
              <a:t>Analyze innovations and social, political, and economic changes that occurred through the emergence of agrarian societies of Mesoamerica and Andean South America and the subsequent urbanization and trading economies that occurred in the region</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ChangeArrowheads="1"/>
          </p:cNvSpPr>
          <p:nvPr>
            <p:ph type="title"/>
          </p:nvPr>
        </p:nvSpPr>
        <p:spPr>
          <a:xfrm>
            <a:off x="0" y="76200"/>
            <a:ext cx="9144000" cy="1143000"/>
          </a:xfrm>
        </p:spPr>
        <p:txBody>
          <a:bodyPr/>
          <a:lstStyle/>
          <a:p>
            <a:pPr eaLnBrk="1" hangingPunct="1"/>
            <a:r>
              <a:rPr lang="en-US" altLang="en-US" b="1" smtClean="0"/>
              <a:t>Warfare was as important as in all agrarian civilizations</a:t>
            </a:r>
          </a:p>
        </p:txBody>
      </p:sp>
      <p:pic>
        <p:nvPicPr>
          <p:cNvPr id="4710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1257300"/>
            <a:ext cx="6019800" cy="575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pic>
      <p:sp>
        <p:nvSpPr>
          <p:cNvPr id="47107" name="Text Box 4"/>
          <p:cNvSpPr txBox="1">
            <a:spLocks noChangeArrowheads="1"/>
          </p:cNvSpPr>
          <p:nvPr/>
        </p:nvSpPr>
        <p:spPr bwMode="auto">
          <a:xfrm>
            <a:off x="228600" y="3962400"/>
            <a:ext cx="2819400"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spcBef>
                <a:spcPct val="50000"/>
              </a:spcBef>
            </a:pPr>
            <a:r>
              <a:rPr lang="en-US" altLang="en-US" b="1">
                <a:solidFill>
                  <a:schemeClr val="tx2"/>
                </a:solidFill>
              </a:rPr>
              <a:t>Bonampak frescoes, c. 792 CE</a:t>
            </a:r>
          </a:p>
          <a:p>
            <a:pPr eaLnBrk="1" hangingPunct="1">
              <a:spcBef>
                <a:spcPct val="50000"/>
              </a:spcBef>
            </a:pPr>
            <a:endParaRPr lang="en-US" altLang="en-US" b="1">
              <a:solidFill>
                <a:schemeClr val="tx2"/>
              </a:solidFill>
            </a:endParaRPr>
          </a:p>
          <a:p>
            <a:pPr eaLnBrk="1" hangingPunct="1">
              <a:spcBef>
                <a:spcPct val="50000"/>
              </a:spcBef>
            </a:pPr>
            <a:r>
              <a:rPr lang="en-US" altLang="en-US" b="1">
                <a:solidFill>
                  <a:schemeClr val="accent1"/>
                </a:solidFill>
              </a:rPr>
              <a:t>Mayan warriors guard prisoners of war</a:t>
            </a: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ChangeArrowheads="1"/>
          </p:cNvSpPr>
          <p:nvPr>
            <p:ph type="title"/>
          </p:nvPr>
        </p:nvSpPr>
        <p:spPr>
          <a:xfrm>
            <a:off x="685800" y="381000"/>
            <a:ext cx="7772400" cy="1143000"/>
          </a:xfrm>
        </p:spPr>
        <p:txBody>
          <a:bodyPr/>
          <a:lstStyle/>
          <a:p>
            <a:pPr eaLnBrk="1" hangingPunct="1"/>
            <a:r>
              <a:rPr lang="en-US" altLang="en-US" b="1" smtClean="0">
                <a:solidFill>
                  <a:schemeClr val="accent1"/>
                </a:solidFill>
              </a:rPr>
              <a:t>Mayan writing, from the Madrid codex, c. 1500</a:t>
            </a:r>
          </a:p>
        </p:txBody>
      </p:sp>
      <p:pic>
        <p:nvPicPr>
          <p:cNvPr id="4813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 y="1752600"/>
            <a:ext cx="8305800" cy="503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ChangeArrowheads="1"/>
          </p:cNvSpPr>
          <p:nvPr>
            <p:ph type="title"/>
          </p:nvPr>
        </p:nvSpPr>
        <p:spPr>
          <a:xfrm>
            <a:off x="-152400" y="304800"/>
            <a:ext cx="9296400" cy="1143000"/>
          </a:xfrm>
        </p:spPr>
        <p:txBody>
          <a:bodyPr/>
          <a:lstStyle/>
          <a:p>
            <a:pPr eaLnBrk="1" hangingPunct="1"/>
            <a:r>
              <a:rPr lang="en-US" altLang="en-US" smtClean="0"/>
              <a:t>Mayan and Aztec calendars were amongst the most accurate in the world</a:t>
            </a:r>
          </a:p>
        </p:txBody>
      </p:sp>
      <p:pic>
        <p:nvPicPr>
          <p:cNvPr id="4915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62150"/>
            <a:ext cx="6477000" cy="481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pic>
      <p:sp>
        <p:nvSpPr>
          <p:cNvPr id="49155" name="Text Box 4"/>
          <p:cNvSpPr txBox="1">
            <a:spLocks noChangeArrowheads="1"/>
          </p:cNvSpPr>
          <p:nvPr/>
        </p:nvSpPr>
        <p:spPr bwMode="auto">
          <a:xfrm>
            <a:off x="6494463" y="2006600"/>
            <a:ext cx="2530475" cy="2124075"/>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en-US" sz="4400" b="1">
                <a:solidFill>
                  <a:schemeClr val="accent1"/>
                </a:solidFill>
              </a:rPr>
              <a:t>Aztec </a:t>
            </a:r>
          </a:p>
          <a:p>
            <a:pPr eaLnBrk="1" hangingPunct="1"/>
            <a:r>
              <a:rPr lang="en-US" altLang="en-US" sz="4400" b="1">
                <a:solidFill>
                  <a:schemeClr val="accent1"/>
                </a:solidFill>
              </a:rPr>
              <a:t>Calendar </a:t>
            </a:r>
          </a:p>
          <a:p>
            <a:pPr eaLnBrk="1" hangingPunct="1"/>
            <a:r>
              <a:rPr lang="en-US" altLang="en-US" sz="4400" b="1">
                <a:solidFill>
                  <a:schemeClr val="accent1"/>
                </a:solidFill>
              </a:rPr>
              <a:t>Stone</a:t>
            </a: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ChangeArrowheads="1"/>
          </p:cNvSpPr>
          <p:nvPr>
            <p:ph type="title"/>
          </p:nvPr>
        </p:nvSpPr>
        <p:spPr>
          <a:xfrm>
            <a:off x="457200" y="0"/>
            <a:ext cx="8153400" cy="1371600"/>
          </a:xfrm>
          <a:solidFill>
            <a:schemeClr val="bg2"/>
          </a:solidFill>
        </p:spPr>
        <p:txBody>
          <a:bodyPr/>
          <a:lstStyle/>
          <a:p>
            <a:pPr eaLnBrk="1" hangingPunct="1"/>
            <a:r>
              <a:rPr lang="en-US" altLang="en-US" b="1" smtClean="0"/>
              <a:t>Teotihuacan (Temple of the Sun) flourished c. 200-600 CE</a:t>
            </a:r>
          </a:p>
        </p:txBody>
      </p:sp>
      <p:pic>
        <p:nvPicPr>
          <p:cNvPr id="5017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155825"/>
            <a:ext cx="7620000" cy="470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pic>
      <p:sp>
        <p:nvSpPr>
          <p:cNvPr id="50179" name="Text Box 4"/>
          <p:cNvSpPr txBox="1">
            <a:spLocks noChangeArrowheads="1"/>
          </p:cNvSpPr>
          <p:nvPr/>
        </p:nvSpPr>
        <p:spPr bwMode="auto">
          <a:xfrm>
            <a:off x="136525" y="1336675"/>
            <a:ext cx="900747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ctr" eaLnBrk="1" hangingPunct="1"/>
            <a:r>
              <a:rPr lang="en-US" altLang="en-US" b="1"/>
              <a:t>At its height, 200,000 people may have lived in Teotihuacan.  </a:t>
            </a:r>
          </a:p>
          <a:p>
            <a:pPr algn="ctr" eaLnBrk="1" hangingPunct="1"/>
            <a:r>
              <a:rPr lang="en-US" altLang="en-US" b="1"/>
              <a:t>It traded over a large area of Mesoamerica</a:t>
            </a:r>
          </a:p>
          <a:p>
            <a:pPr eaLnBrk="1" hangingPunct="1"/>
            <a:endParaRPr lang="en-US" altLang="en-US"/>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ChangeArrowheads="1"/>
          </p:cNvSpPr>
          <p:nvPr>
            <p:ph type="title"/>
          </p:nvPr>
        </p:nvSpPr>
        <p:spPr>
          <a:xfrm>
            <a:off x="685800" y="-76200"/>
            <a:ext cx="7772400" cy="1143000"/>
          </a:xfrm>
        </p:spPr>
        <p:txBody>
          <a:bodyPr/>
          <a:lstStyle/>
          <a:p>
            <a:pPr eaLnBrk="1" hangingPunct="1"/>
            <a:r>
              <a:rPr lang="en-US" altLang="en-US" b="1" smtClean="0"/>
              <a:t>The Aztec Empire</a:t>
            </a:r>
          </a:p>
        </p:txBody>
      </p:sp>
      <p:pic>
        <p:nvPicPr>
          <p:cNvPr id="5120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852488"/>
            <a:ext cx="7467600" cy="601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pic>
      <p:grpSp>
        <p:nvGrpSpPr>
          <p:cNvPr id="2" name="Group 7"/>
          <p:cNvGrpSpPr>
            <a:grpSpLocks/>
          </p:cNvGrpSpPr>
          <p:nvPr/>
        </p:nvGrpSpPr>
        <p:grpSpPr bwMode="auto">
          <a:xfrm>
            <a:off x="3429000" y="2708275"/>
            <a:ext cx="4044950" cy="822325"/>
            <a:chOff x="2160" y="1706"/>
            <a:chExt cx="2548" cy="518"/>
          </a:xfrm>
        </p:grpSpPr>
        <p:sp>
          <p:nvSpPr>
            <p:cNvPr id="51204" name="Text Box 5"/>
            <p:cNvSpPr txBox="1">
              <a:spLocks noChangeArrowheads="1"/>
            </p:cNvSpPr>
            <p:nvPr/>
          </p:nvSpPr>
          <p:spPr bwMode="auto">
            <a:xfrm>
              <a:off x="3494" y="1706"/>
              <a:ext cx="1214" cy="518"/>
            </a:xfrm>
            <a:prstGeom prst="rect">
              <a:avLst/>
            </a:prstGeom>
            <a:solidFill>
              <a:schemeClr val="tx1"/>
            </a:solidFill>
            <a:ln>
              <a:noFill/>
            </a:ln>
            <a:extLst>
              <a:ext uri="{91240B29-F687-4F45-9708-019B960494DF}">
                <a14:hiddenLine xmlns:a14="http://schemas.microsoft.com/office/drawing/2010/main" w="57150">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en-US" b="1">
                  <a:solidFill>
                    <a:schemeClr val="hlink"/>
                  </a:solidFill>
                </a:rPr>
                <a:t>Tenochtitlan/</a:t>
              </a:r>
            </a:p>
            <a:p>
              <a:pPr eaLnBrk="1" hangingPunct="1"/>
              <a:r>
                <a:rPr lang="en-US" altLang="en-US" b="1">
                  <a:solidFill>
                    <a:schemeClr val="hlink"/>
                  </a:solidFill>
                </a:rPr>
                <a:t>Mexico city</a:t>
              </a:r>
            </a:p>
          </p:txBody>
        </p:sp>
        <p:sp>
          <p:nvSpPr>
            <p:cNvPr id="51205" name="Line 6"/>
            <p:cNvSpPr>
              <a:spLocks noChangeShapeType="1"/>
            </p:cNvSpPr>
            <p:nvPr/>
          </p:nvSpPr>
          <p:spPr bwMode="auto">
            <a:xfrm flipH="1">
              <a:off x="2160" y="1872"/>
              <a:ext cx="1248" cy="288"/>
            </a:xfrm>
            <a:prstGeom prst="line">
              <a:avLst/>
            </a:prstGeom>
            <a:noFill/>
            <a:ln w="5715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ChangeArrowheads="1"/>
          </p:cNvSpPr>
          <p:nvPr>
            <p:ph type="title"/>
          </p:nvPr>
        </p:nvSpPr>
        <p:spPr>
          <a:xfrm>
            <a:off x="685800" y="0"/>
            <a:ext cx="7772400" cy="1143000"/>
          </a:xfrm>
        </p:spPr>
        <p:txBody>
          <a:bodyPr/>
          <a:lstStyle/>
          <a:p>
            <a:pPr eaLnBrk="1" hangingPunct="1"/>
            <a:r>
              <a:rPr lang="en-US" altLang="en-US" b="1" smtClean="0">
                <a:solidFill>
                  <a:srgbClr val="00FF00"/>
                </a:solidFill>
              </a:rPr>
              <a:t>Aztec Chinampas agriculture:</a:t>
            </a:r>
            <a:br>
              <a:rPr lang="en-US" altLang="en-US" b="1" smtClean="0">
                <a:solidFill>
                  <a:srgbClr val="00FF00"/>
                </a:solidFill>
              </a:rPr>
            </a:br>
            <a:r>
              <a:rPr lang="en-US" altLang="en-US" b="1" smtClean="0">
                <a:solidFill>
                  <a:srgbClr val="00FF00"/>
                </a:solidFill>
              </a:rPr>
              <a:t>a 16</a:t>
            </a:r>
            <a:r>
              <a:rPr lang="en-US" altLang="en-US" b="1" baseline="30000" smtClean="0">
                <a:solidFill>
                  <a:srgbClr val="00FF00"/>
                </a:solidFill>
              </a:rPr>
              <a:t>th</a:t>
            </a:r>
            <a:r>
              <a:rPr lang="en-US" altLang="en-US" b="1" smtClean="0">
                <a:solidFill>
                  <a:srgbClr val="00FF00"/>
                </a:solidFill>
              </a:rPr>
              <a:t> C. painting</a:t>
            </a:r>
          </a:p>
        </p:txBody>
      </p:sp>
      <p:pic>
        <p:nvPicPr>
          <p:cNvPr id="5222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9625" y="1277938"/>
            <a:ext cx="7496175" cy="558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4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09750"/>
            <a:ext cx="9144000" cy="5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pic>
      <p:sp>
        <p:nvSpPr>
          <p:cNvPr id="53250" name="Rectangle 3"/>
          <p:cNvSpPr>
            <a:spLocks noGrp="1" noChangeArrowheads="1"/>
          </p:cNvSpPr>
          <p:nvPr>
            <p:ph type="title"/>
          </p:nvPr>
        </p:nvSpPr>
        <p:spPr>
          <a:xfrm>
            <a:off x="152400" y="76200"/>
            <a:ext cx="8763000" cy="1143000"/>
          </a:xfrm>
        </p:spPr>
        <p:txBody>
          <a:bodyPr/>
          <a:lstStyle/>
          <a:p>
            <a:pPr eaLnBrk="1" hangingPunct="1"/>
            <a:r>
              <a:rPr lang="en-US" altLang="en-US" b="1" smtClean="0"/>
              <a:t>Cities: 16</a:t>
            </a:r>
            <a:r>
              <a:rPr lang="en-US" altLang="en-US" b="1" baseline="30000" smtClean="0"/>
              <a:t>th</a:t>
            </a:r>
            <a:r>
              <a:rPr lang="en-US" altLang="en-US" b="1" smtClean="0"/>
              <a:t> century map of Mexico city/ Tenochtitlan</a:t>
            </a:r>
          </a:p>
        </p:txBody>
      </p:sp>
      <p:sp>
        <p:nvSpPr>
          <p:cNvPr id="159748" name="Freeform 4"/>
          <p:cNvSpPr>
            <a:spLocks/>
          </p:cNvSpPr>
          <p:nvPr/>
        </p:nvSpPr>
        <p:spPr bwMode="auto">
          <a:xfrm>
            <a:off x="839788" y="4040188"/>
            <a:ext cx="1828800" cy="1600200"/>
          </a:xfrm>
          <a:custGeom>
            <a:avLst/>
            <a:gdLst>
              <a:gd name="T0" fmla="*/ 0 w 1152"/>
              <a:gd name="T1" fmla="*/ 2147483647 h 1008"/>
              <a:gd name="T2" fmla="*/ 2147483647 w 1152"/>
              <a:gd name="T3" fmla="*/ 2147483647 h 1008"/>
              <a:gd name="T4" fmla="*/ 2147483647 w 1152"/>
              <a:gd name="T5" fmla="*/ 2147483647 h 1008"/>
              <a:gd name="T6" fmla="*/ 2147483647 w 1152"/>
              <a:gd name="T7" fmla="*/ 2147483647 h 1008"/>
              <a:gd name="T8" fmla="*/ 2147483647 w 1152"/>
              <a:gd name="T9" fmla="*/ 0 h 1008"/>
              <a:gd name="T10" fmla="*/ 0 60000 65536"/>
              <a:gd name="T11" fmla="*/ 0 60000 65536"/>
              <a:gd name="T12" fmla="*/ 0 60000 65536"/>
              <a:gd name="T13" fmla="*/ 0 60000 65536"/>
              <a:gd name="T14" fmla="*/ 0 60000 65536"/>
              <a:gd name="T15" fmla="*/ 0 w 1152"/>
              <a:gd name="T16" fmla="*/ 0 h 1008"/>
              <a:gd name="T17" fmla="*/ 1152 w 1152"/>
              <a:gd name="T18" fmla="*/ 1008 h 1008"/>
            </a:gdLst>
            <a:ahLst/>
            <a:cxnLst>
              <a:cxn ang="T10">
                <a:pos x="T0" y="T1"/>
              </a:cxn>
              <a:cxn ang="T11">
                <a:pos x="T2" y="T3"/>
              </a:cxn>
              <a:cxn ang="T12">
                <a:pos x="T4" y="T5"/>
              </a:cxn>
              <a:cxn ang="T13">
                <a:pos x="T6" y="T7"/>
              </a:cxn>
              <a:cxn ang="T14">
                <a:pos x="T8" y="T9"/>
              </a:cxn>
            </a:cxnLst>
            <a:rect l="T15" t="T16" r="T17" b="T18"/>
            <a:pathLst>
              <a:path w="1152" h="1008">
                <a:moveTo>
                  <a:pt x="0" y="1008"/>
                </a:moveTo>
                <a:cubicBezTo>
                  <a:pt x="128" y="916"/>
                  <a:pt x="256" y="824"/>
                  <a:pt x="384" y="720"/>
                </a:cubicBezTo>
                <a:cubicBezTo>
                  <a:pt x="512" y="616"/>
                  <a:pt x="664" y="472"/>
                  <a:pt x="768" y="384"/>
                </a:cubicBezTo>
                <a:cubicBezTo>
                  <a:pt x="872" y="296"/>
                  <a:pt x="944" y="256"/>
                  <a:pt x="1008" y="192"/>
                </a:cubicBezTo>
                <a:cubicBezTo>
                  <a:pt x="1072" y="128"/>
                  <a:pt x="1112" y="64"/>
                  <a:pt x="1152" y="0"/>
                </a:cubicBezTo>
              </a:path>
            </a:pathLst>
          </a:custGeom>
          <a:noFill/>
          <a:ln w="5715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9752" name="Freeform 8"/>
          <p:cNvSpPr>
            <a:spLocks/>
          </p:cNvSpPr>
          <p:nvPr/>
        </p:nvSpPr>
        <p:spPr bwMode="auto">
          <a:xfrm>
            <a:off x="1371600" y="2133600"/>
            <a:ext cx="2438400" cy="1828800"/>
          </a:xfrm>
          <a:custGeom>
            <a:avLst/>
            <a:gdLst>
              <a:gd name="T0" fmla="*/ 0 w 1536"/>
              <a:gd name="T1" fmla="*/ 0 h 1152"/>
              <a:gd name="T2" fmla="*/ 2147483647 w 1536"/>
              <a:gd name="T3" fmla="*/ 2147483647 h 1152"/>
              <a:gd name="T4" fmla="*/ 2147483647 w 1536"/>
              <a:gd name="T5" fmla="*/ 2147483647 h 1152"/>
              <a:gd name="T6" fmla="*/ 2147483647 w 1536"/>
              <a:gd name="T7" fmla="*/ 2147483647 h 1152"/>
              <a:gd name="T8" fmla="*/ 2147483647 w 1536"/>
              <a:gd name="T9" fmla="*/ 2147483647 h 1152"/>
              <a:gd name="T10" fmla="*/ 0 60000 65536"/>
              <a:gd name="T11" fmla="*/ 0 60000 65536"/>
              <a:gd name="T12" fmla="*/ 0 60000 65536"/>
              <a:gd name="T13" fmla="*/ 0 60000 65536"/>
              <a:gd name="T14" fmla="*/ 0 60000 65536"/>
              <a:gd name="T15" fmla="*/ 0 w 1536"/>
              <a:gd name="T16" fmla="*/ 0 h 1152"/>
              <a:gd name="T17" fmla="*/ 1536 w 1536"/>
              <a:gd name="T18" fmla="*/ 1152 h 1152"/>
            </a:gdLst>
            <a:ahLst/>
            <a:cxnLst>
              <a:cxn ang="T10">
                <a:pos x="T0" y="T1"/>
              </a:cxn>
              <a:cxn ang="T11">
                <a:pos x="T2" y="T3"/>
              </a:cxn>
              <a:cxn ang="T12">
                <a:pos x="T4" y="T5"/>
              </a:cxn>
              <a:cxn ang="T13">
                <a:pos x="T6" y="T7"/>
              </a:cxn>
              <a:cxn ang="T14">
                <a:pos x="T8" y="T9"/>
              </a:cxn>
            </a:cxnLst>
            <a:rect l="T15" t="T16" r="T17" b="T18"/>
            <a:pathLst>
              <a:path w="1536" h="1152">
                <a:moveTo>
                  <a:pt x="0" y="0"/>
                </a:moveTo>
                <a:cubicBezTo>
                  <a:pt x="72" y="76"/>
                  <a:pt x="144" y="152"/>
                  <a:pt x="240" y="240"/>
                </a:cubicBezTo>
                <a:cubicBezTo>
                  <a:pt x="336" y="328"/>
                  <a:pt x="448" y="432"/>
                  <a:pt x="576" y="528"/>
                </a:cubicBezTo>
                <a:cubicBezTo>
                  <a:pt x="704" y="624"/>
                  <a:pt x="848" y="712"/>
                  <a:pt x="1008" y="816"/>
                </a:cubicBezTo>
                <a:cubicBezTo>
                  <a:pt x="1168" y="920"/>
                  <a:pt x="1448" y="1096"/>
                  <a:pt x="1536" y="1152"/>
                </a:cubicBezTo>
              </a:path>
            </a:pathLst>
          </a:custGeom>
          <a:noFill/>
          <a:ln w="5715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9753" name="Freeform 9"/>
          <p:cNvSpPr>
            <a:spLocks/>
          </p:cNvSpPr>
          <p:nvPr/>
        </p:nvSpPr>
        <p:spPr bwMode="auto">
          <a:xfrm>
            <a:off x="2667000" y="1752600"/>
            <a:ext cx="1371600" cy="838200"/>
          </a:xfrm>
          <a:custGeom>
            <a:avLst/>
            <a:gdLst>
              <a:gd name="T0" fmla="*/ 0 w 864"/>
              <a:gd name="T1" fmla="*/ 0 h 528"/>
              <a:gd name="T2" fmla="*/ 2147483647 w 864"/>
              <a:gd name="T3" fmla="*/ 2147483647 h 528"/>
              <a:gd name="T4" fmla="*/ 2147483647 w 864"/>
              <a:gd name="T5" fmla="*/ 2147483647 h 528"/>
              <a:gd name="T6" fmla="*/ 2147483647 w 864"/>
              <a:gd name="T7" fmla="*/ 2147483647 h 528"/>
              <a:gd name="T8" fmla="*/ 0 60000 65536"/>
              <a:gd name="T9" fmla="*/ 0 60000 65536"/>
              <a:gd name="T10" fmla="*/ 0 60000 65536"/>
              <a:gd name="T11" fmla="*/ 0 60000 65536"/>
              <a:gd name="T12" fmla="*/ 0 w 864"/>
              <a:gd name="T13" fmla="*/ 0 h 528"/>
              <a:gd name="T14" fmla="*/ 864 w 864"/>
              <a:gd name="T15" fmla="*/ 528 h 528"/>
            </a:gdLst>
            <a:ahLst/>
            <a:cxnLst>
              <a:cxn ang="T8">
                <a:pos x="T0" y="T1"/>
              </a:cxn>
              <a:cxn ang="T9">
                <a:pos x="T2" y="T3"/>
              </a:cxn>
              <a:cxn ang="T10">
                <a:pos x="T4" y="T5"/>
              </a:cxn>
              <a:cxn ang="T11">
                <a:pos x="T6" y="T7"/>
              </a:cxn>
            </a:cxnLst>
            <a:rect l="T12" t="T13" r="T14" b="T15"/>
            <a:pathLst>
              <a:path w="864" h="528">
                <a:moveTo>
                  <a:pt x="0" y="0"/>
                </a:moveTo>
                <a:cubicBezTo>
                  <a:pt x="64" y="84"/>
                  <a:pt x="128" y="168"/>
                  <a:pt x="240" y="240"/>
                </a:cubicBezTo>
                <a:cubicBezTo>
                  <a:pt x="352" y="312"/>
                  <a:pt x="568" y="384"/>
                  <a:pt x="672" y="432"/>
                </a:cubicBezTo>
                <a:cubicBezTo>
                  <a:pt x="776" y="480"/>
                  <a:pt x="832" y="512"/>
                  <a:pt x="864" y="528"/>
                </a:cubicBezTo>
              </a:path>
            </a:pathLst>
          </a:custGeom>
          <a:noFill/>
          <a:ln w="5715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9754" name="Freeform 10"/>
          <p:cNvSpPr>
            <a:spLocks/>
          </p:cNvSpPr>
          <p:nvPr/>
        </p:nvSpPr>
        <p:spPr bwMode="auto">
          <a:xfrm>
            <a:off x="4330700" y="1828800"/>
            <a:ext cx="165100" cy="2057400"/>
          </a:xfrm>
          <a:custGeom>
            <a:avLst/>
            <a:gdLst>
              <a:gd name="T0" fmla="*/ 2147483647 w 104"/>
              <a:gd name="T1" fmla="*/ 0 h 1296"/>
              <a:gd name="T2" fmla="*/ 2147483647 w 104"/>
              <a:gd name="T3" fmla="*/ 2147483647 h 1296"/>
              <a:gd name="T4" fmla="*/ 2147483647 w 104"/>
              <a:gd name="T5" fmla="*/ 2147483647 h 1296"/>
              <a:gd name="T6" fmla="*/ 2147483647 w 104"/>
              <a:gd name="T7" fmla="*/ 2147483647 h 1296"/>
              <a:gd name="T8" fmla="*/ 0 60000 65536"/>
              <a:gd name="T9" fmla="*/ 0 60000 65536"/>
              <a:gd name="T10" fmla="*/ 0 60000 65536"/>
              <a:gd name="T11" fmla="*/ 0 60000 65536"/>
              <a:gd name="T12" fmla="*/ 0 w 104"/>
              <a:gd name="T13" fmla="*/ 0 h 1296"/>
              <a:gd name="T14" fmla="*/ 104 w 104"/>
              <a:gd name="T15" fmla="*/ 1296 h 1296"/>
            </a:gdLst>
            <a:ahLst/>
            <a:cxnLst>
              <a:cxn ang="T8">
                <a:pos x="T0" y="T1"/>
              </a:cxn>
              <a:cxn ang="T9">
                <a:pos x="T2" y="T3"/>
              </a:cxn>
              <a:cxn ang="T10">
                <a:pos x="T4" y="T5"/>
              </a:cxn>
              <a:cxn ang="T11">
                <a:pos x="T6" y="T7"/>
              </a:cxn>
            </a:cxnLst>
            <a:rect l="T12" t="T13" r="T14" b="T15"/>
            <a:pathLst>
              <a:path w="104" h="1296">
                <a:moveTo>
                  <a:pt x="104" y="0"/>
                </a:moveTo>
                <a:cubicBezTo>
                  <a:pt x="88" y="256"/>
                  <a:pt x="72" y="512"/>
                  <a:pt x="56" y="672"/>
                </a:cubicBezTo>
                <a:cubicBezTo>
                  <a:pt x="40" y="832"/>
                  <a:pt x="16" y="856"/>
                  <a:pt x="8" y="960"/>
                </a:cubicBezTo>
                <a:cubicBezTo>
                  <a:pt x="0" y="1064"/>
                  <a:pt x="8" y="1240"/>
                  <a:pt x="8" y="1296"/>
                </a:cubicBezTo>
              </a:path>
            </a:pathLst>
          </a:custGeom>
          <a:noFill/>
          <a:ln w="5715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9755" name="Text Box 11"/>
          <p:cNvSpPr txBox="1">
            <a:spLocks noChangeArrowheads="1"/>
          </p:cNvSpPr>
          <p:nvPr/>
        </p:nvSpPr>
        <p:spPr bwMode="auto">
          <a:xfrm>
            <a:off x="0" y="3048000"/>
            <a:ext cx="1752600" cy="1244600"/>
          </a:xfrm>
          <a:prstGeom prst="rect">
            <a:avLst/>
          </a:prstGeom>
          <a:solidFill>
            <a:schemeClr val="tx1"/>
          </a:solidFill>
          <a:ln w="57150">
            <a:solidFill>
              <a:schemeClr val="bg2"/>
            </a:solidFill>
            <a:miter lim="800000"/>
            <a:headEnd/>
            <a:tailEnd/>
          </a:ln>
        </p:spPr>
        <p:txBody>
          <a:bodyPr>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en-US">
                <a:solidFill>
                  <a:schemeClr val="bg2"/>
                </a:solidFill>
              </a:rPr>
              <a:t>Causeways across the</a:t>
            </a:r>
            <a:r>
              <a:rPr lang="en-US" altLang="en-US"/>
              <a:t> </a:t>
            </a:r>
            <a:r>
              <a:rPr lang="en-US" altLang="en-US">
                <a:solidFill>
                  <a:schemeClr val="bg2"/>
                </a:solidFill>
              </a:rPr>
              <a:t>lake</a:t>
            </a:r>
          </a:p>
        </p:txBody>
      </p:sp>
      <p:sp>
        <p:nvSpPr>
          <p:cNvPr id="159756" name="Text Box 12"/>
          <p:cNvSpPr txBox="1">
            <a:spLocks noChangeArrowheads="1"/>
          </p:cNvSpPr>
          <p:nvPr/>
        </p:nvSpPr>
        <p:spPr bwMode="auto">
          <a:xfrm>
            <a:off x="2286000" y="1336675"/>
            <a:ext cx="46497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en-US" b="1"/>
              <a:t>2 Million people lived here in 1500</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59756"/>
                                        </p:tgtEl>
                                        <p:attrNameLst>
                                          <p:attrName>style.visibility</p:attrName>
                                        </p:attrNameLst>
                                      </p:cBhvr>
                                      <p:to>
                                        <p:strVal val="visible"/>
                                      </p:to>
                                    </p:set>
                                    <p:anim calcmode="lin" valueType="num">
                                      <p:cBhvr additive="base">
                                        <p:cTn id="7" dur="500" fill="hold"/>
                                        <p:tgtEl>
                                          <p:spTgt spid="159756"/>
                                        </p:tgtEl>
                                        <p:attrNameLst>
                                          <p:attrName>ppt_x</p:attrName>
                                        </p:attrNameLst>
                                      </p:cBhvr>
                                      <p:tavLst>
                                        <p:tav tm="0">
                                          <p:val>
                                            <p:strVal val="0-#ppt_w/2"/>
                                          </p:val>
                                        </p:tav>
                                        <p:tav tm="100000">
                                          <p:val>
                                            <p:strVal val="#ppt_x"/>
                                          </p:val>
                                        </p:tav>
                                      </p:tavLst>
                                    </p:anim>
                                    <p:anim calcmode="lin" valueType="num">
                                      <p:cBhvr additive="base">
                                        <p:cTn id="8" dur="500" fill="hold"/>
                                        <p:tgtEl>
                                          <p:spTgt spid="15975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159748"/>
                                        </p:tgtEl>
                                        <p:attrNameLst>
                                          <p:attrName>style.visibility</p:attrName>
                                        </p:attrNameLst>
                                      </p:cBhvr>
                                      <p:to>
                                        <p:strVal val="visible"/>
                                      </p:to>
                                    </p:set>
                                    <p:anim calcmode="lin" valueType="num">
                                      <p:cBhvr>
                                        <p:cTn id="13" dur="500" fill="hold"/>
                                        <p:tgtEl>
                                          <p:spTgt spid="159748"/>
                                        </p:tgtEl>
                                        <p:attrNameLst>
                                          <p:attrName>ppt_w</p:attrName>
                                        </p:attrNameLst>
                                      </p:cBhvr>
                                      <p:tavLst>
                                        <p:tav tm="0">
                                          <p:val>
                                            <p:fltVal val="0"/>
                                          </p:val>
                                        </p:tav>
                                        <p:tav tm="100000">
                                          <p:val>
                                            <p:strVal val="#ppt_w"/>
                                          </p:val>
                                        </p:tav>
                                      </p:tavLst>
                                    </p:anim>
                                    <p:anim calcmode="lin" valueType="num">
                                      <p:cBhvr>
                                        <p:cTn id="14" dur="500" fill="hold"/>
                                        <p:tgtEl>
                                          <p:spTgt spid="159748"/>
                                        </p:tgtEl>
                                        <p:attrNameLst>
                                          <p:attrName>ppt_h</p:attrName>
                                        </p:attrNameLst>
                                      </p:cBhvr>
                                      <p:tavLst>
                                        <p:tav tm="0">
                                          <p:val>
                                            <p:strVal val="#ppt_h"/>
                                          </p:val>
                                        </p:tav>
                                        <p:tav tm="100000">
                                          <p:val>
                                            <p:strVal val="#ppt_h"/>
                                          </p:val>
                                        </p:tav>
                                      </p:tavLst>
                                    </p:anim>
                                  </p:childTnLst>
                                </p:cTn>
                              </p:par>
                            </p:childTnLst>
                          </p:cTn>
                        </p:par>
                        <p:par>
                          <p:cTn id="15" fill="hold" nodeType="afterGroup">
                            <p:stCondLst>
                              <p:cond delay="500"/>
                            </p:stCondLst>
                            <p:childTnLst>
                              <p:par>
                                <p:cTn id="16" presetID="17" presetClass="entr" presetSubtype="10" fill="hold" grpId="0" nodeType="afterEffect">
                                  <p:stCondLst>
                                    <p:cond delay="0"/>
                                  </p:stCondLst>
                                  <p:childTnLst>
                                    <p:set>
                                      <p:cBhvr>
                                        <p:cTn id="17" dur="1" fill="hold">
                                          <p:stCondLst>
                                            <p:cond delay="0"/>
                                          </p:stCondLst>
                                        </p:cTn>
                                        <p:tgtEl>
                                          <p:spTgt spid="159752"/>
                                        </p:tgtEl>
                                        <p:attrNameLst>
                                          <p:attrName>style.visibility</p:attrName>
                                        </p:attrNameLst>
                                      </p:cBhvr>
                                      <p:to>
                                        <p:strVal val="visible"/>
                                      </p:to>
                                    </p:set>
                                    <p:anim calcmode="lin" valueType="num">
                                      <p:cBhvr>
                                        <p:cTn id="18" dur="500" fill="hold"/>
                                        <p:tgtEl>
                                          <p:spTgt spid="159752"/>
                                        </p:tgtEl>
                                        <p:attrNameLst>
                                          <p:attrName>ppt_w</p:attrName>
                                        </p:attrNameLst>
                                      </p:cBhvr>
                                      <p:tavLst>
                                        <p:tav tm="0">
                                          <p:val>
                                            <p:fltVal val="0"/>
                                          </p:val>
                                        </p:tav>
                                        <p:tav tm="100000">
                                          <p:val>
                                            <p:strVal val="#ppt_w"/>
                                          </p:val>
                                        </p:tav>
                                      </p:tavLst>
                                    </p:anim>
                                    <p:anim calcmode="lin" valueType="num">
                                      <p:cBhvr>
                                        <p:cTn id="19" dur="500" fill="hold"/>
                                        <p:tgtEl>
                                          <p:spTgt spid="159752"/>
                                        </p:tgtEl>
                                        <p:attrNameLst>
                                          <p:attrName>ppt_h</p:attrName>
                                        </p:attrNameLst>
                                      </p:cBhvr>
                                      <p:tavLst>
                                        <p:tav tm="0">
                                          <p:val>
                                            <p:strVal val="#ppt_h"/>
                                          </p:val>
                                        </p:tav>
                                        <p:tav tm="100000">
                                          <p:val>
                                            <p:strVal val="#ppt_h"/>
                                          </p:val>
                                        </p:tav>
                                      </p:tavLst>
                                    </p:anim>
                                  </p:childTnLst>
                                </p:cTn>
                              </p:par>
                            </p:childTnLst>
                          </p:cTn>
                        </p:par>
                        <p:par>
                          <p:cTn id="20" fill="hold" nodeType="afterGroup">
                            <p:stCondLst>
                              <p:cond delay="1000"/>
                            </p:stCondLst>
                            <p:childTnLst>
                              <p:par>
                                <p:cTn id="21" presetID="17" presetClass="entr" presetSubtype="10" fill="hold" grpId="0" nodeType="afterEffect">
                                  <p:stCondLst>
                                    <p:cond delay="0"/>
                                  </p:stCondLst>
                                  <p:childTnLst>
                                    <p:set>
                                      <p:cBhvr>
                                        <p:cTn id="22" dur="1" fill="hold">
                                          <p:stCondLst>
                                            <p:cond delay="0"/>
                                          </p:stCondLst>
                                        </p:cTn>
                                        <p:tgtEl>
                                          <p:spTgt spid="159753"/>
                                        </p:tgtEl>
                                        <p:attrNameLst>
                                          <p:attrName>style.visibility</p:attrName>
                                        </p:attrNameLst>
                                      </p:cBhvr>
                                      <p:to>
                                        <p:strVal val="visible"/>
                                      </p:to>
                                    </p:set>
                                    <p:anim calcmode="lin" valueType="num">
                                      <p:cBhvr>
                                        <p:cTn id="23" dur="500" fill="hold"/>
                                        <p:tgtEl>
                                          <p:spTgt spid="159753"/>
                                        </p:tgtEl>
                                        <p:attrNameLst>
                                          <p:attrName>ppt_w</p:attrName>
                                        </p:attrNameLst>
                                      </p:cBhvr>
                                      <p:tavLst>
                                        <p:tav tm="0">
                                          <p:val>
                                            <p:fltVal val="0"/>
                                          </p:val>
                                        </p:tav>
                                        <p:tav tm="100000">
                                          <p:val>
                                            <p:strVal val="#ppt_w"/>
                                          </p:val>
                                        </p:tav>
                                      </p:tavLst>
                                    </p:anim>
                                    <p:anim calcmode="lin" valueType="num">
                                      <p:cBhvr>
                                        <p:cTn id="24" dur="500" fill="hold"/>
                                        <p:tgtEl>
                                          <p:spTgt spid="159753"/>
                                        </p:tgtEl>
                                        <p:attrNameLst>
                                          <p:attrName>ppt_h</p:attrName>
                                        </p:attrNameLst>
                                      </p:cBhvr>
                                      <p:tavLst>
                                        <p:tav tm="0">
                                          <p:val>
                                            <p:strVal val="#ppt_h"/>
                                          </p:val>
                                        </p:tav>
                                        <p:tav tm="100000">
                                          <p:val>
                                            <p:strVal val="#ppt_h"/>
                                          </p:val>
                                        </p:tav>
                                      </p:tavLst>
                                    </p:anim>
                                  </p:childTnLst>
                                </p:cTn>
                              </p:par>
                            </p:childTnLst>
                          </p:cTn>
                        </p:par>
                        <p:par>
                          <p:cTn id="25" fill="hold" nodeType="afterGroup">
                            <p:stCondLst>
                              <p:cond delay="1500"/>
                            </p:stCondLst>
                            <p:childTnLst>
                              <p:par>
                                <p:cTn id="26" presetID="17" presetClass="entr" presetSubtype="10" fill="hold" grpId="0" nodeType="afterEffect">
                                  <p:stCondLst>
                                    <p:cond delay="0"/>
                                  </p:stCondLst>
                                  <p:childTnLst>
                                    <p:set>
                                      <p:cBhvr>
                                        <p:cTn id="27" dur="1" fill="hold">
                                          <p:stCondLst>
                                            <p:cond delay="0"/>
                                          </p:stCondLst>
                                        </p:cTn>
                                        <p:tgtEl>
                                          <p:spTgt spid="159754"/>
                                        </p:tgtEl>
                                        <p:attrNameLst>
                                          <p:attrName>style.visibility</p:attrName>
                                        </p:attrNameLst>
                                      </p:cBhvr>
                                      <p:to>
                                        <p:strVal val="visible"/>
                                      </p:to>
                                    </p:set>
                                    <p:anim calcmode="lin" valueType="num">
                                      <p:cBhvr>
                                        <p:cTn id="28" dur="500" fill="hold"/>
                                        <p:tgtEl>
                                          <p:spTgt spid="159754"/>
                                        </p:tgtEl>
                                        <p:attrNameLst>
                                          <p:attrName>ppt_w</p:attrName>
                                        </p:attrNameLst>
                                      </p:cBhvr>
                                      <p:tavLst>
                                        <p:tav tm="0">
                                          <p:val>
                                            <p:fltVal val="0"/>
                                          </p:val>
                                        </p:tav>
                                        <p:tav tm="100000">
                                          <p:val>
                                            <p:strVal val="#ppt_w"/>
                                          </p:val>
                                        </p:tav>
                                      </p:tavLst>
                                    </p:anim>
                                    <p:anim calcmode="lin" valueType="num">
                                      <p:cBhvr>
                                        <p:cTn id="29" dur="500" fill="hold"/>
                                        <p:tgtEl>
                                          <p:spTgt spid="159754"/>
                                        </p:tgtEl>
                                        <p:attrNameLst>
                                          <p:attrName>ppt_h</p:attrName>
                                        </p:attrNameLst>
                                      </p:cBhvr>
                                      <p:tavLst>
                                        <p:tav tm="0">
                                          <p:val>
                                            <p:strVal val="#ppt_h"/>
                                          </p:val>
                                        </p:tav>
                                        <p:tav tm="100000">
                                          <p:val>
                                            <p:strVal val="#ppt_h"/>
                                          </p:val>
                                        </p:tav>
                                      </p:tavLst>
                                    </p:anim>
                                  </p:childTnLst>
                                </p:cTn>
                              </p:par>
                            </p:childTnLst>
                          </p:cTn>
                        </p:par>
                        <p:par>
                          <p:cTn id="30" fill="hold" nodeType="afterGroup">
                            <p:stCondLst>
                              <p:cond delay="2000"/>
                            </p:stCondLst>
                            <p:childTnLst>
                              <p:par>
                                <p:cTn id="31" presetID="2" presetClass="entr" presetSubtype="8" fill="hold" grpId="0" nodeType="afterEffect">
                                  <p:stCondLst>
                                    <p:cond delay="0"/>
                                  </p:stCondLst>
                                  <p:childTnLst>
                                    <p:set>
                                      <p:cBhvr>
                                        <p:cTn id="32" dur="1" fill="hold">
                                          <p:stCondLst>
                                            <p:cond delay="0"/>
                                          </p:stCondLst>
                                        </p:cTn>
                                        <p:tgtEl>
                                          <p:spTgt spid="159755"/>
                                        </p:tgtEl>
                                        <p:attrNameLst>
                                          <p:attrName>style.visibility</p:attrName>
                                        </p:attrNameLst>
                                      </p:cBhvr>
                                      <p:to>
                                        <p:strVal val="visible"/>
                                      </p:to>
                                    </p:set>
                                    <p:anim calcmode="lin" valueType="num">
                                      <p:cBhvr additive="base">
                                        <p:cTn id="33" dur="500" fill="hold"/>
                                        <p:tgtEl>
                                          <p:spTgt spid="159755"/>
                                        </p:tgtEl>
                                        <p:attrNameLst>
                                          <p:attrName>ppt_x</p:attrName>
                                        </p:attrNameLst>
                                      </p:cBhvr>
                                      <p:tavLst>
                                        <p:tav tm="0">
                                          <p:val>
                                            <p:strVal val="0-#ppt_w/2"/>
                                          </p:val>
                                        </p:tav>
                                        <p:tav tm="100000">
                                          <p:val>
                                            <p:strVal val="#ppt_x"/>
                                          </p:val>
                                        </p:tav>
                                      </p:tavLst>
                                    </p:anim>
                                    <p:anim calcmode="lin" valueType="num">
                                      <p:cBhvr additive="base">
                                        <p:cTn id="34" dur="500" fill="hold"/>
                                        <p:tgtEl>
                                          <p:spTgt spid="1597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748" grpId="0" animBg="1"/>
      <p:bldP spid="159752" grpId="0" animBg="1"/>
      <p:bldP spid="159753" grpId="0" animBg="1"/>
      <p:bldP spid="159754" grpId="0" animBg="1"/>
      <p:bldP spid="159755" grpId="0" animBg="1" autoUpdateAnimBg="0"/>
      <p:bldP spid="159756" grpId="0"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ChangeArrowheads="1"/>
          </p:cNvSpPr>
          <p:nvPr>
            <p:ph type="title"/>
          </p:nvPr>
        </p:nvSpPr>
        <p:spPr>
          <a:xfrm>
            <a:off x="685800" y="76200"/>
            <a:ext cx="7772400" cy="1143000"/>
          </a:xfrm>
          <a:ln>
            <a:solidFill>
              <a:schemeClr val="tx2"/>
            </a:solidFill>
            <a:miter lim="800000"/>
            <a:headEnd/>
            <a:tailEnd/>
          </a:ln>
        </p:spPr>
        <p:txBody>
          <a:bodyPr/>
          <a:lstStyle/>
          <a:p>
            <a:pPr algn="r" eaLnBrk="1" hangingPunct="1"/>
            <a:r>
              <a:rPr lang="en-US" altLang="en-US" b="1" smtClean="0"/>
              <a:t>Reconstruction of the pyramids of Tenochtitlan</a:t>
            </a:r>
          </a:p>
        </p:txBody>
      </p:sp>
      <p:pic>
        <p:nvPicPr>
          <p:cNvPr id="5427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1295400"/>
            <a:ext cx="3821113" cy="555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pic>
      <p:sp>
        <p:nvSpPr>
          <p:cNvPr id="164868" name="Text Box 4"/>
          <p:cNvSpPr txBox="1">
            <a:spLocks noChangeArrowheads="1"/>
          </p:cNvSpPr>
          <p:nvPr/>
        </p:nvSpPr>
        <p:spPr bwMode="auto">
          <a:xfrm>
            <a:off x="0" y="1295400"/>
            <a:ext cx="5334000" cy="5692775"/>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r>
              <a:rPr lang="ja-JP" altLang="en-US" sz="2000" b="1">
                <a:solidFill>
                  <a:schemeClr val="accent2"/>
                </a:solidFill>
              </a:rPr>
              <a:t>‘</a:t>
            </a:r>
            <a:r>
              <a:rPr lang="en-US" altLang="ja-JP" b="1" i="1">
                <a:solidFill>
                  <a:schemeClr val="accent2"/>
                </a:solidFill>
              </a:rPr>
              <a:t>When we saw all those cities and villages built in the water, and other great towns on dry land, and that straight and level causeway leading to [Tenochtitlan], we were astounded.  These great towns and … buildings rising from the water, all made of stone, seemed like an enchanted vision from the tale of Amadis.  Indeed, some of our soldiers asked whether it was not all a dream.  It was all so wonderful that I do not know how to describe this first glimpse of things never heard of, seen or dreamed of before</a:t>
            </a:r>
            <a:r>
              <a:rPr lang="en-US" altLang="ja-JP" sz="2000" b="1">
                <a:solidFill>
                  <a:schemeClr val="accent2"/>
                </a:solidFill>
              </a:rPr>
              <a:t>.</a:t>
            </a:r>
            <a:r>
              <a:rPr lang="ja-JP" altLang="en-US" sz="2000" b="1">
                <a:solidFill>
                  <a:schemeClr val="accent2"/>
                </a:solidFill>
              </a:rPr>
              <a:t>’</a:t>
            </a:r>
            <a:r>
              <a:rPr lang="en-US" altLang="ja-JP" sz="2000"/>
              <a:t>  </a:t>
            </a:r>
          </a:p>
          <a:p>
            <a:pPr eaLnBrk="1" hangingPunct="1"/>
            <a:r>
              <a:rPr lang="en-US" altLang="en-US" sz="1600" b="1">
                <a:solidFill>
                  <a:schemeClr val="tx2"/>
                </a:solidFill>
              </a:rPr>
              <a:t>From the memoirs of Bernal Diaz, a soldier with Cortes</a:t>
            </a:r>
          </a:p>
          <a:p>
            <a:pPr eaLnBrk="1" hangingPunct="1"/>
            <a:endParaRPr lang="en-US" altLang="en-US" sz="1600" b="1">
              <a:solidFill>
                <a:schemeClr val="tx2"/>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64868"/>
                                        </p:tgtEl>
                                        <p:attrNameLst>
                                          <p:attrName>style.visibility</p:attrName>
                                        </p:attrNameLst>
                                      </p:cBhvr>
                                      <p:to>
                                        <p:strVal val="visible"/>
                                      </p:to>
                                    </p:set>
                                    <p:anim calcmode="lin" valueType="num">
                                      <p:cBhvr additive="base">
                                        <p:cTn id="7" dur="500" fill="hold"/>
                                        <p:tgtEl>
                                          <p:spTgt spid="164868"/>
                                        </p:tgtEl>
                                        <p:attrNameLst>
                                          <p:attrName>ppt_x</p:attrName>
                                        </p:attrNameLst>
                                      </p:cBhvr>
                                      <p:tavLst>
                                        <p:tav tm="0">
                                          <p:val>
                                            <p:strVal val="0-#ppt_w/2"/>
                                          </p:val>
                                        </p:tav>
                                        <p:tav tm="100000">
                                          <p:val>
                                            <p:strVal val="#ppt_x"/>
                                          </p:val>
                                        </p:tav>
                                      </p:tavLst>
                                    </p:anim>
                                    <p:anim calcmode="lin" valueType="num">
                                      <p:cBhvr additive="base">
                                        <p:cTn id="8" dur="500" fill="hold"/>
                                        <p:tgtEl>
                                          <p:spTgt spid="16486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68" grpId="0" animBg="1"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5"/>
          <p:cNvSpPr>
            <a:spLocks noGrp="1" noChangeArrowheads="1"/>
          </p:cNvSpPr>
          <p:nvPr>
            <p:ph type="title"/>
          </p:nvPr>
        </p:nvSpPr>
        <p:spPr>
          <a:xfrm>
            <a:off x="6505575" y="457200"/>
            <a:ext cx="2638425" cy="1676400"/>
          </a:xfrm>
          <a:solidFill>
            <a:schemeClr val="accent1">
              <a:lumMod val="50000"/>
            </a:schemeClr>
          </a:solidFill>
        </p:spPr>
        <p:txBody>
          <a:bodyPr/>
          <a:lstStyle/>
          <a:p>
            <a:pPr eaLnBrk="1" hangingPunct="1">
              <a:defRPr/>
            </a:pPr>
            <a:r>
              <a:rPr lang="en-US" sz="5400" b="1" dirty="0" smtClean="0">
                <a:cs typeface="ＭＳ Ｐゴシック" charset="0"/>
              </a:rPr>
              <a:t>Aztec </a:t>
            </a:r>
            <a:br>
              <a:rPr lang="en-US" sz="5400" b="1" dirty="0" smtClean="0">
                <a:cs typeface="ＭＳ Ｐゴシック" charset="0"/>
              </a:rPr>
            </a:br>
            <a:r>
              <a:rPr lang="en-US" sz="5400" b="1" dirty="0" smtClean="0">
                <a:cs typeface="ＭＳ Ｐゴシック" charset="0"/>
              </a:rPr>
              <a:t>Writing</a:t>
            </a:r>
          </a:p>
        </p:txBody>
      </p:sp>
      <p:pic>
        <p:nvPicPr>
          <p:cNvPr id="5529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200"/>
            <a:ext cx="6553200"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pic>
      <p:sp>
        <p:nvSpPr>
          <p:cNvPr id="55299" name="Text Box 7"/>
          <p:cNvSpPr txBox="1">
            <a:spLocks noChangeArrowheads="1"/>
          </p:cNvSpPr>
          <p:nvPr/>
        </p:nvSpPr>
        <p:spPr bwMode="auto">
          <a:xfrm>
            <a:off x="6610350" y="3505200"/>
            <a:ext cx="2514600"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en-US" b="1">
                <a:solidFill>
                  <a:schemeClr val="accent1"/>
                </a:solidFill>
              </a:rPr>
              <a:t>An Aztec </a:t>
            </a:r>
            <a:r>
              <a:rPr lang="ja-JP" altLang="en-US" b="1">
                <a:solidFill>
                  <a:schemeClr val="accent1"/>
                </a:solidFill>
              </a:rPr>
              <a:t>‘</a:t>
            </a:r>
            <a:r>
              <a:rPr lang="en-US" altLang="ja-JP" b="1">
                <a:solidFill>
                  <a:schemeClr val="accent1"/>
                </a:solidFill>
              </a:rPr>
              <a:t>codex</a:t>
            </a:r>
            <a:r>
              <a:rPr lang="ja-JP" altLang="en-US" b="1">
                <a:solidFill>
                  <a:schemeClr val="accent1"/>
                </a:solidFill>
              </a:rPr>
              <a:t>’</a:t>
            </a:r>
            <a:r>
              <a:rPr lang="en-US" altLang="ja-JP" b="1">
                <a:solidFill>
                  <a:schemeClr val="accent1"/>
                </a:solidFill>
              </a:rPr>
              <a:t>, showing the gods, Tezcalipoca (right) and Qetzalcoatl (in the form of a green serpent)</a:t>
            </a:r>
            <a:endParaRPr lang="en-US" altLang="en-US" b="1">
              <a:solidFill>
                <a:schemeClr val="accent1"/>
              </a:solidFill>
            </a:endParaRP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a:xfrm>
            <a:off x="5638800" y="1587500"/>
            <a:ext cx="3429000" cy="2584450"/>
          </a:xfrm>
          <a:ln>
            <a:solidFill>
              <a:schemeClr val="accent1"/>
            </a:solidFill>
            <a:miter lim="800000"/>
            <a:headEnd/>
            <a:tailEnd/>
          </a:ln>
        </p:spPr>
        <p:txBody>
          <a:bodyPr>
            <a:spAutoFit/>
          </a:bodyPr>
          <a:lstStyle/>
          <a:p>
            <a:pPr eaLnBrk="1" hangingPunct="1"/>
            <a:r>
              <a:rPr lang="en-US" altLang="en-US" sz="5400" b="1" smtClean="0"/>
              <a:t>The Inca Empire by 1500</a:t>
            </a:r>
          </a:p>
        </p:txBody>
      </p:sp>
      <p:pic>
        <p:nvPicPr>
          <p:cNvPr id="5632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5229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a:xfrm>
            <a:off x="152400" y="144463"/>
            <a:ext cx="8839200" cy="1447800"/>
          </a:xfrm>
          <a:solidFill>
            <a:srgbClr val="000000"/>
          </a:solidFill>
        </p:spPr>
        <p:txBody>
          <a:bodyPr>
            <a:spAutoFit/>
          </a:bodyPr>
          <a:lstStyle/>
          <a:p>
            <a:pPr eaLnBrk="1" hangingPunct="1"/>
            <a:r>
              <a:rPr lang="en-US" altLang="en-US" b="1" smtClean="0"/>
              <a:t>Geography context: </a:t>
            </a:r>
            <a:r>
              <a:rPr lang="ja-JP" altLang="en-US" b="1" smtClean="0"/>
              <a:t>‘</a:t>
            </a:r>
            <a:r>
              <a:rPr lang="en-US" altLang="ja-JP" b="1" smtClean="0"/>
              <a:t>World Zones</a:t>
            </a:r>
            <a:r>
              <a:rPr lang="ja-JP" altLang="en-US" b="1" smtClean="0"/>
              <a:t>’</a:t>
            </a:r>
            <a:r>
              <a:rPr lang="en-US" altLang="ja-JP" b="1" smtClean="0"/>
              <a:t> from c. 1,000 BCE</a:t>
            </a:r>
            <a:endParaRPr lang="en-US" altLang="en-US" b="1" smtClean="0"/>
          </a:p>
        </p:txBody>
      </p:sp>
      <p:pic>
        <p:nvPicPr>
          <p:cNvPr id="19458" name="Picture 3" descr="ZON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250" y="2227263"/>
            <a:ext cx="7429500" cy="463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4"/>
          <p:cNvGrpSpPr>
            <a:grpSpLocks/>
          </p:cNvGrpSpPr>
          <p:nvPr/>
        </p:nvGrpSpPr>
        <p:grpSpPr bwMode="auto">
          <a:xfrm>
            <a:off x="2308225" y="3657600"/>
            <a:ext cx="4889500" cy="1371600"/>
            <a:chOff x="1454" y="2112"/>
            <a:chExt cx="3080" cy="864"/>
          </a:xfrm>
        </p:grpSpPr>
        <p:sp>
          <p:nvSpPr>
            <p:cNvPr id="19471" name="AutoShape 5"/>
            <p:cNvSpPr>
              <a:spLocks noChangeArrowheads="1"/>
            </p:cNvSpPr>
            <p:nvPr/>
          </p:nvSpPr>
          <p:spPr bwMode="auto">
            <a:xfrm rot="117792">
              <a:off x="4056" y="2146"/>
              <a:ext cx="150" cy="153"/>
            </a:xfrm>
            <a:prstGeom prst="octagon">
              <a:avLst>
                <a:gd name="adj" fmla="val 29287"/>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ltLang="en-US"/>
            </a:p>
          </p:txBody>
        </p:sp>
        <p:sp>
          <p:nvSpPr>
            <p:cNvPr id="19472" name="AutoShape 6"/>
            <p:cNvSpPr>
              <a:spLocks noChangeArrowheads="1"/>
            </p:cNvSpPr>
            <p:nvPr/>
          </p:nvSpPr>
          <p:spPr bwMode="auto">
            <a:xfrm rot="117792">
              <a:off x="4051" y="2299"/>
              <a:ext cx="150" cy="154"/>
            </a:xfrm>
            <a:prstGeom prst="octagon">
              <a:avLst>
                <a:gd name="adj" fmla="val 29287"/>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ltLang="en-US"/>
            </a:p>
          </p:txBody>
        </p:sp>
        <p:sp>
          <p:nvSpPr>
            <p:cNvPr id="19473" name="AutoShape 7"/>
            <p:cNvSpPr>
              <a:spLocks noChangeArrowheads="1"/>
            </p:cNvSpPr>
            <p:nvPr/>
          </p:nvSpPr>
          <p:spPr bwMode="auto">
            <a:xfrm rot="117792">
              <a:off x="4384" y="2770"/>
              <a:ext cx="150" cy="154"/>
            </a:xfrm>
            <a:prstGeom prst="octagon">
              <a:avLst>
                <a:gd name="adj" fmla="val 29287"/>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ltLang="en-US"/>
            </a:p>
          </p:txBody>
        </p:sp>
        <p:sp>
          <p:nvSpPr>
            <p:cNvPr id="19474" name="AutoShape 8"/>
            <p:cNvSpPr>
              <a:spLocks noChangeArrowheads="1"/>
            </p:cNvSpPr>
            <p:nvPr/>
          </p:nvSpPr>
          <p:spPr bwMode="auto">
            <a:xfrm rot="117792">
              <a:off x="3602" y="2283"/>
              <a:ext cx="150" cy="154"/>
            </a:xfrm>
            <a:prstGeom prst="octagon">
              <a:avLst>
                <a:gd name="adj" fmla="val 29287"/>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ltLang="en-US"/>
            </a:p>
          </p:txBody>
        </p:sp>
        <p:sp>
          <p:nvSpPr>
            <p:cNvPr id="19475" name="AutoShape 9"/>
            <p:cNvSpPr>
              <a:spLocks noChangeArrowheads="1"/>
            </p:cNvSpPr>
            <p:nvPr/>
          </p:nvSpPr>
          <p:spPr bwMode="auto">
            <a:xfrm rot="117792">
              <a:off x="3255" y="2220"/>
              <a:ext cx="150" cy="154"/>
            </a:xfrm>
            <a:prstGeom prst="octagon">
              <a:avLst>
                <a:gd name="adj" fmla="val 29287"/>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ltLang="en-US"/>
            </a:p>
          </p:txBody>
        </p:sp>
        <p:sp>
          <p:nvSpPr>
            <p:cNvPr id="19476" name="AutoShape 10"/>
            <p:cNvSpPr>
              <a:spLocks noChangeArrowheads="1"/>
            </p:cNvSpPr>
            <p:nvPr/>
          </p:nvSpPr>
          <p:spPr bwMode="auto">
            <a:xfrm rot="117792">
              <a:off x="1454" y="2364"/>
              <a:ext cx="150" cy="153"/>
            </a:xfrm>
            <a:prstGeom prst="octagon">
              <a:avLst>
                <a:gd name="adj" fmla="val 29287"/>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ltLang="en-US"/>
            </a:p>
          </p:txBody>
        </p:sp>
        <p:sp>
          <p:nvSpPr>
            <p:cNvPr id="19477" name="AutoShape 11"/>
            <p:cNvSpPr>
              <a:spLocks noChangeArrowheads="1"/>
            </p:cNvSpPr>
            <p:nvPr/>
          </p:nvSpPr>
          <p:spPr bwMode="auto">
            <a:xfrm rot="117792">
              <a:off x="2745" y="2561"/>
              <a:ext cx="149" cy="153"/>
            </a:xfrm>
            <a:prstGeom prst="octagon">
              <a:avLst>
                <a:gd name="adj" fmla="val 29287"/>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ltLang="en-US"/>
            </a:p>
          </p:txBody>
        </p:sp>
        <p:sp>
          <p:nvSpPr>
            <p:cNvPr id="19478" name="AutoShape 12"/>
            <p:cNvSpPr>
              <a:spLocks noChangeArrowheads="1"/>
            </p:cNvSpPr>
            <p:nvPr/>
          </p:nvSpPr>
          <p:spPr bwMode="auto">
            <a:xfrm rot="117792">
              <a:off x="1824" y="2832"/>
              <a:ext cx="144" cy="144"/>
            </a:xfrm>
            <a:prstGeom prst="octagon">
              <a:avLst>
                <a:gd name="adj" fmla="val 29287"/>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ltLang="en-US"/>
            </a:p>
          </p:txBody>
        </p:sp>
        <p:sp>
          <p:nvSpPr>
            <p:cNvPr id="19479" name="AutoShape 13"/>
            <p:cNvSpPr>
              <a:spLocks noChangeArrowheads="1"/>
            </p:cNvSpPr>
            <p:nvPr/>
          </p:nvSpPr>
          <p:spPr bwMode="auto">
            <a:xfrm rot="117792">
              <a:off x="1536" y="2112"/>
              <a:ext cx="149" cy="153"/>
            </a:xfrm>
            <a:prstGeom prst="octagon">
              <a:avLst>
                <a:gd name="adj" fmla="val 29287"/>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ltLang="en-US"/>
            </a:p>
          </p:txBody>
        </p:sp>
        <p:sp>
          <p:nvSpPr>
            <p:cNvPr id="19480" name="AutoShape 14"/>
            <p:cNvSpPr>
              <a:spLocks noChangeArrowheads="1"/>
            </p:cNvSpPr>
            <p:nvPr/>
          </p:nvSpPr>
          <p:spPr bwMode="auto">
            <a:xfrm rot="117792">
              <a:off x="3845" y="2497"/>
              <a:ext cx="149" cy="153"/>
            </a:xfrm>
            <a:prstGeom prst="octagon">
              <a:avLst>
                <a:gd name="adj" fmla="val 29287"/>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ltLang="en-US"/>
            </a:p>
          </p:txBody>
        </p:sp>
        <p:sp>
          <p:nvSpPr>
            <p:cNvPr id="19481" name="AutoShape 15"/>
            <p:cNvSpPr>
              <a:spLocks noChangeArrowheads="1"/>
            </p:cNvSpPr>
            <p:nvPr/>
          </p:nvSpPr>
          <p:spPr bwMode="auto">
            <a:xfrm rot="117792">
              <a:off x="3072" y="2352"/>
              <a:ext cx="150" cy="153"/>
            </a:xfrm>
            <a:prstGeom prst="octagon">
              <a:avLst>
                <a:gd name="adj" fmla="val 29287"/>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ltLang="en-US"/>
            </a:p>
          </p:txBody>
        </p:sp>
      </p:grpSp>
      <p:grpSp>
        <p:nvGrpSpPr>
          <p:cNvPr id="3" name="Group 16"/>
          <p:cNvGrpSpPr>
            <a:grpSpLocks/>
          </p:cNvGrpSpPr>
          <p:nvPr/>
        </p:nvGrpSpPr>
        <p:grpSpPr bwMode="auto">
          <a:xfrm>
            <a:off x="2773363" y="5943600"/>
            <a:ext cx="4008437" cy="457200"/>
            <a:chOff x="1747" y="3744"/>
            <a:chExt cx="2525" cy="288"/>
          </a:xfrm>
        </p:grpSpPr>
        <p:sp>
          <p:nvSpPr>
            <p:cNvPr id="19469" name="AutoShape 17"/>
            <p:cNvSpPr>
              <a:spLocks noChangeArrowheads="1"/>
            </p:cNvSpPr>
            <p:nvPr/>
          </p:nvSpPr>
          <p:spPr bwMode="auto">
            <a:xfrm rot="117792">
              <a:off x="1747" y="3792"/>
              <a:ext cx="150" cy="153"/>
            </a:xfrm>
            <a:prstGeom prst="octagon">
              <a:avLst>
                <a:gd name="adj" fmla="val 2928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ltLang="en-US"/>
            </a:p>
          </p:txBody>
        </p:sp>
        <p:sp>
          <p:nvSpPr>
            <p:cNvPr id="229394" name="Text Box 18"/>
            <p:cNvSpPr txBox="1">
              <a:spLocks noChangeArrowheads="1"/>
            </p:cNvSpPr>
            <p:nvPr/>
          </p:nvSpPr>
          <p:spPr bwMode="auto">
            <a:xfrm>
              <a:off x="2051" y="3744"/>
              <a:ext cx="2221" cy="288"/>
            </a:xfrm>
            <a:prstGeom prst="rect">
              <a:avLst/>
            </a:prstGeom>
            <a:noFill/>
            <a:ln w="76200">
              <a:noFill/>
              <a:miter lim="800000"/>
              <a:headEnd/>
              <a:tailEnd/>
            </a:ln>
            <a:effectLst/>
          </p:spPr>
          <p:txBody>
            <a:bodyPr wrap="none">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ctr"/>
              <a:r>
                <a:rPr lang="en-US" altLang="en-US">
                  <a:solidFill>
                    <a:schemeClr val="bg2"/>
                  </a:solidFill>
                  <a:effectLst>
                    <a:outerShdw blurRad="38100" dist="38100" dir="2700000" algn="tl">
                      <a:srgbClr val="FFFFFF"/>
                    </a:outerShdw>
                  </a:effectLst>
                </a:rPr>
                <a:t>= Main agricultural regions</a:t>
              </a:r>
            </a:p>
          </p:txBody>
        </p:sp>
      </p:grpSp>
      <p:grpSp>
        <p:nvGrpSpPr>
          <p:cNvPr id="4" name="Group 19"/>
          <p:cNvGrpSpPr>
            <a:grpSpLocks/>
          </p:cNvGrpSpPr>
          <p:nvPr/>
        </p:nvGrpSpPr>
        <p:grpSpPr bwMode="auto">
          <a:xfrm>
            <a:off x="2133600" y="2625725"/>
            <a:ext cx="5713413" cy="3089275"/>
            <a:chOff x="1344" y="1654"/>
            <a:chExt cx="3599" cy="1946"/>
          </a:xfrm>
        </p:grpSpPr>
        <p:sp>
          <p:nvSpPr>
            <p:cNvPr id="19466" name="Oval 20"/>
            <p:cNvSpPr>
              <a:spLocks noChangeArrowheads="1"/>
            </p:cNvSpPr>
            <p:nvPr/>
          </p:nvSpPr>
          <p:spPr bwMode="auto">
            <a:xfrm rot="-651749">
              <a:off x="2257" y="1752"/>
              <a:ext cx="2686" cy="1344"/>
            </a:xfrm>
            <a:prstGeom prst="ellipse">
              <a:avLst/>
            </a:pr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ltLang="en-US"/>
            </a:p>
          </p:txBody>
        </p:sp>
        <p:sp>
          <p:nvSpPr>
            <p:cNvPr id="19467" name="Oval 21"/>
            <p:cNvSpPr>
              <a:spLocks noChangeArrowheads="1"/>
            </p:cNvSpPr>
            <p:nvPr/>
          </p:nvSpPr>
          <p:spPr bwMode="auto">
            <a:xfrm rot="-1045062">
              <a:off x="1344" y="1654"/>
              <a:ext cx="882" cy="1946"/>
            </a:xfrm>
            <a:prstGeom prst="ellipse">
              <a:avLst/>
            </a:pr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ltLang="en-US"/>
            </a:p>
          </p:txBody>
        </p:sp>
        <p:sp>
          <p:nvSpPr>
            <p:cNvPr id="19468" name="Oval 22"/>
            <p:cNvSpPr>
              <a:spLocks noChangeArrowheads="1"/>
            </p:cNvSpPr>
            <p:nvPr/>
          </p:nvSpPr>
          <p:spPr bwMode="auto">
            <a:xfrm rot="-880533">
              <a:off x="3983" y="2939"/>
              <a:ext cx="816" cy="528"/>
            </a:xfrm>
            <a:prstGeom prst="ellipse">
              <a:avLst/>
            </a:pr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ltLang="en-US"/>
            </a:p>
          </p:txBody>
        </p:sp>
      </p:grpSp>
      <p:sp>
        <p:nvSpPr>
          <p:cNvPr id="19462" name="Text Box 23"/>
          <p:cNvSpPr txBox="1">
            <a:spLocks noChangeArrowheads="1"/>
          </p:cNvSpPr>
          <p:nvPr/>
        </p:nvSpPr>
        <p:spPr bwMode="auto">
          <a:xfrm>
            <a:off x="1577975" y="1600200"/>
            <a:ext cx="5889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en-US"/>
              <a:t>History took a different trajectory in each zone</a:t>
            </a:r>
          </a:p>
        </p:txBody>
      </p:sp>
      <p:grpSp>
        <p:nvGrpSpPr>
          <p:cNvPr id="5" name="Group 24"/>
          <p:cNvGrpSpPr>
            <a:grpSpLocks/>
          </p:cNvGrpSpPr>
          <p:nvPr/>
        </p:nvGrpSpPr>
        <p:grpSpPr bwMode="auto">
          <a:xfrm>
            <a:off x="685800" y="3962400"/>
            <a:ext cx="8610600" cy="1981200"/>
            <a:chOff x="432" y="2496"/>
            <a:chExt cx="5424" cy="1248"/>
          </a:xfrm>
        </p:grpSpPr>
        <p:sp>
          <p:nvSpPr>
            <p:cNvPr id="19464" name="Oval 25"/>
            <p:cNvSpPr>
              <a:spLocks noChangeArrowheads="1"/>
            </p:cNvSpPr>
            <p:nvPr/>
          </p:nvSpPr>
          <p:spPr bwMode="auto">
            <a:xfrm>
              <a:off x="432" y="2688"/>
              <a:ext cx="1152" cy="1056"/>
            </a:xfrm>
            <a:prstGeom prst="ellipse">
              <a:avLst/>
            </a:prstGeom>
            <a:noFill/>
            <a:ln w="57150" cap="rnd">
              <a:solidFill>
                <a:schemeClr val="hlink"/>
              </a:solidFill>
              <a:prstDash val="sysDot"/>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ltLang="en-US"/>
            </a:p>
          </p:txBody>
        </p:sp>
        <p:sp>
          <p:nvSpPr>
            <p:cNvPr id="19465" name="Oval 26"/>
            <p:cNvSpPr>
              <a:spLocks noChangeArrowheads="1"/>
            </p:cNvSpPr>
            <p:nvPr/>
          </p:nvSpPr>
          <p:spPr bwMode="auto">
            <a:xfrm>
              <a:off x="4704" y="2496"/>
              <a:ext cx="1152" cy="1056"/>
            </a:xfrm>
            <a:prstGeom prst="ellipse">
              <a:avLst/>
            </a:prstGeom>
            <a:noFill/>
            <a:ln w="57150" cap="rnd">
              <a:solidFill>
                <a:schemeClr val="hlink"/>
              </a:solidFill>
              <a:prstDash val="sysDot"/>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ltLang="en-US"/>
            </a:p>
          </p:txBody>
        </p:sp>
      </p:grpSp>
    </p:spTree>
  </p:cSld>
  <p:clrMapOvr>
    <a:masterClrMapping/>
  </p:clrMapOvr>
  <p:transition advTm="7822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8"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left)">
                                      <p:cBhvr>
                                        <p:cTn id="13" dur="500"/>
                                        <p:tgtEl>
                                          <p:spTgt spid="2"/>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7" presetClass="entr" presetSubtype="1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500" fill="hold"/>
                                        <p:tgtEl>
                                          <p:spTgt spid="5"/>
                                        </p:tgtEl>
                                        <p:attrNameLst>
                                          <p:attrName>ppt_w</p:attrName>
                                        </p:attrNameLst>
                                      </p:cBhvr>
                                      <p:tavLst>
                                        <p:tav tm="0">
                                          <p:val>
                                            <p:fltVal val="0"/>
                                          </p:val>
                                        </p:tav>
                                        <p:tav tm="100000">
                                          <p:val>
                                            <p:strVal val="#ppt_w"/>
                                          </p:val>
                                        </p:tav>
                                      </p:tavLst>
                                    </p:anim>
                                    <p:anim calcmode="lin" valueType="num">
                                      <p:cBhvr>
                                        <p:cTn id="19" dur="5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additive="base">
                                        <p:cTn id="24" dur="500" fill="hold"/>
                                        <p:tgtEl>
                                          <p:spTgt spid="3"/>
                                        </p:tgtEl>
                                        <p:attrNameLst>
                                          <p:attrName>ppt_x</p:attrName>
                                        </p:attrNameLst>
                                      </p:cBhvr>
                                      <p:tavLst>
                                        <p:tav tm="0">
                                          <p:val>
                                            <p:strVal val="0-#ppt_w/2"/>
                                          </p:val>
                                        </p:tav>
                                        <p:tav tm="100000">
                                          <p:val>
                                            <p:strVal val="#ppt_x"/>
                                          </p:val>
                                        </p:tav>
                                      </p:tavLst>
                                    </p:anim>
                                    <p:anim calcmode="lin" valueType="num">
                                      <p:cBhvr additive="base">
                                        <p:cTn id="25"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ChangeArrowheads="1"/>
          </p:cNvSpPr>
          <p:nvPr>
            <p:ph type="title"/>
          </p:nvPr>
        </p:nvSpPr>
        <p:spPr>
          <a:xfrm>
            <a:off x="304800" y="152400"/>
            <a:ext cx="8610600" cy="1143000"/>
          </a:xfrm>
        </p:spPr>
        <p:txBody>
          <a:bodyPr/>
          <a:lstStyle/>
          <a:p>
            <a:pPr eaLnBrk="1" hangingPunct="1"/>
            <a:r>
              <a:rPr lang="en-US" altLang="en-US" b="1" smtClean="0">
                <a:solidFill>
                  <a:srgbClr val="00FF00"/>
                </a:solidFill>
              </a:rPr>
              <a:t>In the Andes, agriculture required elaborate systems of terracing</a:t>
            </a:r>
          </a:p>
        </p:txBody>
      </p:sp>
      <p:pic>
        <p:nvPicPr>
          <p:cNvPr id="5734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465263"/>
            <a:ext cx="8305800" cy="539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381000" y="-185738"/>
            <a:ext cx="8382000" cy="2124076"/>
          </a:xfrm>
        </p:spPr>
        <p:txBody>
          <a:bodyPr>
            <a:spAutoFit/>
          </a:bodyPr>
          <a:lstStyle/>
          <a:p>
            <a:pPr eaLnBrk="1" hangingPunct="1"/>
            <a:r>
              <a:rPr lang="en-US" altLang="en-US" b="1" smtClean="0"/>
              <a:t>Machu Picchu (80 kms NW of Cuzco, 8,000 ft. high) was probably an Inca country estate</a:t>
            </a:r>
          </a:p>
        </p:txBody>
      </p:sp>
      <p:pic>
        <p:nvPicPr>
          <p:cNvPr id="5837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27213"/>
            <a:ext cx="7620000" cy="5030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noChangeArrowheads="1"/>
          </p:cNvSpPr>
          <p:nvPr>
            <p:ph type="title"/>
          </p:nvPr>
        </p:nvSpPr>
        <p:spPr>
          <a:xfrm>
            <a:off x="3810000" y="609600"/>
            <a:ext cx="5334000" cy="1143000"/>
          </a:xfrm>
        </p:spPr>
        <p:txBody>
          <a:bodyPr/>
          <a:lstStyle/>
          <a:p>
            <a:pPr eaLnBrk="1" hangingPunct="1"/>
            <a:r>
              <a:rPr lang="en-US" altLang="en-US" sz="6000" b="1" smtClean="0">
                <a:solidFill>
                  <a:schemeClr val="accent2"/>
                </a:solidFill>
              </a:rPr>
              <a:t>Writing or Accounting</a:t>
            </a:r>
            <a:r>
              <a:rPr lang="en-US" altLang="en-US" sz="6000" smtClean="0">
                <a:solidFill>
                  <a:schemeClr val="accent2"/>
                </a:solidFill>
              </a:rPr>
              <a:t>?</a:t>
            </a:r>
          </a:p>
        </p:txBody>
      </p:sp>
      <p:pic>
        <p:nvPicPr>
          <p:cNvPr id="5939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860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pic>
      <p:sp>
        <p:nvSpPr>
          <p:cNvPr id="59395" name="Text Box 4"/>
          <p:cNvSpPr txBox="1">
            <a:spLocks noChangeArrowheads="1"/>
          </p:cNvSpPr>
          <p:nvPr/>
        </p:nvSpPr>
        <p:spPr bwMode="auto">
          <a:xfrm>
            <a:off x="4495800" y="3581400"/>
            <a:ext cx="4359275"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en-US" b="1">
                <a:solidFill>
                  <a:schemeClr val="accent1"/>
                </a:solidFill>
              </a:rPr>
              <a:t>The Inca did not have a system of writing, but used knotted ropes, or </a:t>
            </a:r>
            <a:r>
              <a:rPr lang="ja-JP" altLang="en-US" b="1">
                <a:solidFill>
                  <a:schemeClr val="accent1"/>
                </a:solidFill>
              </a:rPr>
              <a:t>‘</a:t>
            </a:r>
            <a:r>
              <a:rPr lang="en-US" altLang="ja-JP" b="1" i="1">
                <a:solidFill>
                  <a:schemeClr val="accent1"/>
                </a:solidFill>
              </a:rPr>
              <a:t>quipu</a:t>
            </a:r>
            <a:r>
              <a:rPr lang="ja-JP" altLang="en-US" b="1">
                <a:solidFill>
                  <a:schemeClr val="accent1"/>
                </a:solidFill>
              </a:rPr>
              <a:t>’</a:t>
            </a:r>
            <a:r>
              <a:rPr lang="en-US" altLang="ja-JP" b="1">
                <a:solidFill>
                  <a:schemeClr val="accent1"/>
                </a:solidFill>
              </a:rPr>
              <a:t> to record important state information.</a:t>
            </a:r>
            <a:endParaRPr lang="en-US" altLang="en-US" b="1">
              <a:solidFill>
                <a:schemeClr val="accent1"/>
              </a:solidFill>
            </a:endParaRP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ChangeArrowheads="1"/>
          </p:cNvSpPr>
          <p:nvPr>
            <p:ph type="title"/>
          </p:nvPr>
        </p:nvSpPr>
        <p:spPr>
          <a:xfrm>
            <a:off x="5562600" y="-41275"/>
            <a:ext cx="3581400" cy="5451475"/>
          </a:xfrm>
        </p:spPr>
        <p:txBody>
          <a:bodyPr>
            <a:spAutoFit/>
          </a:bodyPr>
          <a:lstStyle/>
          <a:p>
            <a:pPr eaLnBrk="1" hangingPunct="1"/>
            <a:r>
              <a:rPr lang="en-US" altLang="en-US" smtClean="0"/>
              <a:t>With few domestic animals, most trade was carried by porters along a vast system of state roads</a:t>
            </a:r>
          </a:p>
        </p:txBody>
      </p:sp>
      <p:pic>
        <p:nvPicPr>
          <p:cNvPr id="6041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6515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pic>
      <p:sp>
        <p:nvSpPr>
          <p:cNvPr id="60419" name="Text Box 4"/>
          <p:cNvSpPr txBox="1">
            <a:spLocks noChangeArrowheads="1"/>
          </p:cNvSpPr>
          <p:nvPr/>
        </p:nvSpPr>
        <p:spPr bwMode="auto">
          <a:xfrm>
            <a:off x="5775325" y="5680075"/>
            <a:ext cx="3368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en-US"/>
              <a:t>Inca ceramic, 15</a:t>
            </a:r>
            <a:r>
              <a:rPr lang="en-US" altLang="en-US" baseline="30000"/>
              <a:t>th</a:t>
            </a:r>
            <a:r>
              <a:rPr lang="en-US" altLang="en-US"/>
              <a:t> century</a:t>
            </a: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noChangeArrowheads="1"/>
          </p:cNvSpPr>
          <p:nvPr>
            <p:ph type="title"/>
          </p:nvPr>
        </p:nvSpPr>
        <p:spPr>
          <a:xfrm>
            <a:off x="4572000" y="200025"/>
            <a:ext cx="4572000" cy="2771775"/>
          </a:xfrm>
        </p:spPr>
        <p:txBody>
          <a:bodyPr>
            <a:spAutoFit/>
          </a:bodyPr>
          <a:lstStyle/>
          <a:p>
            <a:pPr eaLnBrk="1" hangingPunct="1"/>
            <a:r>
              <a:rPr lang="en-US" altLang="en-US" b="1" smtClean="0"/>
              <a:t>As in all agrarian civilizations, Inca rulers acquired fabulous wealth</a:t>
            </a:r>
          </a:p>
        </p:txBody>
      </p:sp>
      <p:pic>
        <p:nvPicPr>
          <p:cNvPr id="6144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5386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pic>
      <p:sp>
        <p:nvSpPr>
          <p:cNvPr id="61443" name="Text Box 4"/>
          <p:cNvSpPr txBox="1">
            <a:spLocks noChangeArrowheads="1"/>
          </p:cNvSpPr>
          <p:nvPr/>
        </p:nvSpPr>
        <p:spPr bwMode="auto">
          <a:xfrm>
            <a:off x="4724400" y="5410200"/>
            <a:ext cx="39036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en-US" b="1">
                <a:solidFill>
                  <a:schemeClr val="accent1"/>
                </a:solidFill>
              </a:rPr>
              <a:t>Inca Sun Mask made of gold</a:t>
            </a: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1026"/>
          <p:cNvSpPr>
            <a:spLocks noGrp="1" noChangeArrowheads="1"/>
          </p:cNvSpPr>
          <p:nvPr>
            <p:ph type="title"/>
          </p:nvPr>
        </p:nvSpPr>
        <p:spPr>
          <a:xfrm>
            <a:off x="6400800" y="2667000"/>
            <a:ext cx="2743200" cy="1143000"/>
          </a:xfrm>
        </p:spPr>
        <p:txBody>
          <a:bodyPr/>
          <a:lstStyle/>
          <a:p>
            <a:pPr eaLnBrk="1" hangingPunct="1"/>
            <a:r>
              <a:rPr lang="en-US" altLang="en-US" smtClean="0"/>
              <a:t>Anasazi dwellings, </a:t>
            </a:r>
            <a:br>
              <a:rPr lang="en-US" altLang="en-US" smtClean="0"/>
            </a:br>
            <a:r>
              <a:rPr lang="en-US" altLang="en-US" smtClean="0"/>
              <a:t>New Mexico</a:t>
            </a:r>
          </a:p>
        </p:txBody>
      </p:sp>
      <p:pic>
        <p:nvPicPr>
          <p:cNvPr id="62466" name="Picture 102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08125"/>
            <a:ext cx="6019800" cy="534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pic>
      <p:sp>
        <p:nvSpPr>
          <p:cNvPr id="62467" name="Rectangle 1028"/>
          <p:cNvSpPr>
            <a:spLocks noChangeArrowheads="1"/>
          </p:cNvSpPr>
          <p:nvPr/>
        </p:nvSpPr>
        <p:spPr bwMode="auto">
          <a:xfrm>
            <a:off x="381000" y="23813"/>
            <a:ext cx="8035925" cy="1431925"/>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en-US" sz="4400" b="1">
                <a:solidFill>
                  <a:srgbClr val="FF66FF"/>
                </a:solidFill>
              </a:rPr>
              <a:t>In other regions, there appeared </a:t>
            </a:r>
          </a:p>
          <a:p>
            <a:pPr eaLnBrk="1" hangingPunct="1"/>
            <a:r>
              <a:rPr lang="en-US" altLang="en-US" sz="4400" b="1">
                <a:solidFill>
                  <a:srgbClr val="FF66FF"/>
                </a:solidFill>
              </a:rPr>
              <a:t>smaller power systems</a:t>
            </a:r>
          </a:p>
        </p:txBody>
      </p:sp>
      <p:sp>
        <p:nvSpPr>
          <p:cNvPr id="62468" name="Rectangle 1029"/>
          <p:cNvSpPr>
            <a:spLocks noChangeArrowheads="1"/>
          </p:cNvSpPr>
          <p:nvPr/>
        </p:nvSpPr>
        <p:spPr bwMode="auto">
          <a:xfrm>
            <a:off x="6477000" y="5410200"/>
            <a:ext cx="2208213" cy="822325"/>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en-US" b="1">
                <a:solidFill>
                  <a:schemeClr val="accent2"/>
                </a:solidFill>
              </a:rPr>
              <a:t>The Anasazi of </a:t>
            </a:r>
          </a:p>
          <a:p>
            <a:pPr eaLnBrk="1" hangingPunct="1"/>
            <a:r>
              <a:rPr lang="en-US" altLang="en-US" b="1">
                <a:solidFill>
                  <a:schemeClr val="accent2"/>
                </a:solidFill>
              </a:rPr>
              <a:t>S.W. USA</a:t>
            </a: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noChangeArrowheads="1"/>
          </p:cNvSpPr>
          <p:nvPr>
            <p:ph type="title"/>
          </p:nvPr>
        </p:nvSpPr>
        <p:spPr>
          <a:xfrm>
            <a:off x="685800" y="152400"/>
            <a:ext cx="7772400" cy="1143000"/>
          </a:xfrm>
        </p:spPr>
        <p:txBody>
          <a:bodyPr/>
          <a:lstStyle/>
          <a:p>
            <a:pPr eaLnBrk="1" hangingPunct="1"/>
            <a:r>
              <a:rPr lang="en-US" altLang="en-US" b="1" smtClean="0">
                <a:solidFill>
                  <a:schemeClr val="accent2"/>
                </a:solidFill>
              </a:rPr>
              <a:t>Chaco Canyon, New Mexico: an Anasazi ritual center</a:t>
            </a:r>
          </a:p>
        </p:txBody>
      </p:sp>
      <p:pic>
        <p:nvPicPr>
          <p:cNvPr id="6349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419225"/>
            <a:ext cx="8153400" cy="547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ChangeArrowheads="1"/>
          </p:cNvSpPr>
          <p:nvPr>
            <p:ph type="title"/>
          </p:nvPr>
        </p:nvSpPr>
        <p:spPr/>
        <p:txBody>
          <a:bodyPr/>
          <a:lstStyle/>
          <a:p>
            <a:pPr eaLnBrk="1" hangingPunct="1"/>
            <a:endParaRPr lang="en-US" altLang="en-US" smtClean="0"/>
          </a:p>
        </p:txBody>
      </p:sp>
      <p:sp>
        <p:nvSpPr>
          <p:cNvPr id="66562" name="Rectangle 3"/>
          <p:cNvSpPr>
            <a:spLocks noGrp="1" noChangeArrowheads="1"/>
          </p:cNvSpPr>
          <p:nvPr>
            <p:ph type="body" idx="1"/>
          </p:nvPr>
        </p:nvSpPr>
        <p:spPr/>
        <p:txBody>
          <a:bodyPr/>
          <a:lstStyle/>
          <a:p>
            <a:pPr eaLnBrk="1" hangingPunct="1"/>
            <a:endParaRPr lang="en-US" altLang="en-US" smtClean="0"/>
          </a:p>
        </p:txBody>
      </p:sp>
      <p:pic>
        <p:nvPicPr>
          <p:cNvPr id="66563" name="Picture 4" descr="Texas CB 18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p:cNvSpPr>
            <a:spLocks noGrp="1" noChangeArrowheads="1"/>
          </p:cNvSpPr>
          <p:nvPr>
            <p:ph type="title"/>
          </p:nvPr>
        </p:nvSpPr>
        <p:spPr/>
        <p:txBody>
          <a:bodyPr/>
          <a:lstStyle/>
          <a:p>
            <a:pPr eaLnBrk="1" hangingPunct="1"/>
            <a:endParaRPr lang="en-US" altLang="en-US" smtClean="0"/>
          </a:p>
        </p:txBody>
      </p:sp>
      <p:sp>
        <p:nvSpPr>
          <p:cNvPr id="67586" name="Rectangle 3"/>
          <p:cNvSpPr>
            <a:spLocks noGrp="1" noChangeArrowheads="1"/>
          </p:cNvSpPr>
          <p:nvPr>
            <p:ph type="body" idx="1"/>
          </p:nvPr>
        </p:nvSpPr>
        <p:spPr/>
        <p:txBody>
          <a:bodyPr/>
          <a:lstStyle/>
          <a:p>
            <a:pPr eaLnBrk="1" hangingPunct="1"/>
            <a:endParaRPr lang="en-US" altLang="en-US" smtClean="0"/>
          </a:p>
        </p:txBody>
      </p:sp>
      <p:pic>
        <p:nvPicPr>
          <p:cNvPr id="67587" name="Picture 4" descr="Texas CB 20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8" name="Text Box 5"/>
          <p:cNvSpPr txBox="1">
            <a:spLocks noChangeArrowheads="1"/>
          </p:cNvSpPr>
          <p:nvPr/>
        </p:nvSpPr>
        <p:spPr bwMode="auto">
          <a:xfrm>
            <a:off x="593725" y="115888"/>
            <a:ext cx="51244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en-US" b="1">
                <a:solidFill>
                  <a:schemeClr val="bg2"/>
                </a:solidFill>
                <a:latin typeface="Arial" panose="020B0604020202020204" pitchFamily="34" charset="0"/>
              </a:rPr>
              <a:t>The great kiva of Casa Rinconada</a:t>
            </a:r>
            <a:r>
              <a:rPr lang="en-US" altLang="en-US" sz="1800">
                <a:latin typeface="Arial" panose="020B0604020202020204" pitchFamily="34" charset="0"/>
              </a:rPr>
              <a:t> </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p:cNvSpPr>
            <a:spLocks noGrp="1" noChangeArrowheads="1"/>
          </p:cNvSpPr>
          <p:nvPr>
            <p:ph type="title"/>
          </p:nvPr>
        </p:nvSpPr>
        <p:spPr/>
        <p:txBody>
          <a:bodyPr/>
          <a:lstStyle/>
          <a:p>
            <a:pPr eaLnBrk="1" hangingPunct="1"/>
            <a:endParaRPr lang="en-US" altLang="en-US" smtClean="0"/>
          </a:p>
        </p:txBody>
      </p:sp>
      <p:sp>
        <p:nvSpPr>
          <p:cNvPr id="68610" name="Rectangle 3"/>
          <p:cNvSpPr>
            <a:spLocks noGrp="1" noChangeArrowheads="1"/>
          </p:cNvSpPr>
          <p:nvPr>
            <p:ph type="body" idx="1"/>
          </p:nvPr>
        </p:nvSpPr>
        <p:spPr/>
        <p:txBody>
          <a:bodyPr/>
          <a:lstStyle/>
          <a:p>
            <a:pPr eaLnBrk="1" hangingPunct="1"/>
            <a:endParaRPr lang="en-US" altLang="en-US" smtClean="0"/>
          </a:p>
        </p:txBody>
      </p:sp>
      <p:pic>
        <p:nvPicPr>
          <p:cNvPr id="68611" name="Picture 4" descr="Texas CB 25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2" name="Text Box 5"/>
          <p:cNvSpPr txBox="1">
            <a:spLocks noChangeArrowheads="1"/>
          </p:cNvSpPr>
          <p:nvPr/>
        </p:nvSpPr>
        <p:spPr bwMode="auto">
          <a:xfrm>
            <a:off x="228600" y="5486400"/>
            <a:ext cx="8618538" cy="12001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ctr" eaLnBrk="1" hangingPunct="1"/>
            <a:r>
              <a:rPr lang="en-US" altLang="en-US" b="1">
                <a:latin typeface="Arial" panose="020B0604020202020204" pitchFamily="34" charset="0"/>
              </a:rPr>
              <a:t>Taos Pueblo is also extraordinary!  The oldest, continuously-occupied building in North America</a:t>
            </a:r>
          </a:p>
          <a:p>
            <a:pPr algn="ctr" eaLnBrk="1" hangingPunct="1"/>
            <a:r>
              <a:rPr lang="en-US" altLang="en-US" b="1">
                <a:latin typeface="Arial" panose="020B0604020202020204" pitchFamily="34" charset="0"/>
              </a:rPr>
              <a:t>Puebloan peoples have lived here for over 1000 years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a:xfrm>
            <a:off x="685800" y="304800"/>
            <a:ext cx="7772400" cy="1447800"/>
          </a:xfrm>
          <a:ln>
            <a:solidFill>
              <a:schemeClr val="bg2"/>
            </a:solidFill>
            <a:miter lim="800000"/>
            <a:headEnd/>
            <a:tailEnd/>
          </a:ln>
        </p:spPr>
        <p:txBody>
          <a:bodyPr/>
          <a:lstStyle/>
          <a:p>
            <a:pPr eaLnBrk="1" hangingPunct="1"/>
            <a:r>
              <a:rPr lang="en-US" altLang="en-US" b="1" smtClean="0">
                <a:solidFill>
                  <a:schemeClr val="accent1"/>
                </a:solidFill>
              </a:rPr>
              <a:t>Questions about the place of the Americas in World History</a:t>
            </a:r>
          </a:p>
        </p:txBody>
      </p:sp>
      <p:sp>
        <p:nvSpPr>
          <p:cNvPr id="194563" name="Rectangle 3"/>
          <p:cNvSpPr>
            <a:spLocks noGrp="1" noChangeArrowheads="1"/>
          </p:cNvSpPr>
          <p:nvPr>
            <p:ph type="body" idx="1"/>
          </p:nvPr>
        </p:nvSpPr>
        <p:spPr>
          <a:ln>
            <a:solidFill>
              <a:srgbClr val="000000"/>
            </a:solidFill>
            <a:miter lim="800000"/>
            <a:headEnd/>
            <a:tailEnd/>
          </a:ln>
        </p:spPr>
        <p:txBody>
          <a:bodyPr/>
          <a:lstStyle/>
          <a:p>
            <a:pPr eaLnBrk="1" hangingPunct="1"/>
            <a:r>
              <a:rPr lang="en-US" altLang="en-US" sz="2800" b="1" smtClean="0"/>
              <a:t>How do the histories of the different world zones differ?</a:t>
            </a:r>
          </a:p>
          <a:p>
            <a:pPr lvl="1" eaLnBrk="1" hangingPunct="1"/>
            <a:r>
              <a:rPr lang="en-US" altLang="en-US" sz="2400" smtClean="0"/>
              <a:t>How is the history of the American world zone</a:t>
            </a:r>
          </a:p>
          <a:p>
            <a:pPr lvl="2" eaLnBrk="1" hangingPunct="1"/>
            <a:r>
              <a:rPr lang="en-US" altLang="en-US" sz="2000" smtClean="0"/>
              <a:t>Similar to and</a:t>
            </a:r>
          </a:p>
          <a:p>
            <a:pPr lvl="2" eaLnBrk="1" hangingPunct="1"/>
            <a:r>
              <a:rPr lang="en-US" altLang="en-US" sz="2000" smtClean="0"/>
              <a:t>Different from</a:t>
            </a:r>
          </a:p>
          <a:p>
            <a:pPr lvl="1" eaLnBrk="1" hangingPunct="1"/>
            <a:r>
              <a:rPr lang="en-US" altLang="en-US" sz="2400" smtClean="0"/>
              <a:t>The histories of the Australasian and Pacific zones?</a:t>
            </a:r>
          </a:p>
          <a:p>
            <a:pPr lvl="1" eaLnBrk="1" hangingPunct="1"/>
            <a:r>
              <a:rPr lang="en-US" altLang="en-US" sz="2400" smtClean="0"/>
              <a:t>The history of the Afro-Eurasian zone?</a:t>
            </a:r>
          </a:p>
          <a:p>
            <a:pPr eaLnBrk="1" hangingPunct="1"/>
            <a:r>
              <a:rPr lang="en-US" altLang="en-US" sz="2800" b="1" smtClean="0">
                <a:solidFill>
                  <a:schemeClr val="tx2"/>
                </a:solidFill>
              </a:rPr>
              <a:t>What can these differences and similarities tell us about human history in general?</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94563">
                                            <p:txEl>
                                              <p:pRg st="0" end="0"/>
                                            </p:txEl>
                                          </p:spTgt>
                                        </p:tgtEl>
                                        <p:attrNameLst>
                                          <p:attrName>style.visibility</p:attrName>
                                        </p:attrNameLst>
                                      </p:cBhvr>
                                      <p:to>
                                        <p:strVal val="visible"/>
                                      </p:to>
                                    </p:set>
                                    <p:anim calcmode="lin" valueType="num">
                                      <p:cBhvr additive="base">
                                        <p:cTn id="7" dur="500" fill="hold"/>
                                        <p:tgtEl>
                                          <p:spTgt spid="19456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9456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94563">
                                            <p:txEl>
                                              <p:pRg st="1" end="1"/>
                                            </p:txEl>
                                          </p:spTgt>
                                        </p:tgtEl>
                                        <p:attrNameLst>
                                          <p:attrName>style.visibility</p:attrName>
                                        </p:attrNameLst>
                                      </p:cBhvr>
                                      <p:to>
                                        <p:strVal val="visible"/>
                                      </p:to>
                                    </p:set>
                                    <p:anim calcmode="lin" valueType="num">
                                      <p:cBhvr additive="base">
                                        <p:cTn id="13" dur="500" fill="hold"/>
                                        <p:tgtEl>
                                          <p:spTgt spid="19456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9456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94563">
                                            <p:txEl>
                                              <p:pRg st="2" end="2"/>
                                            </p:txEl>
                                          </p:spTgt>
                                        </p:tgtEl>
                                        <p:attrNameLst>
                                          <p:attrName>style.visibility</p:attrName>
                                        </p:attrNameLst>
                                      </p:cBhvr>
                                      <p:to>
                                        <p:strVal val="visible"/>
                                      </p:to>
                                    </p:set>
                                    <p:anim calcmode="lin" valueType="num">
                                      <p:cBhvr additive="base">
                                        <p:cTn id="19" dur="500" fill="hold"/>
                                        <p:tgtEl>
                                          <p:spTgt spid="19456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9456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94563">
                                            <p:txEl>
                                              <p:pRg st="3" end="3"/>
                                            </p:txEl>
                                          </p:spTgt>
                                        </p:tgtEl>
                                        <p:attrNameLst>
                                          <p:attrName>style.visibility</p:attrName>
                                        </p:attrNameLst>
                                      </p:cBhvr>
                                      <p:to>
                                        <p:strVal val="visible"/>
                                      </p:to>
                                    </p:set>
                                    <p:anim calcmode="lin" valueType="num">
                                      <p:cBhvr additive="base">
                                        <p:cTn id="25" dur="500" fill="hold"/>
                                        <p:tgtEl>
                                          <p:spTgt spid="19456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9456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94563">
                                            <p:txEl>
                                              <p:pRg st="4" end="4"/>
                                            </p:txEl>
                                          </p:spTgt>
                                        </p:tgtEl>
                                        <p:attrNameLst>
                                          <p:attrName>style.visibility</p:attrName>
                                        </p:attrNameLst>
                                      </p:cBhvr>
                                      <p:to>
                                        <p:strVal val="visible"/>
                                      </p:to>
                                    </p:set>
                                    <p:anim calcmode="lin" valueType="num">
                                      <p:cBhvr additive="base">
                                        <p:cTn id="31" dur="500" fill="hold"/>
                                        <p:tgtEl>
                                          <p:spTgt spid="19456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9456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94563">
                                            <p:txEl>
                                              <p:pRg st="5" end="5"/>
                                            </p:txEl>
                                          </p:spTgt>
                                        </p:tgtEl>
                                        <p:attrNameLst>
                                          <p:attrName>style.visibility</p:attrName>
                                        </p:attrNameLst>
                                      </p:cBhvr>
                                      <p:to>
                                        <p:strVal val="visible"/>
                                      </p:to>
                                    </p:set>
                                    <p:anim calcmode="lin" valueType="num">
                                      <p:cBhvr additive="base">
                                        <p:cTn id="37" dur="500" fill="hold"/>
                                        <p:tgtEl>
                                          <p:spTgt spid="194563">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9456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94563">
                                            <p:txEl>
                                              <p:pRg st="6" end="6"/>
                                            </p:txEl>
                                          </p:spTgt>
                                        </p:tgtEl>
                                        <p:attrNameLst>
                                          <p:attrName>style.visibility</p:attrName>
                                        </p:attrNameLst>
                                      </p:cBhvr>
                                      <p:to>
                                        <p:strVal val="visible"/>
                                      </p:to>
                                    </p:set>
                                    <p:anim calcmode="lin" valueType="num">
                                      <p:cBhvr additive="base">
                                        <p:cTn id="43" dur="500" fill="hold"/>
                                        <p:tgtEl>
                                          <p:spTgt spid="194563">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9456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63" grpId="0" build="p" bldLvl="3"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p:cNvSpPr>
            <a:spLocks noGrp="1" noChangeArrowheads="1"/>
          </p:cNvSpPr>
          <p:nvPr>
            <p:ph type="title"/>
          </p:nvPr>
        </p:nvSpPr>
        <p:spPr>
          <a:xfrm>
            <a:off x="5791200" y="2971800"/>
            <a:ext cx="3657600" cy="1143000"/>
          </a:xfrm>
        </p:spPr>
        <p:txBody>
          <a:bodyPr/>
          <a:lstStyle/>
          <a:p>
            <a:pPr eaLnBrk="1" hangingPunct="1"/>
            <a:r>
              <a:rPr lang="en-US" altLang="en-US" smtClean="0"/>
              <a:t>Iroquois </a:t>
            </a:r>
            <a:r>
              <a:rPr lang="ja-JP" altLang="en-US" smtClean="0"/>
              <a:t>‘</a:t>
            </a:r>
            <a:r>
              <a:rPr lang="en-US" altLang="ja-JP" smtClean="0"/>
              <a:t>Longhouses</a:t>
            </a:r>
            <a:r>
              <a:rPr lang="ja-JP" altLang="en-US" smtClean="0"/>
              <a:t>’</a:t>
            </a:r>
            <a:r>
              <a:rPr lang="en-US" altLang="ja-JP" smtClean="0"/>
              <a:t> with fortifications</a:t>
            </a:r>
            <a:endParaRPr lang="en-US" altLang="en-US" smtClean="0"/>
          </a:p>
        </p:txBody>
      </p:sp>
      <p:pic>
        <p:nvPicPr>
          <p:cNvPr id="6963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90600"/>
            <a:ext cx="586740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pic>
      <p:sp>
        <p:nvSpPr>
          <p:cNvPr id="69635" name="Rectangle 4"/>
          <p:cNvSpPr>
            <a:spLocks noChangeArrowheads="1"/>
          </p:cNvSpPr>
          <p:nvPr/>
        </p:nvSpPr>
        <p:spPr bwMode="auto">
          <a:xfrm>
            <a:off x="609600" y="0"/>
            <a:ext cx="7507288"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en-US" sz="6000" b="1">
                <a:solidFill>
                  <a:schemeClr val="accent1"/>
                </a:solidFill>
              </a:rPr>
              <a:t>The Mississippi Valley</a:t>
            </a:r>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title"/>
          </p:nvPr>
        </p:nvSpPr>
        <p:spPr>
          <a:xfrm>
            <a:off x="457200" y="228600"/>
            <a:ext cx="8229600" cy="1143000"/>
          </a:xfrm>
        </p:spPr>
        <p:txBody>
          <a:bodyPr/>
          <a:lstStyle/>
          <a:p>
            <a:pPr eaLnBrk="1" hangingPunct="1"/>
            <a:r>
              <a:rPr lang="en-US" altLang="en-US" b="1" smtClean="0"/>
              <a:t>Cahokia (nr. St. Louis): </a:t>
            </a:r>
            <a:br>
              <a:rPr lang="en-US" altLang="en-US" b="1" smtClean="0"/>
            </a:br>
            <a:r>
              <a:rPr lang="en-US" altLang="en-US" b="1" smtClean="0"/>
              <a:t>an artist</a:t>
            </a:r>
            <a:r>
              <a:rPr lang="ja-JP" altLang="en-US" b="1" smtClean="0"/>
              <a:t>’</a:t>
            </a:r>
            <a:r>
              <a:rPr lang="en-US" altLang="ja-JP" b="1" smtClean="0"/>
              <a:t>s reconstruction</a:t>
            </a:r>
            <a:endParaRPr lang="en-US" altLang="en-US" b="1" smtClean="0"/>
          </a:p>
        </p:txBody>
      </p:sp>
      <p:pic>
        <p:nvPicPr>
          <p:cNvPr id="7065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97063"/>
            <a:ext cx="6629400" cy="493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pic>
      <p:sp>
        <p:nvSpPr>
          <p:cNvPr id="70659" name="Text Box 4"/>
          <p:cNvSpPr txBox="1">
            <a:spLocks noChangeArrowheads="1"/>
          </p:cNvSpPr>
          <p:nvPr/>
        </p:nvSpPr>
        <p:spPr bwMode="auto">
          <a:xfrm>
            <a:off x="6613525" y="3765550"/>
            <a:ext cx="253047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en-US"/>
              <a:t>In 1200 CE, </a:t>
            </a:r>
          </a:p>
          <a:p>
            <a:pPr eaLnBrk="1" hangingPunct="1"/>
            <a:r>
              <a:rPr lang="en-US" altLang="en-US"/>
              <a:t>30-40,000 people lived near Cahokia</a:t>
            </a:r>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681" name="Rectangle 2"/>
          <p:cNvSpPr>
            <a:spLocks noGrp="1" noChangeArrowheads="1"/>
          </p:cNvSpPr>
          <p:nvPr>
            <p:ph type="title"/>
          </p:nvPr>
        </p:nvSpPr>
        <p:spPr>
          <a:xfrm>
            <a:off x="0" y="0"/>
            <a:ext cx="5715000" cy="2133600"/>
          </a:xfrm>
          <a:solidFill>
            <a:schemeClr val="bg2"/>
          </a:solidFill>
        </p:spPr>
        <p:txBody>
          <a:bodyPr/>
          <a:lstStyle/>
          <a:p>
            <a:pPr eaLnBrk="1" hangingPunct="1"/>
            <a:r>
              <a:rPr lang="en-US" altLang="en-US" b="1" smtClean="0"/>
              <a:t>The death of a Cahokian chief</a:t>
            </a:r>
            <a:br>
              <a:rPr lang="en-US" altLang="en-US" b="1" smtClean="0"/>
            </a:br>
            <a:r>
              <a:rPr lang="en-US" altLang="en-US" b="1" smtClean="0"/>
              <a:t>Eyewitness account</a:t>
            </a:r>
          </a:p>
        </p:txBody>
      </p:sp>
      <p:sp>
        <p:nvSpPr>
          <p:cNvPr id="222211" name="Rectangle 3"/>
          <p:cNvSpPr>
            <a:spLocks noGrp="1" noChangeArrowheads="1"/>
          </p:cNvSpPr>
          <p:nvPr>
            <p:ph type="body" idx="1"/>
          </p:nvPr>
        </p:nvSpPr>
        <p:spPr>
          <a:xfrm>
            <a:off x="533400" y="2514600"/>
            <a:ext cx="8382000" cy="4114800"/>
          </a:xfrm>
          <a:solidFill>
            <a:schemeClr val="bg2"/>
          </a:solidFill>
        </p:spPr>
        <p:txBody>
          <a:bodyPr/>
          <a:lstStyle/>
          <a:p>
            <a:pPr eaLnBrk="1" hangingPunct="1">
              <a:lnSpc>
                <a:spcPct val="90000"/>
              </a:lnSpc>
              <a:buFontTx/>
              <a:buNone/>
            </a:pPr>
            <a:r>
              <a:rPr lang="en-US" altLang="en-US" sz="2800" b="1" smtClean="0">
                <a:solidFill>
                  <a:schemeClr val="accent2"/>
                </a:solidFill>
              </a:rPr>
              <a:t>The French 16th century explorer, Le Page du Pratz,</a:t>
            </a:r>
            <a:r>
              <a:rPr lang="en-US" altLang="en-US" sz="2800" smtClean="0"/>
              <a:t> </a:t>
            </a:r>
          </a:p>
          <a:p>
            <a:pPr eaLnBrk="1" hangingPunct="1">
              <a:lnSpc>
                <a:spcPct val="90000"/>
              </a:lnSpc>
              <a:buFontTx/>
              <a:buNone/>
            </a:pPr>
            <a:endParaRPr lang="en-US" altLang="en-US" sz="2800" smtClean="0"/>
          </a:p>
          <a:p>
            <a:pPr eaLnBrk="1" hangingPunct="1">
              <a:lnSpc>
                <a:spcPct val="90000"/>
              </a:lnSpc>
              <a:buFontTx/>
              <a:buNone/>
            </a:pPr>
            <a:r>
              <a:rPr lang="en-US" altLang="en-US" sz="2800" b="1" smtClean="0">
                <a:solidFill>
                  <a:schemeClr val="accent1"/>
                </a:solidFill>
              </a:rPr>
              <a:t>    </a:t>
            </a:r>
            <a:r>
              <a:rPr lang="ja-JP" altLang="en-US" sz="2800" b="1" smtClean="0">
                <a:solidFill>
                  <a:schemeClr val="accent1"/>
                </a:solidFill>
              </a:rPr>
              <a:t>‘</a:t>
            </a:r>
            <a:r>
              <a:rPr lang="en-US" altLang="ja-JP" sz="2800" b="1" i="1" smtClean="0">
                <a:solidFill>
                  <a:schemeClr val="accent1"/>
                </a:solidFill>
              </a:rPr>
              <a:t>found himself in a rigidly stratified society, divided into nobles and commoners and headed by a chieftain known as the Great Sun, who lived in a village of nine houses and a temple built on the summit of an earthen mound.  Pratz witnessed the funeral of the Great Sun.  His wives, relatives, and servants were drugged, then clubbed to accompany him in death</a:t>
            </a:r>
            <a:r>
              <a:rPr lang="en-US" altLang="ja-JP" sz="2800" b="1" smtClean="0">
                <a:solidFill>
                  <a:schemeClr val="accent1"/>
                </a:solidFill>
              </a:rPr>
              <a:t>.</a:t>
            </a:r>
            <a:r>
              <a:rPr lang="ja-JP" altLang="en-US" sz="2800" b="1" smtClean="0">
                <a:solidFill>
                  <a:schemeClr val="accent1"/>
                </a:solidFill>
              </a:rPr>
              <a:t>’</a:t>
            </a:r>
            <a:endParaRPr lang="en-US" altLang="en-US" sz="2800" b="1" smtClean="0">
              <a:solidFill>
                <a:schemeClr val="accent1"/>
              </a:solidFill>
            </a:endParaRPr>
          </a:p>
        </p:txBody>
      </p:sp>
      <p:pic>
        <p:nvPicPr>
          <p:cNvPr id="71683" name="Picture 5" descr="cahokia_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7075" y="0"/>
            <a:ext cx="3336925" cy="253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22211">
                                            <p:txEl>
                                              <p:pRg st="0" end="0"/>
                                            </p:txEl>
                                          </p:spTgt>
                                        </p:tgtEl>
                                        <p:attrNameLst>
                                          <p:attrName>style.visibility</p:attrName>
                                        </p:attrNameLst>
                                      </p:cBhvr>
                                      <p:to>
                                        <p:strVal val="visible"/>
                                      </p:to>
                                    </p:set>
                                    <p:animEffect transition="in" filter="dissolve">
                                      <p:cBhvr>
                                        <p:cTn id="7" dur="500"/>
                                        <p:tgtEl>
                                          <p:spTgt spid="22221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22211">
                                            <p:txEl>
                                              <p:pRg st="2" end="2"/>
                                            </p:txEl>
                                          </p:spTgt>
                                        </p:tgtEl>
                                        <p:attrNameLst>
                                          <p:attrName>style.visibility</p:attrName>
                                        </p:attrNameLst>
                                      </p:cBhvr>
                                      <p:to>
                                        <p:strVal val="visible"/>
                                      </p:to>
                                    </p:set>
                                    <p:animEffect transition="in" filter="dissolve">
                                      <p:cBhvr>
                                        <p:cTn id="12" dur="500"/>
                                        <p:tgtEl>
                                          <p:spTgt spid="2222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2211" grpId="0" build="p"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p:cNvSpPr>
            <a:spLocks noGrp="1" noChangeArrowheads="1"/>
          </p:cNvSpPr>
          <p:nvPr>
            <p:ph type="title"/>
          </p:nvPr>
        </p:nvSpPr>
        <p:spPr/>
        <p:txBody>
          <a:bodyPr/>
          <a:lstStyle/>
          <a:p>
            <a:pPr eaLnBrk="1" hangingPunct="1"/>
            <a:endParaRPr lang="en-US" altLang="en-US" smtClean="0"/>
          </a:p>
        </p:txBody>
      </p:sp>
      <p:pic>
        <p:nvPicPr>
          <p:cNvPr id="72706" name="Picture 3" descr="Asher in the USA 2 006"/>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a:noFill/>
        </p:spPr>
      </p:pic>
      <p:sp>
        <p:nvSpPr>
          <p:cNvPr id="72707" name="Text Box 4"/>
          <p:cNvSpPr txBox="1">
            <a:spLocks noChangeArrowheads="1"/>
          </p:cNvSpPr>
          <p:nvPr/>
        </p:nvSpPr>
        <p:spPr bwMode="auto">
          <a:xfrm>
            <a:off x="2133600" y="567055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ltLang="en-US" b="1">
              <a:solidFill>
                <a:srgbClr val="66FF33"/>
              </a:solidFill>
              <a:latin typeface="Arial" panose="020B0604020202020204" pitchFamily="34" charset="0"/>
            </a:endParaRPr>
          </a:p>
        </p:txBody>
      </p:sp>
      <p:sp>
        <p:nvSpPr>
          <p:cNvPr id="72708" name="Rectangle 5"/>
          <p:cNvSpPr>
            <a:spLocks noChangeArrowheads="1"/>
          </p:cNvSpPr>
          <p:nvPr/>
        </p:nvSpPr>
        <p:spPr bwMode="auto">
          <a:xfrm>
            <a:off x="381000" y="5943600"/>
            <a:ext cx="8382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en-US" b="1" dirty="0">
                <a:solidFill>
                  <a:srgbClr val="FFFF00"/>
                </a:solidFill>
                <a:latin typeface="Arial" panose="020B0604020202020204" pitchFamily="34" charset="0"/>
              </a:rPr>
              <a:t>Cahokia Indian Mounds, </a:t>
            </a:r>
            <a:r>
              <a:rPr lang="en-US" altLang="en-US" b="1" dirty="0" smtClean="0">
                <a:solidFill>
                  <a:srgbClr val="FFFF00"/>
                </a:solidFill>
                <a:latin typeface="Arial" panose="020B0604020202020204" pitchFamily="34" charset="0"/>
              </a:rPr>
              <a:t>Illinois</a:t>
            </a:r>
            <a:endParaRPr lang="en-US" altLang="en-US" b="1" dirty="0">
              <a:solidFill>
                <a:srgbClr val="FFFF00"/>
              </a:solidFill>
              <a:latin typeface="Arial" panose="020B0604020202020204" pitchFamily="34" charset="0"/>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3729" name="Rectangle 2"/>
          <p:cNvSpPr>
            <a:spLocks noGrp="1" noChangeArrowheads="1"/>
          </p:cNvSpPr>
          <p:nvPr>
            <p:ph type="title"/>
          </p:nvPr>
        </p:nvSpPr>
        <p:spPr>
          <a:xfrm>
            <a:off x="304800" y="152400"/>
            <a:ext cx="8686800" cy="2057400"/>
          </a:xfrm>
          <a:solidFill>
            <a:srgbClr val="000000"/>
          </a:solidFill>
        </p:spPr>
        <p:txBody>
          <a:bodyPr/>
          <a:lstStyle/>
          <a:p>
            <a:pPr eaLnBrk="1" hangingPunct="1"/>
            <a:r>
              <a:rPr lang="en-US" altLang="en-US" b="1" smtClean="0"/>
              <a:t>Main Similarities and Differences between the American and Afro-Eurasian Zones</a:t>
            </a:r>
          </a:p>
        </p:txBody>
      </p:sp>
      <p:sp>
        <p:nvSpPr>
          <p:cNvPr id="243715" name="Rectangle 3"/>
          <p:cNvSpPr>
            <a:spLocks noGrp="1" noChangeArrowheads="1"/>
          </p:cNvSpPr>
          <p:nvPr>
            <p:ph type="body" idx="1"/>
          </p:nvPr>
        </p:nvSpPr>
        <p:spPr>
          <a:xfrm>
            <a:off x="381000" y="2286000"/>
            <a:ext cx="8382000" cy="2438400"/>
          </a:xfrm>
        </p:spPr>
        <p:txBody>
          <a:bodyPr/>
          <a:lstStyle/>
          <a:p>
            <a:pPr eaLnBrk="1" hangingPunct="1"/>
            <a:r>
              <a:rPr lang="en-US" altLang="en-US" sz="2800" b="1" smtClean="0">
                <a:solidFill>
                  <a:schemeClr val="accent2"/>
                </a:solidFill>
              </a:rPr>
              <a:t>How similar was the history of these two regions?</a:t>
            </a:r>
          </a:p>
          <a:p>
            <a:pPr eaLnBrk="1" hangingPunct="1"/>
            <a:r>
              <a:rPr lang="en-US" altLang="en-US" sz="2800" b="1" smtClean="0">
                <a:solidFill>
                  <a:schemeClr val="accent1"/>
                </a:solidFill>
              </a:rPr>
              <a:t>What were the major differences?</a:t>
            </a:r>
          </a:p>
          <a:p>
            <a:pPr eaLnBrk="1" hangingPunct="1"/>
            <a:r>
              <a:rPr lang="en-US" altLang="en-US" sz="2800" b="1" smtClean="0">
                <a:solidFill>
                  <a:srgbClr val="00FF00"/>
                </a:solidFill>
              </a:rPr>
              <a:t>Can we explain these major differences?</a:t>
            </a:r>
          </a:p>
        </p:txBody>
      </p:sp>
      <p:pic>
        <p:nvPicPr>
          <p:cNvPr id="73731" name="Picture 5" descr="cahokia-1150-l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4010025"/>
            <a:ext cx="7429500" cy="284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43715">
                                            <p:txEl>
                                              <p:pRg st="0" end="0"/>
                                            </p:txEl>
                                          </p:spTgt>
                                        </p:tgtEl>
                                        <p:attrNameLst>
                                          <p:attrName>style.visibility</p:attrName>
                                        </p:attrNameLst>
                                      </p:cBhvr>
                                      <p:to>
                                        <p:strVal val="visible"/>
                                      </p:to>
                                    </p:set>
                                    <p:anim calcmode="lin" valueType="num">
                                      <p:cBhvr additive="base">
                                        <p:cTn id="7" dur="500" fill="hold"/>
                                        <p:tgtEl>
                                          <p:spTgt spid="24371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4371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43715">
                                            <p:txEl>
                                              <p:pRg st="1" end="1"/>
                                            </p:txEl>
                                          </p:spTgt>
                                        </p:tgtEl>
                                        <p:attrNameLst>
                                          <p:attrName>style.visibility</p:attrName>
                                        </p:attrNameLst>
                                      </p:cBhvr>
                                      <p:to>
                                        <p:strVal val="visible"/>
                                      </p:to>
                                    </p:set>
                                    <p:anim calcmode="lin" valueType="num">
                                      <p:cBhvr additive="base">
                                        <p:cTn id="13" dur="500" fill="hold"/>
                                        <p:tgtEl>
                                          <p:spTgt spid="24371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4371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43715">
                                            <p:txEl>
                                              <p:pRg st="2" end="2"/>
                                            </p:txEl>
                                          </p:spTgt>
                                        </p:tgtEl>
                                        <p:attrNameLst>
                                          <p:attrName>style.visibility</p:attrName>
                                        </p:attrNameLst>
                                      </p:cBhvr>
                                      <p:to>
                                        <p:strVal val="visible"/>
                                      </p:to>
                                    </p:set>
                                    <p:anim calcmode="lin" valueType="num">
                                      <p:cBhvr additive="base">
                                        <p:cTn id="19" dur="500" fill="hold"/>
                                        <p:tgtEl>
                                          <p:spTgt spid="24371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43715">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715" grpId="0" build="p"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4753" name="Rectangle 2"/>
          <p:cNvSpPr>
            <a:spLocks noGrp="1" noChangeArrowheads="1"/>
          </p:cNvSpPr>
          <p:nvPr>
            <p:ph type="title"/>
          </p:nvPr>
        </p:nvSpPr>
        <p:spPr>
          <a:xfrm>
            <a:off x="685800" y="152400"/>
            <a:ext cx="7772400" cy="1447800"/>
          </a:xfrm>
          <a:ln>
            <a:solidFill>
              <a:schemeClr val="bg2"/>
            </a:solidFill>
            <a:miter lim="800000"/>
            <a:headEnd/>
            <a:tailEnd/>
          </a:ln>
        </p:spPr>
        <p:txBody>
          <a:bodyPr/>
          <a:lstStyle/>
          <a:p>
            <a:pPr eaLnBrk="1" hangingPunct="1"/>
            <a:r>
              <a:rPr lang="en-US" altLang="en-US" b="1" smtClean="0">
                <a:solidFill>
                  <a:schemeClr val="accent2"/>
                </a:solidFill>
              </a:rPr>
              <a:t>Similarities: American &amp; Afro-Eurasian World Zones</a:t>
            </a:r>
          </a:p>
        </p:txBody>
      </p:sp>
      <p:sp>
        <p:nvSpPr>
          <p:cNvPr id="223235" name="Rectangle 3"/>
          <p:cNvSpPr>
            <a:spLocks noGrp="1" noChangeArrowheads="1"/>
          </p:cNvSpPr>
          <p:nvPr>
            <p:ph type="body" idx="1"/>
          </p:nvPr>
        </p:nvSpPr>
        <p:spPr>
          <a:xfrm>
            <a:off x="381000" y="1684338"/>
            <a:ext cx="8458200" cy="4868862"/>
          </a:xfrm>
          <a:ln>
            <a:solidFill>
              <a:schemeClr val="bg2"/>
            </a:solidFill>
            <a:miter lim="800000"/>
            <a:headEnd/>
            <a:tailEnd/>
          </a:ln>
        </p:spPr>
        <p:txBody>
          <a:bodyPr>
            <a:spAutoFit/>
          </a:bodyPr>
          <a:lstStyle/>
          <a:p>
            <a:pPr eaLnBrk="1" hangingPunct="1">
              <a:lnSpc>
                <a:spcPct val="90000"/>
              </a:lnSpc>
            </a:pPr>
            <a:r>
              <a:rPr lang="en-US" altLang="en-US" sz="2800" b="1" smtClean="0">
                <a:solidFill>
                  <a:schemeClr val="accent1"/>
                </a:solidFill>
              </a:rPr>
              <a:t>Though there were no significant contacts between the two world-zones …</a:t>
            </a:r>
          </a:p>
          <a:p>
            <a:pPr lvl="1" eaLnBrk="1" hangingPunct="1">
              <a:lnSpc>
                <a:spcPct val="90000"/>
              </a:lnSpc>
            </a:pPr>
            <a:r>
              <a:rPr lang="en-US" altLang="en-US" sz="2400" b="1" u="sng" smtClean="0">
                <a:solidFill>
                  <a:schemeClr val="tx2"/>
                </a:solidFill>
              </a:rPr>
              <a:t>Agriculture</a:t>
            </a:r>
            <a:r>
              <a:rPr lang="en-US" altLang="en-US" sz="2400" b="1" smtClean="0"/>
              <a:t> appeared in both zones</a:t>
            </a:r>
          </a:p>
          <a:p>
            <a:pPr lvl="1" eaLnBrk="1" hangingPunct="1">
              <a:lnSpc>
                <a:spcPct val="90000"/>
              </a:lnSpc>
            </a:pPr>
            <a:r>
              <a:rPr lang="en-US" altLang="en-US" sz="2400" b="1" smtClean="0">
                <a:solidFill>
                  <a:schemeClr val="tx2"/>
                </a:solidFill>
              </a:rPr>
              <a:t>Early </a:t>
            </a:r>
            <a:r>
              <a:rPr lang="en-US" altLang="en-US" sz="2400" b="1" u="sng" smtClean="0">
                <a:solidFill>
                  <a:schemeClr val="tx2"/>
                </a:solidFill>
              </a:rPr>
              <a:t>power</a:t>
            </a:r>
            <a:r>
              <a:rPr lang="en-US" altLang="en-US" sz="2400" b="1" smtClean="0">
                <a:solidFill>
                  <a:schemeClr val="tx2"/>
                </a:solidFill>
              </a:rPr>
              <a:t> structures</a:t>
            </a:r>
            <a:r>
              <a:rPr lang="en-US" altLang="en-US" sz="2400" b="1" smtClean="0"/>
              <a:t> appeared in both zones</a:t>
            </a:r>
          </a:p>
          <a:p>
            <a:pPr lvl="1" eaLnBrk="1" hangingPunct="1">
              <a:lnSpc>
                <a:spcPct val="90000"/>
              </a:lnSpc>
            </a:pPr>
            <a:r>
              <a:rPr lang="en-US" altLang="en-US" sz="2400" b="1" smtClean="0">
                <a:solidFill>
                  <a:schemeClr val="tx2"/>
                </a:solidFill>
              </a:rPr>
              <a:t>Agrarian </a:t>
            </a:r>
            <a:r>
              <a:rPr lang="en-US" altLang="en-US" sz="2400" b="1" u="sng" smtClean="0">
                <a:solidFill>
                  <a:schemeClr val="tx2"/>
                </a:solidFill>
              </a:rPr>
              <a:t>Civilizations</a:t>
            </a:r>
            <a:r>
              <a:rPr lang="en-US" altLang="en-US" sz="2400" b="1" smtClean="0"/>
              <a:t> appeared in both zones</a:t>
            </a:r>
          </a:p>
          <a:p>
            <a:pPr lvl="2" eaLnBrk="1" hangingPunct="1">
              <a:lnSpc>
                <a:spcPct val="90000"/>
              </a:lnSpc>
            </a:pPr>
            <a:r>
              <a:rPr lang="en-US" altLang="en-US" sz="2000" b="1" smtClean="0"/>
              <a:t>Agrarian Civilizations shared many features</a:t>
            </a:r>
          </a:p>
          <a:p>
            <a:pPr lvl="3" eaLnBrk="1" hangingPunct="1">
              <a:lnSpc>
                <a:spcPct val="90000"/>
              </a:lnSpc>
            </a:pPr>
            <a:r>
              <a:rPr lang="en-US" altLang="en-US" sz="1800" b="1" smtClean="0">
                <a:solidFill>
                  <a:schemeClr val="tx2"/>
                </a:solidFill>
              </a:rPr>
              <a:t>Monumental architecture</a:t>
            </a:r>
          </a:p>
          <a:p>
            <a:pPr lvl="3" eaLnBrk="1" hangingPunct="1">
              <a:lnSpc>
                <a:spcPct val="90000"/>
              </a:lnSpc>
            </a:pPr>
            <a:r>
              <a:rPr lang="en-US" altLang="en-US" sz="1800" b="1" smtClean="0">
                <a:solidFill>
                  <a:schemeClr val="tx2"/>
                </a:solidFill>
              </a:rPr>
              <a:t>Powerful leaders</a:t>
            </a:r>
          </a:p>
          <a:p>
            <a:pPr lvl="3" eaLnBrk="1" hangingPunct="1">
              <a:lnSpc>
                <a:spcPct val="90000"/>
              </a:lnSpc>
            </a:pPr>
            <a:r>
              <a:rPr lang="en-US" altLang="en-US" sz="1800" b="1" smtClean="0">
                <a:solidFill>
                  <a:schemeClr val="tx2"/>
                </a:solidFill>
              </a:rPr>
              <a:t>Armies</a:t>
            </a:r>
          </a:p>
          <a:p>
            <a:pPr lvl="3" eaLnBrk="1" hangingPunct="1">
              <a:lnSpc>
                <a:spcPct val="90000"/>
              </a:lnSpc>
            </a:pPr>
            <a:r>
              <a:rPr lang="en-US" altLang="en-US" sz="1800" b="1" smtClean="0">
                <a:solidFill>
                  <a:schemeClr val="tx2"/>
                </a:solidFill>
              </a:rPr>
              <a:t>Writing systems</a:t>
            </a:r>
          </a:p>
          <a:p>
            <a:pPr lvl="1" eaLnBrk="1" hangingPunct="1">
              <a:lnSpc>
                <a:spcPct val="90000"/>
              </a:lnSpc>
            </a:pPr>
            <a:r>
              <a:rPr lang="en-US" altLang="en-US" sz="2400" b="1" smtClean="0">
                <a:solidFill>
                  <a:schemeClr val="tx2"/>
                </a:solidFill>
              </a:rPr>
              <a:t>Networks of exchange</a:t>
            </a:r>
            <a:r>
              <a:rPr lang="en-US" altLang="en-US" sz="2400" b="1" smtClean="0"/>
              <a:t> appeared in both zones</a:t>
            </a:r>
          </a:p>
          <a:p>
            <a:pPr eaLnBrk="1" hangingPunct="1">
              <a:lnSpc>
                <a:spcPct val="90000"/>
              </a:lnSpc>
            </a:pPr>
            <a:r>
              <a:rPr lang="en-US" altLang="en-US" sz="2800" b="1" smtClean="0">
                <a:solidFill>
                  <a:srgbClr val="00FF00"/>
                </a:solidFill>
              </a:rPr>
              <a:t>How can we explain these similarities even though there was no significant contact before 1492?</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23235">
                                            <p:txEl>
                                              <p:pRg st="0" end="0"/>
                                            </p:txEl>
                                          </p:spTgt>
                                        </p:tgtEl>
                                        <p:attrNameLst>
                                          <p:attrName>style.visibility</p:attrName>
                                        </p:attrNameLst>
                                      </p:cBhvr>
                                      <p:to>
                                        <p:strVal val="visible"/>
                                      </p:to>
                                    </p:set>
                                    <p:anim calcmode="lin" valueType="num">
                                      <p:cBhvr additive="base">
                                        <p:cTn id="7" dur="500" fill="hold"/>
                                        <p:tgtEl>
                                          <p:spTgt spid="22323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2323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23235">
                                            <p:txEl>
                                              <p:pRg st="1" end="1"/>
                                            </p:txEl>
                                          </p:spTgt>
                                        </p:tgtEl>
                                        <p:attrNameLst>
                                          <p:attrName>style.visibility</p:attrName>
                                        </p:attrNameLst>
                                      </p:cBhvr>
                                      <p:to>
                                        <p:strVal val="visible"/>
                                      </p:to>
                                    </p:set>
                                    <p:anim calcmode="lin" valueType="num">
                                      <p:cBhvr additive="base">
                                        <p:cTn id="13" dur="500" fill="hold"/>
                                        <p:tgtEl>
                                          <p:spTgt spid="22323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2323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23235">
                                            <p:txEl>
                                              <p:pRg st="2" end="2"/>
                                            </p:txEl>
                                          </p:spTgt>
                                        </p:tgtEl>
                                        <p:attrNameLst>
                                          <p:attrName>style.visibility</p:attrName>
                                        </p:attrNameLst>
                                      </p:cBhvr>
                                      <p:to>
                                        <p:strVal val="visible"/>
                                      </p:to>
                                    </p:set>
                                    <p:anim calcmode="lin" valueType="num">
                                      <p:cBhvr additive="base">
                                        <p:cTn id="19" dur="500" fill="hold"/>
                                        <p:tgtEl>
                                          <p:spTgt spid="22323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2323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23235">
                                            <p:txEl>
                                              <p:pRg st="3" end="3"/>
                                            </p:txEl>
                                          </p:spTgt>
                                        </p:tgtEl>
                                        <p:attrNameLst>
                                          <p:attrName>style.visibility</p:attrName>
                                        </p:attrNameLst>
                                      </p:cBhvr>
                                      <p:to>
                                        <p:strVal val="visible"/>
                                      </p:to>
                                    </p:set>
                                    <p:anim calcmode="lin" valueType="num">
                                      <p:cBhvr additive="base">
                                        <p:cTn id="25" dur="500" fill="hold"/>
                                        <p:tgtEl>
                                          <p:spTgt spid="22323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2323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23235">
                                            <p:txEl>
                                              <p:pRg st="4" end="4"/>
                                            </p:txEl>
                                          </p:spTgt>
                                        </p:tgtEl>
                                        <p:attrNameLst>
                                          <p:attrName>style.visibility</p:attrName>
                                        </p:attrNameLst>
                                      </p:cBhvr>
                                      <p:to>
                                        <p:strVal val="visible"/>
                                      </p:to>
                                    </p:set>
                                    <p:anim calcmode="lin" valueType="num">
                                      <p:cBhvr additive="base">
                                        <p:cTn id="31" dur="500" fill="hold"/>
                                        <p:tgtEl>
                                          <p:spTgt spid="223235">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23235">
                                            <p:txEl>
                                              <p:pRg st="4" end="4"/>
                                            </p:txEl>
                                          </p:spTgt>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223235">
                                            <p:txEl>
                                              <p:pRg st="5" end="5"/>
                                            </p:txEl>
                                          </p:spTgt>
                                        </p:tgtEl>
                                        <p:attrNameLst>
                                          <p:attrName>style.visibility</p:attrName>
                                        </p:attrNameLst>
                                      </p:cBhvr>
                                      <p:to>
                                        <p:strVal val="visible"/>
                                      </p:to>
                                    </p:set>
                                    <p:anim calcmode="lin" valueType="num">
                                      <p:cBhvr additive="base">
                                        <p:cTn id="35" dur="500" fill="hold"/>
                                        <p:tgtEl>
                                          <p:spTgt spid="223235">
                                            <p:txEl>
                                              <p:pRg st="5" end="5"/>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223235">
                                            <p:txEl>
                                              <p:pRg st="5" end="5"/>
                                            </p:txEl>
                                          </p:spTgt>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223235">
                                            <p:txEl>
                                              <p:pRg st="6" end="6"/>
                                            </p:txEl>
                                          </p:spTgt>
                                        </p:tgtEl>
                                        <p:attrNameLst>
                                          <p:attrName>style.visibility</p:attrName>
                                        </p:attrNameLst>
                                      </p:cBhvr>
                                      <p:to>
                                        <p:strVal val="visible"/>
                                      </p:to>
                                    </p:set>
                                    <p:anim calcmode="lin" valueType="num">
                                      <p:cBhvr additive="base">
                                        <p:cTn id="39" dur="500" fill="hold"/>
                                        <p:tgtEl>
                                          <p:spTgt spid="223235">
                                            <p:txEl>
                                              <p:pRg st="6" end="6"/>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223235">
                                            <p:txEl>
                                              <p:pRg st="6" end="6"/>
                                            </p:txEl>
                                          </p:spTgt>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223235">
                                            <p:txEl>
                                              <p:pRg st="7" end="7"/>
                                            </p:txEl>
                                          </p:spTgt>
                                        </p:tgtEl>
                                        <p:attrNameLst>
                                          <p:attrName>style.visibility</p:attrName>
                                        </p:attrNameLst>
                                      </p:cBhvr>
                                      <p:to>
                                        <p:strVal val="visible"/>
                                      </p:to>
                                    </p:set>
                                    <p:anim calcmode="lin" valueType="num">
                                      <p:cBhvr additive="base">
                                        <p:cTn id="43" dur="500" fill="hold"/>
                                        <p:tgtEl>
                                          <p:spTgt spid="223235">
                                            <p:txEl>
                                              <p:pRg st="7" end="7"/>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223235">
                                            <p:txEl>
                                              <p:pRg st="7" end="7"/>
                                            </p:txEl>
                                          </p:spTgt>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223235">
                                            <p:txEl>
                                              <p:pRg st="8" end="8"/>
                                            </p:txEl>
                                          </p:spTgt>
                                        </p:tgtEl>
                                        <p:attrNameLst>
                                          <p:attrName>style.visibility</p:attrName>
                                        </p:attrNameLst>
                                      </p:cBhvr>
                                      <p:to>
                                        <p:strVal val="visible"/>
                                      </p:to>
                                    </p:set>
                                    <p:anim calcmode="lin" valueType="num">
                                      <p:cBhvr additive="base">
                                        <p:cTn id="47" dur="500" fill="hold"/>
                                        <p:tgtEl>
                                          <p:spTgt spid="223235">
                                            <p:txEl>
                                              <p:pRg st="8" end="8"/>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223235">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8" fill="hold" grpId="0" nodeType="clickEffect">
                                  <p:stCondLst>
                                    <p:cond delay="0"/>
                                  </p:stCondLst>
                                  <p:childTnLst>
                                    <p:set>
                                      <p:cBhvr>
                                        <p:cTn id="52" dur="1" fill="hold">
                                          <p:stCondLst>
                                            <p:cond delay="0"/>
                                          </p:stCondLst>
                                        </p:cTn>
                                        <p:tgtEl>
                                          <p:spTgt spid="223235">
                                            <p:txEl>
                                              <p:pRg st="9" end="9"/>
                                            </p:txEl>
                                          </p:spTgt>
                                        </p:tgtEl>
                                        <p:attrNameLst>
                                          <p:attrName>style.visibility</p:attrName>
                                        </p:attrNameLst>
                                      </p:cBhvr>
                                      <p:to>
                                        <p:strVal val="visible"/>
                                      </p:to>
                                    </p:set>
                                    <p:anim calcmode="lin" valueType="num">
                                      <p:cBhvr additive="base">
                                        <p:cTn id="53" dur="500" fill="hold"/>
                                        <p:tgtEl>
                                          <p:spTgt spid="223235">
                                            <p:txEl>
                                              <p:pRg st="9" end="9"/>
                                            </p:txEl>
                                          </p:spTgt>
                                        </p:tgtEl>
                                        <p:attrNameLst>
                                          <p:attrName>ppt_x</p:attrName>
                                        </p:attrNameLst>
                                      </p:cBhvr>
                                      <p:tavLst>
                                        <p:tav tm="0">
                                          <p:val>
                                            <p:strVal val="0-#ppt_w/2"/>
                                          </p:val>
                                        </p:tav>
                                        <p:tav tm="100000">
                                          <p:val>
                                            <p:strVal val="#ppt_x"/>
                                          </p:val>
                                        </p:tav>
                                      </p:tavLst>
                                    </p:anim>
                                    <p:anim calcmode="lin" valueType="num">
                                      <p:cBhvr additive="base">
                                        <p:cTn id="54" dur="500" fill="hold"/>
                                        <p:tgtEl>
                                          <p:spTgt spid="223235">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2" presetClass="entr" presetSubtype="8" fill="hold" grpId="0" nodeType="clickEffect">
                                  <p:stCondLst>
                                    <p:cond delay="0"/>
                                  </p:stCondLst>
                                  <p:childTnLst>
                                    <p:set>
                                      <p:cBhvr>
                                        <p:cTn id="58" dur="1" fill="hold">
                                          <p:stCondLst>
                                            <p:cond delay="0"/>
                                          </p:stCondLst>
                                        </p:cTn>
                                        <p:tgtEl>
                                          <p:spTgt spid="223235">
                                            <p:txEl>
                                              <p:pRg st="10" end="10"/>
                                            </p:txEl>
                                          </p:spTgt>
                                        </p:tgtEl>
                                        <p:attrNameLst>
                                          <p:attrName>style.visibility</p:attrName>
                                        </p:attrNameLst>
                                      </p:cBhvr>
                                      <p:to>
                                        <p:strVal val="visible"/>
                                      </p:to>
                                    </p:set>
                                    <p:anim calcmode="lin" valueType="num">
                                      <p:cBhvr additive="base">
                                        <p:cTn id="59" dur="500" fill="hold"/>
                                        <p:tgtEl>
                                          <p:spTgt spid="223235">
                                            <p:txEl>
                                              <p:pRg st="10" end="10"/>
                                            </p:txEl>
                                          </p:spTgt>
                                        </p:tgtEl>
                                        <p:attrNameLst>
                                          <p:attrName>ppt_x</p:attrName>
                                        </p:attrNameLst>
                                      </p:cBhvr>
                                      <p:tavLst>
                                        <p:tav tm="0">
                                          <p:val>
                                            <p:strVal val="0-#ppt_w/2"/>
                                          </p:val>
                                        </p:tav>
                                        <p:tav tm="100000">
                                          <p:val>
                                            <p:strVal val="#ppt_x"/>
                                          </p:val>
                                        </p:tav>
                                      </p:tavLst>
                                    </p:anim>
                                    <p:anim calcmode="lin" valueType="num">
                                      <p:cBhvr additive="base">
                                        <p:cTn id="60" dur="500" fill="hold"/>
                                        <p:tgtEl>
                                          <p:spTgt spid="223235">
                                            <p:txEl>
                                              <p:pRg st="10" end="1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3235" grpId="0" build="p" bldLvl="3"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5777" name="Rectangle 2"/>
          <p:cNvSpPr>
            <a:spLocks noGrp="1" noChangeArrowheads="1"/>
          </p:cNvSpPr>
          <p:nvPr>
            <p:ph type="title"/>
          </p:nvPr>
        </p:nvSpPr>
        <p:spPr>
          <a:xfrm>
            <a:off x="28575" y="266700"/>
            <a:ext cx="4114800" cy="2819400"/>
          </a:xfrm>
          <a:solidFill>
            <a:schemeClr val="bg2"/>
          </a:solidFill>
        </p:spPr>
        <p:txBody>
          <a:bodyPr/>
          <a:lstStyle/>
          <a:p>
            <a:pPr eaLnBrk="1" hangingPunct="1"/>
            <a:r>
              <a:rPr lang="en-US" altLang="en-US" b="1" smtClean="0">
                <a:solidFill>
                  <a:srgbClr val="00FF00"/>
                </a:solidFill>
              </a:rPr>
              <a:t>Differences in 1500: </a:t>
            </a:r>
            <a:br>
              <a:rPr lang="en-US" altLang="en-US" b="1" smtClean="0">
                <a:solidFill>
                  <a:srgbClr val="00FF00"/>
                </a:solidFill>
              </a:rPr>
            </a:br>
            <a:r>
              <a:rPr lang="en-US" altLang="en-US" b="1" smtClean="0">
                <a:solidFill>
                  <a:srgbClr val="00FF00"/>
                </a:solidFill>
              </a:rPr>
              <a:t>How large were populations?</a:t>
            </a:r>
          </a:p>
        </p:txBody>
      </p:sp>
      <p:sp>
        <p:nvSpPr>
          <p:cNvPr id="221187" name="Rectangle 3"/>
          <p:cNvSpPr>
            <a:spLocks noGrp="1" noChangeArrowheads="1"/>
          </p:cNvSpPr>
          <p:nvPr>
            <p:ph type="body" idx="1"/>
          </p:nvPr>
        </p:nvSpPr>
        <p:spPr>
          <a:xfrm>
            <a:off x="685800" y="3505200"/>
            <a:ext cx="7772400" cy="3200400"/>
          </a:xfrm>
          <a:ln>
            <a:solidFill>
              <a:schemeClr val="accent1"/>
            </a:solidFill>
            <a:miter lim="800000"/>
            <a:headEnd/>
            <a:tailEnd/>
          </a:ln>
        </p:spPr>
        <p:txBody>
          <a:bodyPr/>
          <a:lstStyle/>
          <a:p>
            <a:pPr eaLnBrk="1" hangingPunct="1">
              <a:lnSpc>
                <a:spcPct val="80000"/>
              </a:lnSpc>
            </a:pPr>
            <a:r>
              <a:rPr lang="en-US" altLang="en-US" sz="2800" smtClean="0"/>
              <a:t>In 1500, c. </a:t>
            </a:r>
            <a:r>
              <a:rPr lang="en-US" altLang="en-US" sz="2800" b="1" u="sng" smtClean="0">
                <a:solidFill>
                  <a:schemeClr val="tx2"/>
                </a:solidFill>
              </a:rPr>
              <a:t>40-60</a:t>
            </a:r>
            <a:r>
              <a:rPr lang="en-US" altLang="en-US" sz="2800" b="1" smtClean="0">
                <a:solidFill>
                  <a:schemeClr val="tx2"/>
                </a:solidFill>
              </a:rPr>
              <a:t> million</a:t>
            </a:r>
            <a:r>
              <a:rPr lang="en-US" altLang="en-US" sz="2800" smtClean="0"/>
              <a:t> people lived in the Americas, mostly in Mesoamerica and Peru</a:t>
            </a:r>
          </a:p>
          <a:p>
            <a:pPr eaLnBrk="1" hangingPunct="1">
              <a:lnSpc>
                <a:spcPct val="80000"/>
              </a:lnSpc>
            </a:pPr>
            <a:r>
              <a:rPr lang="en-US" altLang="en-US" sz="2800" smtClean="0"/>
              <a:t>In 1500, over </a:t>
            </a:r>
            <a:r>
              <a:rPr lang="en-US" altLang="en-US" sz="2800" b="1" u="sng" smtClean="0">
                <a:solidFill>
                  <a:schemeClr val="tx2"/>
                </a:solidFill>
              </a:rPr>
              <a:t>400</a:t>
            </a:r>
            <a:r>
              <a:rPr lang="en-US" altLang="en-US" sz="2800" b="1" smtClean="0">
                <a:solidFill>
                  <a:schemeClr val="tx2"/>
                </a:solidFill>
              </a:rPr>
              <a:t> million</a:t>
            </a:r>
            <a:r>
              <a:rPr lang="en-US" altLang="en-US" sz="2800" smtClean="0"/>
              <a:t> people lived in Afro-Eurasia</a:t>
            </a:r>
          </a:p>
          <a:p>
            <a:pPr lvl="1" eaLnBrk="1" hangingPunct="1">
              <a:lnSpc>
                <a:spcPct val="80000"/>
              </a:lnSpc>
            </a:pPr>
            <a:r>
              <a:rPr lang="en-US" altLang="en-US" sz="2400" smtClean="0"/>
              <a:t>c. 84 million lived in China</a:t>
            </a:r>
          </a:p>
          <a:p>
            <a:pPr lvl="1" eaLnBrk="1" hangingPunct="1">
              <a:lnSpc>
                <a:spcPct val="80000"/>
              </a:lnSpc>
            </a:pPr>
            <a:r>
              <a:rPr lang="en-US" altLang="en-US" sz="2400" smtClean="0"/>
              <a:t>c. 95 million in the Indian sub-continent</a:t>
            </a:r>
          </a:p>
          <a:p>
            <a:pPr lvl="1" eaLnBrk="1" hangingPunct="1">
              <a:lnSpc>
                <a:spcPct val="80000"/>
              </a:lnSpc>
            </a:pPr>
            <a:r>
              <a:rPr lang="en-US" altLang="en-US" sz="2400" smtClean="0"/>
              <a:t>c. 67 million in Europe</a:t>
            </a:r>
          </a:p>
          <a:p>
            <a:pPr lvl="1" eaLnBrk="1" hangingPunct="1">
              <a:lnSpc>
                <a:spcPct val="80000"/>
              </a:lnSpc>
            </a:pPr>
            <a:r>
              <a:rPr lang="en-US" altLang="en-US" sz="2400" smtClean="0"/>
              <a:t>c. 78 million in Africa south of the Sahara</a:t>
            </a:r>
          </a:p>
        </p:txBody>
      </p:sp>
      <p:pic>
        <p:nvPicPr>
          <p:cNvPr id="75779" name="Picture 6" descr="Tenochtitlan-7687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0"/>
            <a:ext cx="48768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21187">
                                            <p:txEl>
                                              <p:pRg st="0" end="0"/>
                                            </p:txEl>
                                          </p:spTgt>
                                        </p:tgtEl>
                                        <p:attrNameLst>
                                          <p:attrName>style.visibility</p:attrName>
                                        </p:attrNameLst>
                                      </p:cBhvr>
                                      <p:to>
                                        <p:strVal val="visible"/>
                                      </p:to>
                                    </p:set>
                                    <p:anim calcmode="lin" valueType="num">
                                      <p:cBhvr additive="base">
                                        <p:cTn id="7" dur="500" fill="hold"/>
                                        <p:tgtEl>
                                          <p:spTgt spid="22118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2118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21187">
                                            <p:txEl>
                                              <p:pRg st="1" end="1"/>
                                            </p:txEl>
                                          </p:spTgt>
                                        </p:tgtEl>
                                        <p:attrNameLst>
                                          <p:attrName>style.visibility</p:attrName>
                                        </p:attrNameLst>
                                      </p:cBhvr>
                                      <p:to>
                                        <p:strVal val="visible"/>
                                      </p:to>
                                    </p:set>
                                    <p:anim calcmode="lin" valueType="num">
                                      <p:cBhvr additive="base">
                                        <p:cTn id="13" dur="500" fill="hold"/>
                                        <p:tgtEl>
                                          <p:spTgt spid="22118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2118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21187">
                                            <p:txEl>
                                              <p:pRg st="2" end="2"/>
                                            </p:txEl>
                                          </p:spTgt>
                                        </p:tgtEl>
                                        <p:attrNameLst>
                                          <p:attrName>style.visibility</p:attrName>
                                        </p:attrNameLst>
                                      </p:cBhvr>
                                      <p:to>
                                        <p:strVal val="visible"/>
                                      </p:to>
                                    </p:set>
                                    <p:anim calcmode="lin" valueType="num">
                                      <p:cBhvr additive="base">
                                        <p:cTn id="19" dur="500" fill="hold"/>
                                        <p:tgtEl>
                                          <p:spTgt spid="22118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2118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21187">
                                            <p:txEl>
                                              <p:pRg st="3" end="3"/>
                                            </p:txEl>
                                          </p:spTgt>
                                        </p:tgtEl>
                                        <p:attrNameLst>
                                          <p:attrName>style.visibility</p:attrName>
                                        </p:attrNameLst>
                                      </p:cBhvr>
                                      <p:to>
                                        <p:strVal val="visible"/>
                                      </p:to>
                                    </p:set>
                                    <p:anim calcmode="lin" valueType="num">
                                      <p:cBhvr additive="base">
                                        <p:cTn id="25" dur="500" fill="hold"/>
                                        <p:tgtEl>
                                          <p:spTgt spid="221187">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2118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21187">
                                            <p:txEl>
                                              <p:pRg st="4" end="4"/>
                                            </p:txEl>
                                          </p:spTgt>
                                        </p:tgtEl>
                                        <p:attrNameLst>
                                          <p:attrName>style.visibility</p:attrName>
                                        </p:attrNameLst>
                                      </p:cBhvr>
                                      <p:to>
                                        <p:strVal val="visible"/>
                                      </p:to>
                                    </p:set>
                                    <p:anim calcmode="lin" valueType="num">
                                      <p:cBhvr additive="base">
                                        <p:cTn id="31" dur="500" fill="hold"/>
                                        <p:tgtEl>
                                          <p:spTgt spid="221187">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2118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221187">
                                            <p:txEl>
                                              <p:pRg st="5" end="5"/>
                                            </p:txEl>
                                          </p:spTgt>
                                        </p:tgtEl>
                                        <p:attrNameLst>
                                          <p:attrName>style.visibility</p:attrName>
                                        </p:attrNameLst>
                                      </p:cBhvr>
                                      <p:to>
                                        <p:strVal val="visible"/>
                                      </p:to>
                                    </p:set>
                                    <p:anim calcmode="lin" valueType="num">
                                      <p:cBhvr additive="base">
                                        <p:cTn id="37" dur="500" fill="hold"/>
                                        <p:tgtEl>
                                          <p:spTgt spid="221187">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21187">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1187" grpId="0" build="p" bldLvl="2" autoUpdateAnimBg="0"/>
    </p:bld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6801" name="Rectangle 2"/>
          <p:cNvSpPr>
            <a:spLocks noGrp="1" noChangeArrowheads="1"/>
          </p:cNvSpPr>
          <p:nvPr>
            <p:ph type="title"/>
          </p:nvPr>
        </p:nvSpPr>
        <p:spPr>
          <a:xfrm>
            <a:off x="0" y="5486400"/>
            <a:ext cx="7239000" cy="1371600"/>
          </a:xfrm>
          <a:solidFill>
            <a:schemeClr val="bg2"/>
          </a:solidFill>
        </p:spPr>
        <p:txBody>
          <a:bodyPr/>
          <a:lstStyle/>
          <a:p>
            <a:pPr eaLnBrk="1" hangingPunct="1"/>
            <a:r>
              <a:rPr lang="en-US" altLang="en-US" b="1" smtClean="0">
                <a:solidFill>
                  <a:srgbClr val="00FF00"/>
                </a:solidFill>
              </a:rPr>
              <a:t>Differences in 1500: </a:t>
            </a:r>
            <a:br>
              <a:rPr lang="en-US" altLang="en-US" b="1" smtClean="0">
                <a:solidFill>
                  <a:srgbClr val="00FF00"/>
                </a:solidFill>
              </a:rPr>
            </a:br>
            <a:r>
              <a:rPr lang="en-US" altLang="en-US" b="1" smtClean="0">
                <a:solidFill>
                  <a:srgbClr val="00FF00"/>
                </a:solidFill>
              </a:rPr>
              <a:t>How powerful were states?</a:t>
            </a:r>
          </a:p>
        </p:txBody>
      </p:sp>
      <p:sp>
        <p:nvSpPr>
          <p:cNvPr id="219139" name="Rectangle 3"/>
          <p:cNvSpPr>
            <a:spLocks noGrp="1" noChangeArrowheads="1"/>
          </p:cNvSpPr>
          <p:nvPr>
            <p:ph type="body" idx="1"/>
          </p:nvPr>
        </p:nvSpPr>
        <p:spPr>
          <a:xfrm>
            <a:off x="0" y="304800"/>
            <a:ext cx="5791200" cy="5105400"/>
          </a:xfrm>
          <a:ln>
            <a:solidFill>
              <a:schemeClr val="accent1"/>
            </a:solidFill>
            <a:miter lim="800000"/>
            <a:headEnd/>
            <a:tailEnd/>
          </a:ln>
        </p:spPr>
        <p:txBody>
          <a:bodyPr/>
          <a:lstStyle/>
          <a:p>
            <a:pPr eaLnBrk="1" hangingPunct="1">
              <a:lnSpc>
                <a:spcPct val="90000"/>
              </a:lnSpc>
              <a:buFontTx/>
              <a:buNone/>
            </a:pPr>
            <a:r>
              <a:rPr lang="en-US" altLang="en-US" sz="2800" b="1" smtClean="0">
                <a:solidFill>
                  <a:schemeClr val="tx2"/>
                </a:solidFill>
              </a:rPr>
              <a:t>The size of states</a:t>
            </a:r>
            <a:r>
              <a:rPr lang="en-US" altLang="en-US" sz="2800" b="1" smtClean="0"/>
              <a:t> is one way of measuring their power:</a:t>
            </a:r>
          </a:p>
          <a:p>
            <a:pPr eaLnBrk="1" hangingPunct="1">
              <a:lnSpc>
                <a:spcPct val="90000"/>
              </a:lnSpc>
            </a:pPr>
            <a:r>
              <a:rPr lang="en-US" altLang="en-US" sz="2800" b="1" smtClean="0"/>
              <a:t>The </a:t>
            </a:r>
            <a:r>
              <a:rPr lang="en-US" altLang="en-US" sz="2800" b="1" smtClean="0">
                <a:solidFill>
                  <a:schemeClr val="tx2"/>
                </a:solidFill>
              </a:rPr>
              <a:t>Inca</a:t>
            </a:r>
            <a:r>
              <a:rPr lang="en-US" altLang="en-US" sz="2800" b="1" smtClean="0"/>
              <a:t> and </a:t>
            </a:r>
            <a:r>
              <a:rPr lang="en-US" altLang="en-US" sz="2800" b="1" smtClean="0">
                <a:solidFill>
                  <a:schemeClr val="tx2"/>
                </a:solidFill>
              </a:rPr>
              <a:t>Aztec</a:t>
            </a:r>
            <a:r>
              <a:rPr lang="en-US" altLang="en-US" sz="2800" b="1" smtClean="0"/>
              <a:t> Empires each controlled c. 2.2 </a:t>
            </a:r>
            <a:r>
              <a:rPr lang="ja-JP" altLang="en-US" sz="2800" b="1" smtClean="0"/>
              <a:t>‘</a:t>
            </a:r>
            <a:r>
              <a:rPr lang="en-US" altLang="ja-JP" sz="2800" b="1" smtClean="0"/>
              <a:t>megameters</a:t>
            </a:r>
            <a:r>
              <a:rPr lang="ja-JP" altLang="en-US" sz="2800" b="1" smtClean="0"/>
              <a:t>’</a:t>
            </a:r>
            <a:r>
              <a:rPr lang="en-US" altLang="ja-JP" sz="2800" b="1" smtClean="0"/>
              <a:t> in 1500. In contrast:</a:t>
            </a:r>
          </a:p>
          <a:p>
            <a:pPr lvl="1" eaLnBrk="1" hangingPunct="1">
              <a:lnSpc>
                <a:spcPct val="90000"/>
              </a:lnSpc>
            </a:pPr>
            <a:r>
              <a:rPr lang="en-US" altLang="en-US" sz="2400" b="1" smtClean="0"/>
              <a:t>The </a:t>
            </a:r>
            <a:r>
              <a:rPr lang="en-US" altLang="en-US" sz="2400" b="1" smtClean="0">
                <a:solidFill>
                  <a:schemeClr val="tx2"/>
                </a:solidFill>
              </a:rPr>
              <a:t>Persian empire</a:t>
            </a:r>
            <a:r>
              <a:rPr lang="en-US" altLang="en-US" sz="2400" b="1" smtClean="0"/>
              <a:t>, in 500 BCE, controlled 5.5 megameters</a:t>
            </a:r>
          </a:p>
          <a:p>
            <a:pPr lvl="1" eaLnBrk="1" hangingPunct="1">
              <a:lnSpc>
                <a:spcPct val="90000"/>
              </a:lnSpc>
            </a:pPr>
            <a:r>
              <a:rPr lang="en-US" altLang="en-US" sz="2400" b="1" smtClean="0"/>
              <a:t>The </a:t>
            </a:r>
            <a:r>
              <a:rPr lang="en-US" altLang="en-US" sz="2400" b="1" smtClean="0">
                <a:solidFill>
                  <a:schemeClr val="tx2"/>
                </a:solidFill>
              </a:rPr>
              <a:t>Roman empire</a:t>
            </a:r>
            <a:r>
              <a:rPr lang="en-US" altLang="en-US" sz="2400" b="1" smtClean="0"/>
              <a:t> controlled 4.0 megameters</a:t>
            </a:r>
          </a:p>
          <a:p>
            <a:pPr lvl="1" eaLnBrk="1" hangingPunct="1">
              <a:lnSpc>
                <a:spcPct val="90000"/>
              </a:lnSpc>
            </a:pPr>
            <a:r>
              <a:rPr lang="en-US" altLang="en-US" sz="2400" b="1" smtClean="0"/>
              <a:t>The </a:t>
            </a:r>
            <a:r>
              <a:rPr lang="en-US" altLang="en-US" sz="2400" b="1" smtClean="0">
                <a:solidFill>
                  <a:schemeClr val="tx2"/>
                </a:solidFill>
              </a:rPr>
              <a:t>early Islamic empires</a:t>
            </a:r>
            <a:r>
              <a:rPr lang="en-US" altLang="en-US" sz="2400" b="1" smtClean="0"/>
              <a:t> controlled 10.0 megameters</a:t>
            </a:r>
          </a:p>
          <a:p>
            <a:pPr lvl="1" eaLnBrk="1" hangingPunct="1">
              <a:lnSpc>
                <a:spcPct val="90000"/>
              </a:lnSpc>
            </a:pPr>
            <a:r>
              <a:rPr lang="en-US" altLang="en-US" sz="2400" b="1" smtClean="0"/>
              <a:t>The </a:t>
            </a:r>
            <a:r>
              <a:rPr lang="en-US" altLang="en-US" sz="2400" b="1" smtClean="0">
                <a:solidFill>
                  <a:schemeClr val="tx2"/>
                </a:solidFill>
              </a:rPr>
              <a:t>Mongol empire</a:t>
            </a:r>
            <a:r>
              <a:rPr lang="en-US" altLang="en-US" sz="2400" b="1" smtClean="0"/>
              <a:t> controlled 25.00 megameters</a:t>
            </a:r>
          </a:p>
        </p:txBody>
      </p:sp>
      <p:pic>
        <p:nvPicPr>
          <p:cNvPr id="76803" name="Picture 5" descr="inca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6500" y="2590800"/>
            <a:ext cx="2857500" cy="326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04" name="Picture 7" descr="mongolempi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0"/>
            <a:ext cx="3505200" cy="255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19139">
                                            <p:txEl>
                                              <p:pRg st="0" end="0"/>
                                            </p:txEl>
                                          </p:spTgt>
                                        </p:tgtEl>
                                        <p:attrNameLst>
                                          <p:attrName>style.visibility</p:attrName>
                                        </p:attrNameLst>
                                      </p:cBhvr>
                                      <p:to>
                                        <p:strVal val="visible"/>
                                      </p:to>
                                    </p:set>
                                    <p:anim calcmode="lin" valueType="num">
                                      <p:cBhvr additive="base">
                                        <p:cTn id="7" dur="500" fill="hold"/>
                                        <p:tgtEl>
                                          <p:spTgt spid="21913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1913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19139">
                                            <p:txEl>
                                              <p:pRg st="1" end="1"/>
                                            </p:txEl>
                                          </p:spTgt>
                                        </p:tgtEl>
                                        <p:attrNameLst>
                                          <p:attrName>style.visibility</p:attrName>
                                        </p:attrNameLst>
                                      </p:cBhvr>
                                      <p:to>
                                        <p:strVal val="visible"/>
                                      </p:to>
                                    </p:set>
                                    <p:anim calcmode="lin" valueType="num">
                                      <p:cBhvr additive="base">
                                        <p:cTn id="13" dur="500" fill="hold"/>
                                        <p:tgtEl>
                                          <p:spTgt spid="21913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1913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19139">
                                            <p:txEl>
                                              <p:pRg st="2" end="2"/>
                                            </p:txEl>
                                          </p:spTgt>
                                        </p:tgtEl>
                                        <p:attrNameLst>
                                          <p:attrName>style.visibility</p:attrName>
                                        </p:attrNameLst>
                                      </p:cBhvr>
                                      <p:to>
                                        <p:strVal val="visible"/>
                                      </p:to>
                                    </p:set>
                                    <p:anim calcmode="lin" valueType="num">
                                      <p:cBhvr additive="base">
                                        <p:cTn id="19" dur="500" fill="hold"/>
                                        <p:tgtEl>
                                          <p:spTgt spid="21913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1913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19139">
                                            <p:txEl>
                                              <p:pRg st="3" end="3"/>
                                            </p:txEl>
                                          </p:spTgt>
                                        </p:tgtEl>
                                        <p:attrNameLst>
                                          <p:attrName>style.visibility</p:attrName>
                                        </p:attrNameLst>
                                      </p:cBhvr>
                                      <p:to>
                                        <p:strVal val="visible"/>
                                      </p:to>
                                    </p:set>
                                    <p:anim calcmode="lin" valueType="num">
                                      <p:cBhvr additive="base">
                                        <p:cTn id="25" dur="500" fill="hold"/>
                                        <p:tgtEl>
                                          <p:spTgt spid="21913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1913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19139">
                                            <p:txEl>
                                              <p:pRg st="4" end="4"/>
                                            </p:txEl>
                                          </p:spTgt>
                                        </p:tgtEl>
                                        <p:attrNameLst>
                                          <p:attrName>style.visibility</p:attrName>
                                        </p:attrNameLst>
                                      </p:cBhvr>
                                      <p:to>
                                        <p:strVal val="visible"/>
                                      </p:to>
                                    </p:set>
                                    <p:anim calcmode="lin" valueType="num">
                                      <p:cBhvr additive="base">
                                        <p:cTn id="31" dur="500" fill="hold"/>
                                        <p:tgtEl>
                                          <p:spTgt spid="219139">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1913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219139">
                                            <p:txEl>
                                              <p:pRg st="5" end="5"/>
                                            </p:txEl>
                                          </p:spTgt>
                                        </p:tgtEl>
                                        <p:attrNameLst>
                                          <p:attrName>style.visibility</p:attrName>
                                        </p:attrNameLst>
                                      </p:cBhvr>
                                      <p:to>
                                        <p:strVal val="visible"/>
                                      </p:to>
                                    </p:set>
                                    <p:anim calcmode="lin" valueType="num">
                                      <p:cBhvr additive="base">
                                        <p:cTn id="37" dur="500" fill="hold"/>
                                        <p:tgtEl>
                                          <p:spTgt spid="219139">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19139">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9139" grpId="0" build="p" bldLvl="2" autoUpdateAnimBg="0"/>
    </p:bld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7825" name="Rectangle 2"/>
          <p:cNvSpPr>
            <a:spLocks noGrp="1" noChangeArrowheads="1"/>
          </p:cNvSpPr>
          <p:nvPr>
            <p:ph type="title"/>
          </p:nvPr>
        </p:nvSpPr>
        <p:spPr>
          <a:xfrm>
            <a:off x="152400" y="152400"/>
            <a:ext cx="8915400" cy="1447800"/>
          </a:xfrm>
          <a:solidFill>
            <a:schemeClr val="bg2"/>
          </a:solidFill>
        </p:spPr>
        <p:txBody>
          <a:bodyPr/>
          <a:lstStyle/>
          <a:p>
            <a:pPr eaLnBrk="1" hangingPunct="1"/>
            <a:r>
              <a:rPr lang="en-US" altLang="en-US" b="1" smtClean="0"/>
              <a:t>Differences in 1500: </a:t>
            </a:r>
            <a:br>
              <a:rPr lang="en-US" altLang="en-US" b="1" smtClean="0"/>
            </a:br>
            <a:r>
              <a:rPr lang="en-US" altLang="en-US" b="1" smtClean="0"/>
              <a:t>How large were exchange networks</a:t>
            </a:r>
            <a:r>
              <a:rPr lang="en-US" altLang="en-US" smtClean="0"/>
              <a:t>?</a:t>
            </a:r>
          </a:p>
        </p:txBody>
      </p:sp>
      <p:sp>
        <p:nvSpPr>
          <p:cNvPr id="218115" name="Rectangle 3"/>
          <p:cNvSpPr>
            <a:spLocks noGrp="1" noChangeArrowheads="1"/>
          </p:cNvSpPr>
          <p:nvPr>
            <p:ph type="body" idx="1"/>
          </p:nvPr>
        </p:nvSpPr>
        <p:spPr>
          <a:xfrm>
            <a:off x="685800" y="1809750"/>
            <a:ext cx="7772400" cy="4743450"/>
          </a:xfrm>
          <a:ln>
            <a:solidFill>
              <a:schemeClr val="accent1"/>
            </a:solidFill>
            <a:miter lim="800000"/>
            <a:headEnd/>
            <a:tailEnd/>
          </a:ln>
        </p:spPr>
        <p:txBody>
          <a:bodyPr>
            <a:spAutoFit/>
          </a:bodyPr>
          <a:lstStyle/>
          <a:p>
            <a:pPr eaLnBrk="1" hangingPunct="1">
              <a:lnSpc>
                <a:spcPct val="90000"/>
              </a:lnSpc>
              <a:buFontTx/>
              <a:buNone/>
            </a:pPr>
            <a:r>
              <a:rPr lang="en-US" altLang="en-US" sz="2800" b="1" smtClean="0">
                <a:solidFill>
                  <a:schemeClr val="accent1"/>
                </a:solidFill>
              </a:rPr>
              <a:t>American Networks of Exchange were extensive</a:t>
            </a:r>
          </a:p>
          <a:p>
            <a:pPr eaLnBrk="1" hangingPunct="1">
              <a:lnSpc>
                <a:spcPct val="90000"/>
              </a:lnSpc>
            </a:pPr>
            <a:r>
              <a:rPr lang="en-US" altLang="en-US" sz="2400" smtClean="0"/>
              <a:t>Mesoamerican networks reached along the Mississippi river</a:t>
            </a:r>
          </a:p>
          <a:p>
            <a:pPr lvl="1" eaLnBrk="1" hangingPunct="1">
              <a:lnSpc>
                <a:spcPct val="90000"/>
              </a:lnSpc>
            </a:pPr>
            <a:r>
              <a:rPr lang="en-US" altLang="en-US" sz="2400" smtClean="0"/>
              <a:t>e.g. the adoption of maize growing from c. 1,000 CE</a:t>
            </a:r>
          </a:p>
          <a:p>
            <a:pPr eaLnBrk="1" hangingPunct="1">
              <a:lnSpc>
                <a:spcPct val="90000"/>
              </a:lnSpc>
            </a:pPr>
            <a:r>
              <a:rPr lang="en-US" altLang="en-US" sz="2400" b="1" u="sng" smtClean="0">
                <a:solidFill>
                  <a:srgbClr val="00FF00"/>
                </a:solidFill>
              </a:rPr>
              <a:t>Limited</a:t>
            </a:r>
            <a:r>
              <a:rPr lang="en-US" altLang="en-US" sz="2400" smtClean="0"/>
              <a:t> contacts between the Andean and Mesoamerican regions</a:t>
            </a:r>
          </a:p>
          <a:p>
            <a:pPr lvl="1" eaLnBrk="1" hangingPunct="1">
              <a:lnSpc>
                <a:spcPct val="90000"/>
              </a:lnSpc>
            </a:pPr>
            <a:r>
              <a:rPr lang="en-US" altLang="en-US" sz="2400" smtClean="0"/>
              <a:t>Perhaps using large, ocean-going canoes</a:t>
            </a:r>
          </a:p>
          <a:p>
            <a:pPr eaLnBrk="1" hangingPunct="1">
              <a:lnSpc>
                <a:spcPct val="90000"/>
              </a:lnSpc>
              <a:buFontTx/>
              <a:buNone/>
            </a:pPr>
            <a:r>
              <a:rPr lang="en-US" altLang="en-US" sz="2800" b="1" smtClean="0">
                <a:solidFill>
                  <a:schemeClr val="accent2"/>
                </a:solidFill>
              </a:rPr>
              <a:t>But American networks were</a:t>
            </a:r>
            <a:r>
              <a:rPr lang="en-US" altLang="en-US" sz="2800" smtClean="0">
                <a:solidFill>
                  <a:schemeClr val="accent2"/>
                </a:solidFill>
              </a:rPr>
              <a:t> </a:t>
            </a:r>
          </a:p>
          <a:p>
            <a:pPr eaLnBrk="1" hangingPunct="1">
              <a:lnSpc>
                <a:spcPct val="90000"/>
              </a:lnSpc>
            </a:pPr>
            <a:r>
              <a:rPr lang="en-US" altLang="en-US" sz="2400" b="1" u="sng" smtClean="0">
                <a:solidFill>
                  <a:schemeClr val="tx2"/>
                </a:solidFill>
              </a:rPr>
              <a:t>smaller</a:t>
            </a:r>
            <a:r>
              <a:rPr lang="en-US" altLang="en-US" sz="2400" smtClean="0"/>
              <a:t>, and </a:t>
            </a:r>
          </a:p>
          <a:p>
            <a:pPr eaLnBrk="1" hangingPunct="1">
              <a:lnSpc>
                <a:spcPct val="90000"/>
              </a:lnSpc>
            </a:pPr>
            <a:r>
              <a:rPr lang="en-US" altLang="en-US" sz="2400" smtClean="0"/>
              <a:t>much less </a:t>
            </a:r>
            <a:r>
              <a:rPr lang="en-US" altLang="en-US" sz="2400" b="1" u="sng" smtClean="0">
                <a:solidFill>
                  <a:schemeClr val="tx2"/>
                </a:solidFill>
              </a:rPr>
              <a:t>varied</a:t>
            </a:r>
            <a:r>
              <a:rPr lang="en-US" altLang="en-US" sz="2400" smtClean="0"/>
              <a:t> than those of Afro-Eurasia</a:t>
            </a:r>
          </a:p>
          <a:p>
            <a:pPr lvl="1" eaLnBrk="1" hangingPunct="1">
              <a:lnSpc>
                <a:spcPct val="90000"/>
              </a:lnSpc>
            </a:pPr>
            <a:r>
              <a:rPr lang="en-US" altLang="en-US" sz="2400" smtClean="0"/>
              <a:t>Did the equator act as a barrier to communications (as it did in Africa?)</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18115">
                                            <p:txEl>
                                              <p:pRg st="0" end="0"/>
                                            </p:txEl>
                                          </p:spTgt>
                                        </p:tgtEl>
                                        <p:attrNameLst>
                                          <p:attrName>style.visibility</p:attrName>
                                        </p:attrNameLst>
                                      </p:cBhvr>
                                      <p:to>
                                        <p:strVal val="visible"/>
                                      </p:to>
                                    </p:set>
                                    <p:anim calcmode="lin" valueType="num">
                                      <p:cBhvr additive="base">
                                        <p:cTn id="7" dur="500" fill="hold"/>
                                        <p:tgtEl>
                                          <p:spTgt spid="21811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1811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18115">
                                            <p:txEl>
                                              <p:pRg st="1" end="1"/>
                                            </p:txEl>
                                          </p:spTgt>
                                        </p:tgtEl>
                                        <p:attrNameLst>
                                          <p:attrName>style.visibility</p:attrName>
                                        </p:attrNameLst>
                                      </p:cBhvr>
                                      <p:to>
                                        <p:strVal val="visible"/>
                                      </p:to>
                                    </p:set>
                                    <p:anim calcmode="lin" valueType="num">
                                      <p:cBhvr additive="base">
                                        <p:cTn id="13" dur="500" fill="hold"/>
                                        <p:tgtEl>
                                          <p:spTgt spid="21811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1811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18115">
                                            <p:txEl>
                                              <p:pRg st="2" end="2"/>
                                            </p:txEl>
                                          </p:spTgt>
                                        </p:tgtEl>
                                        <p:attrNameLst>
                                          <p:attrName>style.visibility</p:attrName>
                                        </p:attrNameLst>
                                      </p:cBhvr>
                                      <p:to>
                                        <p:strVal val="visible"/>
                                      </p:to>
                                    </p:set>
                                    <p:anim calcmode="lin" valueType="num">
                                      <p:cBhvr additive="base">
                                        <p:cTn id="19" dur="500" fill="hold"/>
                                        <p:tgtEl>
                                          <p:spTgt spid="21811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1811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18115">
                                            <p:txEl>
                                              <p:pRg st="3" end="3"/>
                                            </p:txEl>
                                          </p:spTgt>
                                        </p:tgtEl>
                                        <p:attrNameLst>
                                          <p:attrName>style.visibility</p:attrName>
                                        </p:attrNameLst>
                                      </p:cBhvr>
                                      <p:to>
                                        <p:strVal val="visible"/>
                                      </p:to>
                                    </p:set>
                                    <p:anim calcmode="lin" valueType="num">
                                      <p:cBhvr additive="base">
                                        <p:cTn id="25" dur="500" fill="hold"/>
                                        <p:tgtEl>
                                          <p:spTgt spid="21811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1811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18115">
                                            <p:txEl>
                                              <p:pRg st="4" end="4"/>
                                            </p:txEl>
                                          </p:spTgt>
                                        </p:tgtEl>
                                        <p:attrNameLst>
                                          <p:attrName>style.visibility</p:attrName>
                                        </p:attrNameLst>
                                      </p:cBhvr>
                                      <p:to>
                                        <p:strVal val="visible"/>
                                      </p:to>
                                    </p:set>
                                    <p:anim calcmode="lin" valueType="num">
                                      <p:cBhvr additive="base">
                                        <p:cTn id="31" dur="500" fill="hold"/>
                                        <p:tgtEl>
                                          <p:spTgt spid="218115">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1811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218115">
                                            <p:txEl>
                                              <p:pRg st="5" end="5"/>
                                            </p:txEl>
                                          </p:spTgt>
                                        </p:tgtEl>
                                        <p:attrNameLst>
                                          <p:attrName>style.visibility</p:attrName>
                                        </p:attrNameLst>
                                      </p:cBhvr>
                                      <p:to>
                                        <p:strVal val="visible"/>
                                      </p:to>
                                    </p:set>
                                    <p:anim calcmode="lin" valueType="num">
                                      <p:cBhvr additive="base">
                                        <p:cTn id="37" dur="500" fill="hold"/>
                                        <p:tgtEl>
                                          <p:spTgt spid="218115">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18115">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218115">
                                            <p:txEl>
                                              <p:pRg st="6" end="6"/>
                                            </p:txEl>
                                          </p:spTgt>
                                        </p:tgtEl>
                                        <p:attrNameLst>
                                          <p:attrName>style.visibility</p:attrName>
                                        </p:attrNameLst>
                                      </p:cBhvr>
                                      <p:to>
                                        <p:strVal val="visible"/>
                                      </p:to>
                                    </p:set>
                                    <p:anim calcmode="lin" valueType="num">
                                      <p:cBhvr additive="base">
                                        <p:cTn id="43" dur="500" fill="hold"/>
                                        <p:tgtEl>
                                          <p:spTgt spid="218115">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218115">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218115">
                                            <p:txEl>
                                              <p:pRg st="7" end="7"/>
                                            </p:txEl>
                                          </p:spTgt>
                                        </p:tgtEl>
                                        <p:attrNameLst>
                                          <p:attrName>style.visibility</p:attrName>
                                        </p:attrNameLst>
                                      </p:cBhvr>
                                      <p:to>
                                        <p:strVal val="visible"/>
                                      </p:to>
                                    </p:set>
                                    <p:anim calcmode="lin" valueType="num">
                                      <p:cBhvr additive="base">
                                        <p:cTn id="49" dur="500" fill="hold"/>
                                        <p:tgtEl>
                                          <p:spTgt spid="218115">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218115">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218115">
                                            <p:txEl>
                                              <p:pRg st="8" end="8"/>
                                            </p:txEl>
                                          </p:spTgt>
                                        </p:tgtEl>
                                        <p:attrNameLst>
                                          <p:attrName>style.visibility</p:attrName>
                                        </p:attrNameLst>
                                      </p:cBhvr>
                                      <p:to>
                                        <p:strVal val="visible"/>
                                      </p:to>
                                    </p:set>
                                    <p:anim calcmode="lin" valueType="num">
                                      <p:cBhvr additive="base">
                                        <p:cTn id="55" dur="500" fill="hold"/>
                                        <p:tgtEl>
                                          <p:spTgt spid="218115">
                                            <p:txEl>
                                              <p:pRg st="8" end="8"/>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218115">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8115" grpId="0" build="p" bldLvl="3" autoUpdateAnimBg="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2"/>
          <p:cNvSpPr>
            <a:spLocks noGrp="1" noChangeArrowheads="1"/>
          </p:cNvSpPr>
          <p:nvPr>
            <p:ph type="title"/>
          </p:nvPr>
        </p:nvSpPr>
        <p:spPr>
          <a:xfrm>
            <a:off x="685800" y="0"/>
            <a:ext cx="7772400" cy="1295400"/>
          </a:xfrm>
          <a:solidFill>
            <a:schemeClr val="bg2"/>
          </a:solidFill>
        </p:spPr>
        <p:txBody>
          <a:bodyPr/>
          <a:lstStyle/>
          <a:p>
            <a:pPr eaLnBrk="1" hangingPunct="1"/>
            <a:r>
              <a:rPr lang="en-US" altLang="en-US" b="1" smtClean="0">
                <a:solidFill>
                  <a:srgbClr val="FF66FF"/>
                </a:solidFill>
              </a:rPr>
              <a:t>Exchange Networks: Americas c. 1500 CE</a:t>
            </a:r>
          </a:p>
        </p:txBody>
      </p:sp>
      <p:pic>
        <p:nvPicPr>
          <p:cNvPr id="7885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050" y="1362075"/>
            <a:ext cx="8343900" cy="557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pic>
      <p:sp>
        <p:nvSpPr>
          <p:cNvPr id="78851" name="Freeform 4"/>
          <p:cNvSpPr>
            <a:spLocks/>
          </p:cNvSpPr>
          <p:nvPr/>
        </p:nvSpPr>
        <p:spPr bwMode="auto">
          <a:xfrm>
            <a:off x="3886200" y="4191000"/>
            <a:ext cx="685800" cy="304800"/>
          </a:xfrm>
          <a:custGeom>
            <a:avLst/>
            <a:gdLst>
              <a:gd name="T0" fmla="*/ 2147483647 w 432"/>
              <a:gd name="T1" fmla="*/ 2147483647 h 192"/>
              <a:gd name="T2" fmla="*/ 2147483647 w 432"/>
              <a:gd name="T3" fmla="*/ 2147483647 h 192"/>
              <a:gd name="T4" fmla="*/ 0 w 432"/>
              <a:gd name="T5" fmla="*/ 0 h 192"/>
              <a:gd name="T6" fmla="*/ 0 60000 65536"/>
              <a:gd name="T7" fmla="*/ 0 60000 65536"/>
              <a:gd name="T8" fmla="*/ 0 60000 65536"/>
              <a:gd name="T9" fmla="*/ 0 w 432"/>
              <a:gd name="T10" fmla="*/ 0 h 192"/>
              <a:gd name="T11" fmla="*/ 432 w 432"/>
              <a:gd name="T12" fmla="*/ 192 h 192"/>
            </a:gdLst>
            <a:ahLst/>
            <a:cxnLst>
              <a:cxn ang="T6">
                <a:pos x="T0" y="T1"/>
              </a:cxn>
              <a:cxn ang="T7">
                <a:pos x="T2" y="T3"/>
              </a:cxn>
              <a:cxn ang="T8">
                <a:pos x="T4" y="T5"/>
              </a:cxn>
            </a:cxnLst>
            <a:rect l="T9" t="T10" r="T11" b="T12"/>
            <a:pathLst>
              <a:path w="432" h="192">
                <a:moveTo>
                  <a:pt x="432" y="192"/>
                </a:moveTo>
                <a:cubicBezTo>
                  <a:pt x="396" y="160"/>
                  <a:pt x="360" y="128"/>
                  <a:pt x="288" y="96"/>
                </a:cubicBezTo>
                <a:cubicBezTo>
                  <a:pt x="216" y="64"/>
                  <a:pt x="48" y="24"/>
                  <a:pt x="0" y="0"/>
                </a:cubicBezTo>
              </a:path>
            </a:pathLst>
          </a:custGeom>
          <a:noFill/>
          <a:ln w="57150" cap="flat" cmpd="sng">
            <a:solidFill>
              <a:schemeClr val="hlink"/>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8852" name="Freeform 5"/>
          <p:cNvSpPr>
            <a:spLocks/>
          </p:cNvSpPr>
          <p:nvPr/>
        </p:nvSpPr>
        <p:spPr bwMode="auto">
          <a:xfrm>
            <a:off x="4953000" y="5181600"/>
            <a:ext cx="800100" cy="1066800"/>
          </a:xfrm>
          <a:custGeom>
            <a:avLst/>
            <a:gdLst>
              <a:gd name="T0" fmla="*/ 2147483647 w 504"/>
              <a:gd name="T1" fmla="*/ 0 h 672"/>
              <a:gd name="T2" fmla="*/ 0 w 504"/>
              <a:gd name="T3" fmla="*/ 2147483647 h 672"/>
              <a:gd name="T4" fmla="*/ 2147483647 w 504"/>
              <a:gd name="T5" fmla="*/ 2147483647 h 672"/>
              <a:gd name="T6" fmla="*/ 2147483647 w 504"/>
              <a:gd name="T7" fmla="*/ 2147483647 h 672"/>
              <a:gd name="T8" fmla="*/ 2147483647 w 504"/>
              <a:gd name="T9" fmla="*/ 2147483647 h 672"/>
              <a:gd name="T10" fmla="*/ 2147483647 w 504"/>
              <a:gd name="T11" fmla="*/ 2147483647 h 672"/>
              <a:gd name="T12" fmla="*/ 0 60000 65536"/>
              <a:gd name="T13" fmla="*/ 0 60000 65536"/>
              <a:gd name="T14" fmla="*/ 0 60000 65536"/>
              <a:gd name="T15" fmla="*/ 0 60000 65536"/>
              <a:gd name="T16" fmla="*/ 0 60000 65536"/>
              <a:gd name="T17" fmla="*/ 0 60000 65536"/>
              <a:gd name="T18" fmla="*/ 0 w 504"/>
              <a:gd name="T19" fmla="*/ 0 h 672"/>
              <a:gd name="T20" fmla="*/ 504 w 504"/>
              <a:gd name="T21" fmla="*/ 672 h 672"/>
            </a:gdLst>
            <a:ahLst/>
            <a:cxnLst>
              <a:cxn ang="T12">
                <a:pos x="T0" y="T1"/>
              </a:cxn>
              <a:cxn ang="T13">
                <a:pos x="T2" y="T3"/>
              </a:cxn>
              <a:cxn ang="T14">
                <a:pos x="T4" y="T5"/>
              </a:cxn>
              <a:cxn ang="T15">
                <a:pos x="T6" y="T7"/>
              </a:cxn>
              <a:cxn ang="T16">
                <a:pos x="T8" y="T9"/>
              </a:cxn>
              <a:cxn ang="T17">
                <a:pos x="T10" y="T11"/>
              </a:cxn>
            </a:cxnLst>
            <a:rect l="T18" t="T19" r="T20" b="T21"/>
            <a:pathLst>
              <a:path w="504" h="672">
                <a:moveTo>
                  <a:pt x="96" y="0"/>
                </a:moveTo>
                <a:cubicBezTo>
                  <a:pt x="48" y="48"/>
                  <a:pt x="0" y="96"/>
                  <a:pt x="0" y="144"/>
                </a:cubicBezTo>
                <a:cubicBezTo>
                  <a:pt x="0" y="192"/>
                  <a:pt x="64" y="248"/>
                  <a:pt x="96" y="288"/>
                </a:cubicBezTo>
                <a:cubicBezTo>
                  <a:pt x="128" y="328"/>
                  <a:pt x="128" y="352"/>
                  <a:pt x="192" y="384"/>
                </a:cubicBezTo>
                <a:cubicBezTo>
                  <a:pt x="256" y="416"/>
                  <a:pt x="456" y="432"/>
                  <a:pt x="480" y="480"/>
                </a:cubicBezTo>
                <a:cubicBezTo>
                  <a:pt x="504" y="528"/>
                  <a:pt x="360" y="640"/>
                  <a:pt x="336" y="672"/>
                </a:cubicBezTo>
              </a:path>
            </a:pathLst>
          </a:custGeom>
          <a:noFill/>
          <a:ln w="57150" cap="flat" cmpd="sng">
            <a:solidFill>
              <a:schemeClr val="hlink"/>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8853" name="Freeform 7"/>
          <p:cNvSpPr>
            <a:spLocks/>
          </p:cNvSpPr>
          <p:nvPr/>
        </p:nvSpPr>
        <p:spPr bwMode="auto">
          <a:xfrm>
            <a:off x="4495800" y="4495800"/>
            <a:ext cx="482600" cy="762000"/>
          </a:xfrm>
          <a:custGeom>
            <a:avLst/>
            <a:gdLst>
              <a:gd name="T0" fmla="*/ 2147483647 w 304"/>
              <a:gd name="T1" fmla="*/ 2147483647 h 480"/>
              <a:gd name="T2" fmla="*/ 2147483647 w 304"/>
              <a:gd name="T3" fmla="*/ 2147483647 h 480"/>
              <a:gd name="T4" fmla="*/ 2147483647 w 304"/>
              <a:gd name="T5" fmla="*/ 2147483647 h 480"/>
              <a:gd name="T6" fmla="*/ 2147483647 w 304"/>
              <a:gd name="T7" fmla="*/ 2147483647 h 480"/>
              <a:gd name="T8" fmla="*/ 2147483647 w 304"/>
              <a:gd name="T9" fmla="*/ 2147483647 h 480"/>
              <a:gd name="T10" fmla="*/ 2147483647 w 304"/>
              <a:gd name="T11" fmla="*/ 2147483647 h 480"/>
              <a:gd name="T12" fmla="*/ 0 w 304"/>
              <a:gd name="T13" fmla="*/ 0 h 480"/>
              <a:gd name="T14" fmla="*/ 0 60000 65536"/>
              <a:gd name="T15" fmla="*/ 0 60000 65536"/>
              <a:gd name="T16" fmla="*/ 0 60000 65536"/>
              <a:gd name="T17" fmla="*/ 0 60000 65536"/>
              <a:gd name="T18" fmla="*/ 0 60000 65536"/>
              <a:gd name="T19" fmla="*/ 0 60000 65536"/>
              <a:gd name="T20" fmla="*/ 0 60000 65536"/>
              <a:gd name="T21" fmla="*/ 0 w 304"/>
              <a:gd name="T22" fmla="*/ 0 h 480"/>
              <a:gd name="T23" fmla="*/ 304 w 304"/>
              <a:gd name="T24" fmla="*/ 480 h 48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4" h="480">
                <a:moveTo>
                  <a:pt x="288" y="480"/>
                </a:moveTo>
                <a:cubicBezTo>
                  <a:pt x="288" y="448"/>
                  <a:pt x="288" y="416"/>
                  <a:pt x="288" y="384"/>
                </a:cubicBezTo>
                <a:cubicBezTo>
                  <a:pt x="288" y="352"/>
                  <a:pt x="304" y="312"/>
                  <a:pt x="288" y="288"/>
                </a:cubicBezTo>
                <a:cubicBezTo>
                  <a:pt x="272" y="264"/>
                  <a:pt x="216" y="264"/>
                  <a:pt x="192" y="240"/>
                </a:cubicBezTo>
                <a:cubicBezTo>
                  <a:pt x="168" y="216"/>
                  <a:pt x="160" y="168"/>
                  <a:pt x="144" y="144"/>
                </a:cubicBezTo>
                <a:cubicBezTo>
                  <a:pt x="128" y="120"/>
                  <a:pt x="120" y="120"/>
                  <a:pt x="96" y="96"/>
                </a:cubicBezTo>
                <a:cubicBezTo>
                  <a:pt x="72" y="72"/>
                  <a:pt x="36" y="36"/>
                  <a:pt x="0" y="0"/>
                </a:cubicBezTo>
              </a:path>
            </a:pathLst>
          </a:custGeom>
          <a:noFill/>
          <a:ln w="57150" cap="rnd" cmpd="sng">
            <a:solidFill>
              <a:schemeClr val="hlink"/>
            </a:solidFill>
            <a:prstDash val="sysDot"/>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8854" name="Freeform 8"/>
          <p:cNvSpPr>
            <a:spLocks/>
          </p:cNvSpPr>
          <p:nvPr/>
        </p:nvSpPr>
        <p:spPr bwMode="auto">
          <a:xfrm>
            <a:off x="3733800" y="3429000"/>
            <a:ext cx="304800" cy="685800"/>
          </a:xfrm>
          <a:custGeom>
            <a:avLst/>
            <a:gdLst>
              <a:gd name="T0" fmla="*/ 2147483647 w 192"/>
              <a:gd name="T1" fmla="*/ 2147483647 h 432"/>
              <a:gd name="T2" fmla="*/ 2147483647 w 192"/>
              <a:gd name="T3" fmla="*/ 2147483647 h 432"/>
              <a:gd name="T4" fmla="*/ 2147483647 w 192"/>
              <a:gd name="T5" fmla="*/ 2147483647 h 432"/>
              <a:gd name="T6" fmla="*/ 0 w 192"/>
              <a:gd name="T7" fmla="*/ 0 h 432"/>
              <a:gd name="T8" fmla="*/ 0 60000 65536"/>
              <a:gd name="T9" fmla="*/ 0 60000 65536"/>
              <a:gd name="T10" fmla="*/ 0 60000 65536"/>
              <a:gd name="T11" fmla="*/ 0 60000 65536"/>
              <a:gd name="T12" fmla="*/ 0 w 192"/>
              <a:gd name="T13" fmla="*/ 0 h 432"/>
              <a:gd name="T14" fmla="*/ 192 w 192"/>
              <a:gd name="T15" fmla="*/ 432 h 432"/>
            </a:gdLst>
            <a:ahLst/>
            <a:cxnLst>
              <a:cxn ang="T8">
                <a:pos x="T0" y="T1"/>
              </a:cxn>
              <a:cxn ang="T9">
                <a:pos x="T2" y="T3"/>
              </a:cxn>
              <a:cxn ang="T10">
                <a:pos x="T4" y="T5"/>
              </a:cxn>
              <a:cxn ang="T11">
                <a:pos x="T6" y="T7"/>
              </a:cxn>
            </a:cxnLst>
            <a:rect l="T12" t="T13" r="T14" b="T15"/>
            <a:pathLst>
              <a:path w="192" h="432">
                <a:moveTo>
                  <a:pt x="192" y="432"/>
                </a:moveTo>
                <a:cubicBezTo>
                  <a:pt x="180" y="388"/>
                  <a:pt x="168" y="344"/>
                  <a:pt x="144" y="288"/>
                </a:cubicBezTo>
                <a:cubicBezTo>
                  <a:pt x="120" y="232"/>
                  <a:pt x="72" y="144"/>
                  <a:pt x="48" y="96"/>
                </a:cubicBezTo>
                <a:cubicBezTo>
                  <a:pt x="24" y="48"/>
                  <a:pt x="12" y="24"/>
                  <a:pt x="0" y="0"/>
                </a:cubicBezTo>
              </a:path>
            </a:pathLst>
          </a:custGeom>
          <a:noFill/>
          <a:ln w="57150" cap="rnd" cmpd="sng">
            <a:solidFill>
              <a:schemeClr val="hlink"/>
            </a:solidFill>
            <a:prstDash val="sysDot"/>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8855" name="Freeform 9"/>
          <p:cNvSpPr>
            <a:spLocks/>
          </p:cNvSpPr>
          <p:nvPr/>
        </p:nvSpPr>
        <p:spPr bwMode="auto">
          <a:xfrm>
            <a:off x="4114800" y="3200400"/>
            <a:ext cx="431800" cy="990600"/>
          </a:xfrm>
          <a:custGeom>
            <a:avLst/>
            <a:gdLst>
              <a:gd name="T0" fmla="*/ 2147483647 w 272"/>
              <a:gd name="T1" fmla="*/ 2147483647 h 624"/>
              <a:gd name="T2" fmla="*/ 0 w 272"/>
              <a:gd name="T3" fmla="*/ 2147483647 h 624"/>
              <a:gd name="T4" fmla="*/ 2147483647 w 272"/>
              <a:gd name="T5" fmla="*/ 2147483647 h 624"/>
              <a:gd name="T6" fmla="*/ 2147483647 w 272"/>
              <a:gd name="T7" fmla="*/ 2147483647 h 624"/>
              <a:gd name="T8" fmla="*/ 2147483647 w 272"/>
              <a:gd name="T9" fmla="*/ 2147483647 h 624"/>
              <a:gd name="T10" fmla="*/ 2147483647 w 272"/>
              <a:gd name="T11" fmla="*/ 0 h 624"/>
              <a:gd name="T12" fmla="*/ 0 60000 65536"/>
              <a:gd name="T13" fmla="*/ 0 60000 65536"/>
              <a:gd name="T14" fmla="*/ 0 60000 65536"/>
              <a:gd name="T15" fmla="*/ 0 60000 65536"/>
              <a:gd name="T16" fmla="*/ 0 60000 65536"/>
              <a:gd name="T17" fmla="*/ 0 60000 65536"/>
              <a:gd name="T18" fmla="*/ 0 w 272"/>
              <a:gd name="T19" fmla="*/ 0 h 624"/>
              <a:gd name="T20" fmla="*/ 272 w 272"/>
              <a:gd name="T21" fmla="*/ 624 h 624"/>
            </a:gdLst>
            <a:ahLst/>
            <a:cxnLst>
              <a:cxn ang="T12">
                <a:pos x="T0" y="T1"/>
              </a:cxn>
              <a:cxn ang="T13">
                <a:pos x="T2" y="T3"/>
              </a:cxn>
              <a:cxn ang="T14">
                <a:pos x="T4" y="T5"/>
              </a:cxn>
              <a:cxn ang="T15">
                <a:pos x="T6" y="T7"/>
              </a:cxn>
              <a:cxn ang="T16">
                <a:pos x="T8" y="T9"/>
              </a:cxn>
              <a:cxn ang="T17">
                <a:pos x="T10" y="T11"/>
              </a:cxn>
            </a:cxnLst>
            <a:rect l="T18" t="T19" r="T20" b="T21"/>
            <a:pathLst>
              <a:path w="272" h="624">
                <a:moveTo>
                  <a:pt x="48" y="624"/>
                </a:moveTo>
                <a:cubicBezTo>
                  <a:pt x="24" y="560"/>
                  <a:pt x="0" y="496"/>
                  <a:pt x="0" y="432"/>
                </a:cubicBezTo>
                <a:cubicBezTo>
                  <a:pt x="0" y="368"/>
                  <a:pt x="8" y="280"/>
                  <a:pt x="48" y="240"/>
                </a:cubicBezTo>
                <a:cubicBezTo>
                  <a:pt x="88" y="200"/>
                  <a:pt x="208" y="216"/>
                  <a:pt x="240" y="192"/>
                </a:cubicBezTo>
                <a:cubicBezTo>
                  <a:pt x="272" y="168"/>
                  <a:pt x="240" y="128"/>
                  <a:pt x="240" y="96"/>
                </a:cubicBezTo>
                <a:cubicBezTo>
                  <a:pt x="240" y="64"/>
                  <a:pt x="240" y="24"/>
                  <a:pt x="240" y="0"/>
                </a:cubicBezTo>
              </a:path>
            </a:pathLst>
          </a:custGeom>
          <a:noFill/>
          <a:ln w="57150" cap="rnd" cmpd="sng">
            <a:solidFill>
              <a:schemeClr val="hlink"/>
            </a:solidFill>
            <a:prstDash val="sysDot"/>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2" name="Group 17"/>
          <p:cNvGrpSpPr>
            <a:grpSpLocks/>
          </p:cNvGrpSpPr>
          <p:nvPr/>
        </p:nvGrpSpPr>
        <p:grpSpPr bwMode="auto">
          <a:xfrm>
            <a:off x="1828800" y="4267200"/>
            <a:ext cx="3200400" cy="1295400"/>
            <a:chOff x="1152" y="2688"/>
            <a:chExt cx="2016" cy="816"/>
          </a:xfrm>
        </p:grpSpPr>
        <p:sp>
          <p:nvSpPr>
            <p:cNvPr id="78864" name="Text Box 10"/>
            <p:cNvSpPr txBox="1">
              <a:spLocks noChangeArrowheads="1"/>
            </p:cNvSpPr>
            <p:nvPr/>
          </p:nvSpPr>
          <p:spPr bwMode="auto">
            <a:xfrm>
              <a:off x="1152" y="2688"/>
              <a:ext cx="1000" cy="324"/>
            </a:xfrm>
            <a:prstGeom prst="rect">
              <a:avLst/>
            </a:prstGeom>
            <a:solidFill>
              <a:schemeClr val="tx1"/>
            </a:solidFill>
            <a:ln w="57150">
              <a:solidFill>
                <a:schemeClr val="bg2"/>
              </a:solidFill>
              <a:miter lim="800000"/>
              <a:headEnd/>
              <a:tailEnd/>
            </a:ln>
          </p:spPr>
          <p:txBody>
            <a:bodyPr wrap="none">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en-US">
                  <a:solidFill>
                    <a:schemeClr val="bg2"/>
                  </a:solidFill>
                </a:rPr>
                <a:t>Hub Zones</a:t>
              </a:r>
            </a:p>
          </p:txBody>
        </p:sp>
        <p:sp>
          <p:nvSpPr>
            <p:cNvPr id="78865" name="Line 12"/>
            <p:cNvSpPr>
              <a:spLocks noChangeShapeType="1"/>
            </p:cNvSpPr>
            <p:nvPr/>
          </p:nvSpPr>
          <p:spPr bwMode="auto">
            <a:xfrm flipV="1">
              <a:off x="2160" y="2736"/>
              <a:ext cx="480" cy="144"/>
            </a:xfrm>
            <a:prstGeom prst="line">
              <a:avLst/>
            </a:prstGeom>
            <a:noFill/>
            <a:ln w="57150">
              <a:solidFill>
                <a:schemeClr val="bg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8866" name="Line 13"/>
            <p:cNvSpPr>
              <a:spLocks noChangeShapeType="1"/>
            </p:cNvSpPr>
            <p:nvPr/>
          </p:nvSpPr>
          <p:spPr bwMode="auto">
            <a:xfrm>
              <a:off x="2208" y="2880"/>
              <a:ext cx="960" cy="624"/>
            </a:xfrm>
            <a:prstGeom prst="line">
              <a:avLst/>
            </a:prstGeom>
            <a:noFill/>
            <a:ln w="57150">
              <a:solidFill>
                <a:schemeClr val="bg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3" name="Group 16"/>
          <p:cNvGrpSpPr>
            <a:grpSpLocks/>
          </p:cNvGrpSpPr>
          <p:nvPr/>
        </p:nvGrpSpPr>
        <p:grpSpPr bwMode="auto">
          <a:xfrm>
            <a:off x="2209800" y="3657600"/>
            <a:ext cx="2362200" cy="2114550"/>
            <a:chOff x="1392" y="2304"/>
            <a:chExt cx="1488" cy="1332"/>
          </a:xfrm>
        </p:grpSpPr>
        <p:sp>
          <p:nvSpPr>
            <p:cNvPr id="78861" name="Text Box 11"/>
            <p:cNvSpPr txBox="1">
              <a:spLocks noChangeArrowheads="1"/>
            </p:cNvSpPr>
            <p:nvPr/>
          </p:nvSpPr>
          <p:spPr bwMode="auto">
            <a:xfrm>
              <a:off x="1392" y="3312"/>
              <a:ext cx="1106" cy="324"/>
            </a:xfrm>
            <a:prstGeom prst="rect">
              <a:avLst/>
            </a:prstGeom>
            <a:solidFill>
              <a:schemeClr val="tx1"/>
            </a:solidFill>
            <a:ln w="57150">
              <a:solidFill>
                <a:schemeClr val="bg2"/>
              </a:solidFill>
              <a:miter lim="800000"/>
              <a:headEnd/>
              <a:tailEnd/>
            </a:ln>
          </p:spPr>
          <p:txBody>
            <a:bodyPr wrap="none">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en-US">
                  <a:solidFill>
                    <a:schemeClr val="bg2"/>
                  </a:solidFill>
                </a:rPr>
                <a:t>Looser links</a:t>
              </a:r>
            </a:p>
          </p:txBody>
        </p:sp>
        <p:sp>
          <p:nvSpPr>
            <p:cNvPr id="78862" name="Line 14"/>
            <p:cNvSpPr>
              <a:spLocks noChangeShapeType="1"/>
            </p:cNvSpPr>
            <p:nvPr/>
          </p:nvSpPr>
          <p:spPr bwMode="auto">
            <a:xfrm flipV="1">
              <a:off x="2496" y="3024"/>
              <a:ext cx="384" cy="432"/>
            </a:xfrm>
            <a:prstGeom prst="line">
              <a:avLst/>
            </a:prstGeom>
            <a:noFill/>
            <a:ln w="57150" cap="rnd">
              <a:solidFill>
                <a:schemeClr val="bg2"/>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8863" name="Line 15"/>
            <p:cNvSpPr>
              <a:spLocks noChangeShapeType="1"/>
            </p:cNvSpPr>
            <p:nvPr/>
          </p:nvSpPr>
          <p:spPr bwMode="auto">
            <a:xfrm flipV="1">
              <a:off x="2544" y="2304"/>
              <a:ext cx="192" cy="1104"/>
            </a:xfrm>
            <a:prstGeom prst="line">
              <a:avLst/>
            </a:prstGeom>
            <a:noFill/>
            <a:ln w="57150" cap="rnd">
              <a:solidFill>
                <a:schemeClr val="bg2"/>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78858" name="Freeform 18"/>
          <p:cNvSpPr>
            <a:spLocks/>
          </p:cNvSpPr>
          <p:nvPr/>
        </p:nvSpPr>
        <p:spPr bwMode="auto">
          <a:xfrm>
            <a:off x="5105400" y="5334000"/>
            <a:ext cx="152400" cy="228600"/>
          </a:xfrm>
          <a:custGeom>
            <a:avLst/>
            <a:gdLst>
              <a:gd name="T0" fmla="*/ 0 w 96"/>
              <a:gd name="T1" fmla="*/ 2147483647 h 144"/>
              <a:gd name="T2" fmla="*/ 2147483647 w 96"/>
              <a:gd name="T3" fmla="*/ 2147483647 h 144"/>
              <a:gd name="T4" fmla="*/ 2147483647 w 96"/>
              <a:gd name="T5" fmla="*/ 0 h 144"/>
              <a:gd name="T6" fmla="*/ 0 60000 65536"/>
              <a:gd name="T7" fmla="*/ 0 60000 65536"/>
              <a:gd name="T8" fmla="*/ 0 60000 65536"/>
              <a:gd name="T9" fmla="*/ 0 w 96"/>
              <a:gd name="T10" fmla="*/ 0 h 144"/>
              <a:gd name="T11" fmla="*/ 96 w 96"/>
              <a:gd name="T12" fmla="*/ 144 h 144"/>
            </a:gdLst>
            <a:ahLst/>
            <a:cxnLst>
              <a:cxn ang="T6">
                <a:pos x="T0" y="T1"/>
              </a:cxn>
              <a:cxn ang="T7">
                <a:pos x="T2" y="T3"/>
              </a:cxn>
              <a:cxn ang="T8">
                <a:pos x="T4" y="T5"/>
              </a:cxn>
            </a:cxnLst>
            <a:rect l="T9" t="T10" r="T11" b="T12"/>
            <a:pathLst>
              <a:path w="96" h="144">
                <a:moveTo>
                  <a:pt x="0" y="144"/>
                </a:moveTo>
                <a:cubicBezTo>
                  <a:pt x="16" y="108"/>
                  <a:pt x="32" y="72"/>
                  <a:pt x="48" y="48"/>
                </a:cubicBezTo>
                <a:cubicBezTo>
                  <a:pt x="64" y="24"/>
                  <a:pt x="88" y="8"/>
                  <a:pt x="96" y="0"/>
                </a:cubicBezTo>
              </a:path>
            </a:pathLst>
          </a:custGeom>
          <a:noFill/>
          <a:ln w="57150" cap="rnd" cmpd="sng">
            <a:solidFill>
              <a:schemeClr val="hlink"/>
            </a:solidFill>
            <a:prstDash val="sysDot"/>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8859" name="Freeform 19"/>
          <p:cNvSpPr>
            <a:spLocks/>
          </p:cNvSpPr>
          <p:nvPr/>
        </p:nvSpPr>
        <p:spPr bwMode="auto">
          <a:xfrm>
            <a:off x="4343400" y="4114800"/>
            <a:ext cx="152400" cy="228600"/>
          </a:xfrm>
          <a:custGeom>
            <a:avLst/>
            <a:gdLst>
              <a:gd name="T0" fmla="*/ 0 w 96"/>
              <a:gd name="T1" fmla="*/ 2147483647 h 144"/>
              <a:gd name="T2" fmla="*/ 2147483647 w 96"/>
              <a:gd name="T3" fmla="*/ 2147483647 h 144"/>
              <a:gd name="T4" fmla="*/ 2147483647 w 96"/>
              <a:gd name="T5" fmla="*/ 0 h 144"/>
              <a:gd name="T6" fmla="*/ 0 60000 65536"/>
              <a:gd name="T7" fmla="*/ 0 60000 65536"/>
              <a:gd name="T8" fmla="*/ 0 60000 65536"/>
              <a:gd name="T9" fmla="*/ 0 w 96"/>
              <a:gd name="T10" fmla="*/ 0 h 144"/>
              <a:gd name="T11" fmla="*/ 96 w 96"/>
              <a:gd name="T12" fmla="*/ 144 h 144"/>
            </a:gdLst>
            <a:ahLst/>
            <a:cxnLst>
              <a:cxn ang="T6">
                <a:pos x="T0" y="T1"/>
              </a:cxn>
              <a:cxn ang="T7">
                <a:pos x="T2" y="T3"/>
              </a:cxn>
              <a:cxn ang="T8">
                <a:pos x="T4" y="T5"/>
              </a:cxn>
            </a:cxnLst>
            <a:rect l="T9" t="T10" r="T11" b="T12"/>
            <a:pathLst>
              <a:path w="96" h="144">
                <a:moveTo>
                  <a:pt x="0" y="144"/>
                </a:moveTo>
                <a:cubicBezTo>
                  <a:pt x="16" y="108"/>
                  <a:pt x="32" y="72"/>
                  <a:pt x="48" y="48"/>
                </a:cubicBezTo>
                <a:cubicBezTo>
                  <a:pt x="64" y="24"/>
                  <a:pt x="88" y="8"/>
                  <a:pt x="96" y="0"/>
                </a:cubicBezTo>
              </a:path>
            </a:pathLst>
          </a:custGeom>
          <a:noFill/>
          <a:ln w="57150" cap="flat" cmpd="sng">
            <a:solidFill>
              <a:schemeClr val="hlink"/>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8860" name="Freeform 20"/>
          <p:cNvSpPr>
            <a:spLocks/>
          </p:cNvSpPr>
          <p:nvPr/>
        </p:nvSpPr>
        <p:spPr bwMode="auto">
          <a:xfrm>
            <a:off x="4572000" y="4419600"/>
            <a:ext cx="228600" cy="76200"/>
          </a:xfrm>
          <a:custGeom>
            <a:avLst/>
            <a:gdLst>
              <a:gd name="T0" fmla="*/ 0 w 96"/>
              <a:gd name="T1" fmla="*/ 2147483647 h 144"/>
              <a:gd name="T2" fmla="*/ 2147483647 w 96"/>
              <a:gd name="T3" fmla="*/ 2147483647 h 144"/>
              <a:gd name="T4" fmla="*/ 2147483647 w 96"/>
              <a:gd name="T5" fmla="*/ 0 h 144"/>
              <a:gd name="T6" fmla="*/ 0 60000 65536"/>
              <a:gd name="T7" fmla="*/ 0 60000 65536"/>
              <a:gd name="T8" fmla="*/ 0 60000 65536"/>
              <a:gd name="T9" fmla="*/ 0 w 96"/>
              <a:gd name="T10" fmla="*/ 0 h 144"/>
              <a:gd name="T11" fmla="*/ 96 w 96"/>
              <a:gd name="T12" fmla="*/ 144 h 144"/>
            </a:gdLst>
            <a:ahLst/>
            <a:cxnLst>
              <a:cxn ang="T6">
                <a:pos x="T0" y="T1"/>
              </a:cxn>
              <a:cxn ang="T7">
                <a:pos x="T2" y="T3"/>
              </a:cxn>
              <a:cxn ang="T8">
                <a:pos x="T4" y="T5"/>
              </a:cxn>
            </a:cxnLst>
            <a:rect l="T9" t="T10" r="T11" b="T12"/>
            <a:pathLst>
              <a:path w="96" h="144">
                <a:moveTo>
                  <a:pt x="0" y="144"/>
                </a:moveTo>
                <a:cubicBezTo>
                  <a:pt x="16" y="108"/>
                  <a:pt x="32" y="72"/>
                  <a:pt x="48" y="48"/>
                </a:cubicBezTo>
                <a:cubicBezTo>
                  <a:pt x="64" y="24"/>
                  <a:pt x="88" y="8"/>
                  <a:pt x="96" y="0"/>
                </a:cubicBezTo>
              </a:path>
            </a:pathLst>
          </a:custGeom>
          <a:noFill/>
          <a:ln w="57150" cap="flat" cmpd="sng">
            <a:solidFill>
              <a:schemeClr val="hlink"/>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1505" name="Picture 5" descr="eg860921_Globe_1334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0"/>
            <a:ext cx="6858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6" name="Rectangle 7"/>
          <p:cNvSpPr>
            <a:spLocks noChangeArrowheads="1"/>
          </p:cNvSpPr>
          <p:nvPr/>
        </p:nvSpPr>
        <p:spPr bwMode="auto">
          <a:xfrm>
            <a:off x="0" y="1654175"/>
            <a:ext cx="4343400" cy="5203825"/>
          </a:xfrm>
          <a:prstGeom prst="rect">
            <a:avLst/>
          </a:prstGeom>
          <a:solidFill>
            <a:schemeClr val="accent1"/>
          </a:solidFill>
          <a:ln>
            <a:noFill/>
          </a:ln>
          <a:extLs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eaLnBrk="0" hangingPunct="0">
              <a:defRPr sz="2400">
                <a:solidFill>
                  <a:schemeClr val="tx1"/>
                </a:solidFill>
                <a:latin typeface="Times New Roman" panose="02020603050405020304" pitchFamily="18" charset="0"/>
                <a:ea typeface="MS PGothic" panose="020B0600070205080204" pitchFamily="34" charset="-128"/>
              </a:defRPr>
            </a:lvl2pPr>
            <a:lvl3pPr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en-US" b="1">
                <a:solidFill>
                  <a:schemeClr val="bg2"/>
                </a:solidFill>
              </a:rPr>
              <a:t>Summary:</a:t>
            </a:r>
          </a:p>
          <a:p>
            <a:pPr lvl="1" eaLnBrk="1" hangingPunct="1"/>
            <a:r>
              <a:rPr lang="en-US" altLang="en-US" b="1">
                <a:solidFill>
                  <a:schemeClr val="bg2"/>
                </a:solidFill>
              </a:rPr>
              <a:t>The American world zone was </a:t>
            </a:r>
          </a:p>
          <a:p>
            <a:pPr lvl="2" eaLnBrk="1" hangingPunct="1">
              <a:buFontTx/>
              <a:buChar char="•"/>
            </a:pPr>
            <a:r>
              <a:rPr lang="en-US" altLang="en-US" b="1">
                <a:solidFill>
                  <a:schemeClr val="bg2"/>
                </a:solidFill>
              </a:rPr>
              <a:t> </a:t>
            </a:r>
            <a:r>
              <a:rPr lang="en-US" altLang="en-US" b="1" u="sng">
                <a:solidFill>
                  <a:schemeClr val="bg2"/>
                </a:solidFill>
              </a:rPr>
              <a:t>Larger</a:t>
            </a:r>
          </a:p>
          <a:p>
            <a:pPr lvl="2" eaLnBrk="1" hangingPunct="1">
              <a:buFontTx/>
              <a:buChar char="•"/>
            </a:pPr>
            <a:r>
              <a:rPr lang="en-US" altLang="en-US" b="1">
                <a:solidFill>
                  <a:schemeClr val="bg2"/>
                </a:solidFill>
              </a:rPr>
              <a:t> More populous</a:t>
            </a:r>
          </a:p>
          <a:p>
            <a:pPr lvl="2" eaLnBrk="1" hangingPunct="1">
              <a:buFontTx/>
              <a:buChar char="•"/>
            </a:pPr>
            <a:r>
              <a:rPr lang="en-US" altLang="en-US" b="1">
                <a:solidFill>
                  <a:schemeClr val="bg2"/>
                </a:solidFill>
              </a:rPr>
              <a:t> Evolved larger </a:t>
            </a:r>
            <a:r>
              <a:rPr lang="en-US" altLang="en-US" b="1" u="sng">
                <a:solidFill>
                  <a:schemeClr val="bg2"/>
                </a:solidFill>
              </a:rPr>
              <a:t>communities</a:t>
            </a:r>
          </a:p>
          <a:p>
            <a:pPr lvl="2" eaLnBrk="1" hangingPunct="1">
              <a:buFontTx/>
              <a:buChar char="•"/>
            </a:pPr>
            <a:r>
              <a:rPr lang="en-US" altLang="en-US" b="1">
                <a:solidFill>
                  <a:schemeClr val="bg2"/>
                </a:solidFill>
              </a:rPr>
              <a:t> Evolved more productive technologies than the Australasian and Pacific world zones</a:t>
            </a:r>
          </a:p>
          <a:p>
            <a:pPr eaLnBrk="1" hangingPunct="1"/>
            <a:r>
              <a:rPr lang="en-US" altLang="en-US" b="1">
                <a:solidFill>
                  <a:schemeClr val="bg2"/>
                </a:solidFill>
              </a:rPr>
              <a:t>How do the Americas compare with the Afro-Eurasian world zone?</a:t>
            </a:r>
          </a:p>
        </p:txBody>
      </p:sp>
      <p:sp>
        <p:nvSpPr>
          <p:cNvPr id="21507" name="Rectangle 8"/>
          <p:cNvSpPr>
            <a:spLocks noChangeArrowheads="1"/>
          </p:cNvSpPr>
          <p:nvPr/>
        </p:nvSpPr>
        <p:spPr bwMode="auto">
          <a:xfrm>
            <a:off x="0" y="0"/>
            <a:ext cx="91440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en-US" sz="4000" b="1">
                <a:solidFill>
                  <a:schemeClr val="tx2"/>
                </a:solidFill>
              </a:rPr>
              <a:t>Comparing the Americas, Australasia &amp; the Pacific</a:t>
            </a:r>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2"/>
          <p:cNvSpPr>
            <a:spLocks noGrp="1" noChangeArrowheads="1"/>
          </p:cNvSpPr>
          <p:nvPr>
            <p:ph type="title"/>
          </p:nvPr>
        </p:nvSpPr>
        <p:spPr>
          <a:xfrm>
            <a:off x="685800" y="152400"/>
            <a:ext cx="7772400" cy="1143000"/>
          </a:xfrm>
          <a:solidFill>
            <a:schemeClr val="bg2"/>
          </a:solidFill>
        </p:spPr>
        <p:txBody>
          <a:bodyPr/>
          <a:lstStyle/>
          <a:p>
            <a:pPr eaLnBrk="1" hangingPunct="1"/>
            <a:r>
              <a:rPr lang="en-US" altLang="en-US" b="1" smtClean="0"/>
              <a:t>For Comparison: Eurasian Exchange Networks c. 1500 CE</a:t>
            </a:r>
          </a:p>
        </p:txBody>
      </p:sp>
      <p:pic>
        <p:nvPicPr>
          <p:cNvPr id="7987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371600"/>
            <a:ext cx="7458075" cy="522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4"/>
          <p:cNvGrpSpPr>
            <a:grpSpLocks/>
          </p:cNvGrpSpPr>
          <p:nvPr/>
        </p:nvGrpSpPr>
        <p:grpSpPr bwMode="auto">
          <a:xfrm>
            <a:off x="3505200" y="3048000"/>
            <a:ext cx="3048000" cy="990600"/>
            <a:chOff x="2208" y="1920"/>
            <a:chExt cx="1920" cy="624"/>
          </a:xfrm>
        </p:grpSpPr>
        <p:sp>
          <p:nvSpPr>
            <p:cNvPr id="79893" name="Oval 5"/>
            <p:cNvSpPr>
              <a:spLocks noChangeArrowheads="1"/>
            </p:cNvSpPr>
            <p:nvPr/>
          </p:nvSpPr>
          <p:spPr bwMode="auto">
            <a:xfrm>
              <a:off x="3696" y="1920"/>
              <a:ext cx="432" cy="48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ltLang="en-US"/>
            </a:p>
          </p:txBody>
        </p:sp>
        <p:sp>
          <p:nvSpPr>
            <p:cNvPr id="79894" name="Oval 6"/>
            <p:cNvSpPr>
              <a:spLocks noChangeArrowheads="1"/>
            </p:cNvSpPr>
            <p:nvPr/>
          </p:nvSpPr>
          <p:spPr bwMode="auto">
            <a:xfrm>
              <a:off x="2448" y="2064"/>
              <a:ext cx="288" cy="480"/>
            </a:xfrm>
            <a:prstGeom prst="ellipse">
              <a:avLst/>
            </a:prstGeom>
            <a:noFill/>
            <a:ln w="412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ltLang="en-US"/>
            </a:p>
          </p:txBody>
        </p:sp>
        <p:sp>
          <p:nvSpPr>
            <p:cNvPr id="79895" name="Oval 7"/>
            <p:cNvSpPr>
              <a:spLocks noChangeArrowheads="1"/>
            </p:cNvSpPr>
            <p:nvPr/>
          </p:nvSpPr>
          <p:spPr bwMode="auto">
            <a:xfrm>
              <a:off x="3168" y="2400"/>
              <a:ext cx="480" cy="144"/>
            </a:xfrm>
            <a:prstGeom prst="ellipse">
              <a:avLst/>
            </a:prstGeom>
            <a:noFill/>
            <a:ln w="444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ltLang="en-US"/>
            </a:p>
          </p:txBody>
        </p:sp>
        <p:sp>
          <p:nvSpPr>
            <p:cNvPr id="79896" name="Oval 8"/>
            <p:cNvSpPr>
              <a:spLocks noChangeArrowheads="1"/>
            </p:cNvSpPr>
            <p:nvPr/>
          </p:nvSpPr>
          <p:spPr bwMode="auto">
            <a:xfrm>
              <a:off x="3072" y="2112"/>
              <a:ext cx="192" cy="240"/>
            </a:xfrm>
            <a:prstGeom prst="ellipse">
              <a:avLst/>
            </a:prstGeom>
            <a:noFill/>
            <a:ln w="444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ltLang="en-US"/>
            </a:p>
          </p:txBody>
        </p:sp>
        <p:sp>
          <p:nvSpPr>
            <p:cNvPr id="79897" name="Oval 9"/>
            <p:cNvSpPr>
              <a:spLocks noChangeArrowheads="1"/>
            </p:cNvSpPr>
            <p:nvPr/>
          </p:nvSpPr>
          <p:spPr bwMode="auto">
            <a:xfrm>
              <a:off x="2208" y="2256"/>
              <a:ext cx="336" cy="288"/>
            </a:xfrm>
            <a:prstGeom prst="ellipse">
              <a:avLst/>
            </a:prstGeom>
            <a:noFill/>
            <a:ln w="444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ltLang="en-US"/>
            </a:p>
          </p:txBody>
        </p:sp>
      </p:grpSp>
      <p:grpSp>
        <p:nvGrpSpPr>
          <p:cNvPr id="3" name="Group 25"/>
          <p:cNvGrpSpPr>
            <a:grpSpLocks/>
          </p:cNvGrpSpPr>
          <p:nvPr/>
        </p:nvGrpSpPr>
        <p:grpSpPr bwMode="auto">
          <a:xfrm>
            <a:off x="2413000" y="2514600"/>
            <a:ext cx="4140200" cy="3048000"/>
            <a:chOff x="1520" y="1584"/>
            <a:chExt cx="2608" cy="1920"/>
          </a:xfrm>
        </p:grpSpPr>
        <p:sp>
          <p:nvSpPr>
            <p:cNvPr id="79880" name="Freeform 11"/>
            <p:cNvSpPr>
              <a:spLocks/>
            </p:cNvSpPr>
            <p:nvPr/>
          </p:nvSpPr>
          <p:spPr bwMode="auto">
            <a:xfrm>
              <a:off x="3163" y="1968"/>
              <a:ext cx="797" cy="534"/>
            </a:xfrm>
            <a:custGeom>
              <a:avLst/>
              <a:gdLst>
                <a:gd name="T0" fmla="*/ 797 w 797"/>
                <a:gd name="T1" fmla="*/ 75 h 534"/>
                <a:gd name="T2" fmla="*/ 491 w 797"/>
                <a:gd name="T3" fmla="*/ 66 h 534"/>
                <a:gd name="T4" fmla="*/ 383 w 797"/>
                <a:gd name="T5" fmla="*/ 30 h 534"/>
                <a:gd name="T6" fmla="*/ 329 w 797"/>
                <a:gd name="T7" fmla="*/ 12 h 534"/>
                <a:gd name="T8" fmla="*/ 203 w 797"/>
                <a:gd name="T9" fmla="*/ 30 h 534"/>
                <a:gd name="T10" fmla="*/ 95 w 797"/>
                <a:gd name="T11" fmla="*/ 183 h 534"/>
                <a:gd name="T12" fmla="*/ 32 w 797"/>
                <a:gd name="T13" fmla="*/ 255 h 534"/>
                <a:gd name="T14" fmla="*/ 5 w 797"/>
                <a:gd name="T15" fmla="*/ 309 h 534"/>
                <a:gd name="T16" fmla="*/ 68 w 797"/>
                <a:gd name="T17" fmla="*/ 336 h 534"/>
                <a:gd name="T18" fmla="*/ 275 w 797"/>
                <a:gd name="T19" fmla="*/ 426 h 534"/>
                <a:gd name="T20" fmla="*/ 320 w 797"/>
                <a:gd name="T21" fmla="*/ 471 h 534"/>
                <a:gd name="T22" fmla="*/ 338 w 797"/>
                <a:gd name="T23" fmla="*/ 498 h 534"/>
                <a:gd name="T24" fmla="*/ 383 w 797"/>
                <a:gd name="T25" fmla="*/ 525 h 534"/>
                <a:gd name="T26" fmla="*/ 392 w 797"/>
                <a:gd name="T27" fmla="*/ 534 h 5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97"/>
                <a:gd name="T43" fmla="*/ 0 h 534"/>
                <a:gd name="T44" fmla="*/ 797 w 797"/>
                <a:gd name="T45" fmla="*/ 534 h 53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97" h="534">
                  <a:moveTo>
                    <a:pt x="797" y="75"/>
                  </a:moveTo>
                  <a:cubicBezTo>
                    <a:pt x="695" y="72"/>
                    <a:pt x="593" y="75"/>
                    <a:pt x="491" y="66"/>
                  </a:cubicBezTo>
                  <a:cubicBezTo>
                    <a:pt x="491" y="66"/>
                    <a:pt x="407" y="38"/>
                    <a:pt x="383" y="30"/>
                  </a:cubicBezTo>
                  <a:cubicBezTo>
                    <a:pt x="365" y="24"/>
                    <a:pt x="329" y="12"/>
                    <a:pt x="329" y="12"/>
                  </a:cubicBezTo>
                  <a:cubicBezTo>
                    <a:pt x="287" y="16"/>
                    <a:pt x="233" y="0"/>
                    <a:pt x="203" y="30"/>
                  </a:cubicBezTo>
                  <a:cubicBezTo>
                    <a:pt x="155" y="78"/>
                    <a:pt x="150" y="146"/>
                    <a:pt x="95" y="183"/>
                  </a:cubicBezTo>
                  <a:cubicBezTo>
                    <a:pt x="53" y="246"/>
                    <a:pt x="77" y="225"/>
                    <a:pt x="32" y="255"/>
                  </a:cubicBezTo>
                  <a:cubicBezTo>
                    <a:pt x="28" y="261"/>
                    <a:pt x="0" y="297"/>
                    <a:pt x="5" y="309"/>
                  </a:cubicBezTo>
                  <a:cubicBezTo>
                    <a:pt x="12" y="327"/>
                    <a:pt x="56" y="332"/>
                    <a:pt x="68" y="336"/>
                  </a:cubicBezTo>
                  <a:cubicBezTo>
                    <a:pt x="144" y="359"/>
                    <a:pt x="209" y="382"/>
                    <a:pt x="275" y="426"/>
                  </a:cubicBezTo>
                  <a:cubicBezTo>
                    <a:pt x="323" y="498"/>
                    <a:pt x="260" y="411"/>
                    <a:pt x="320" y="471"/>
                  </a:cubicBezTo>
                  <a:cubicBezTo>
                    <a:pt x="328" y="479"/>
                    <a:pt x="330" y="491"/>
                    <a:pt x="338" y="498"/>
                  </a:cubicBezTo>
                  <a:cubicBezTo>
                    <a:pt x="351" y="509"/>
                    <a:pt x="368" y="515"/>
                    <a:pt x="383" y="525"/>
                  </a:cubicBezTo>
                  <a:cubicBezTo>
                    <a:pt x="387" y="527"/>
                    <a:pt x="389" y="531"/>
                    <a:pt x="392" y="534"/>
                  </a:cubicBezTo>
                </a:path>
              </a:pathLst>
            </a:custGeom>
            <a:noFill/>
            <a:ln w="60325" cap="flat" cmpd="sng">
              <a:solidFill>
                <a:schemeClr val="bg2"/>
              </a:solidFill>
              <a:prstDash val="solid"/>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nchor="ctr">
              <a:spAutoFit/>
            </a:bodyPr>
            <a:lstStyle/>
            <a:p>
              <a:endParaRPr lang="en-US"/>
            </a:p>
          </p:txBody>
        </p:sp>
        <p:sp>
          <p:nvSpPr>
            <p:cNvPr id="79881" name="Freeform 13"/>
            <p:cNvSpPr>
              <a:spLocks/>
            </p:cNvSpPr>
            <p:nvPr/>
          </p:nvSpPr>
          <p:spPr bwMode="auto">
            <a:xfrm>
              <a:off x="2520" y="2223"/>
              <a:ext cx="666" cy="131"/>
            </a:xfrm>
            <a:custGeom>
              <a:avLst/>
              <a:gdLst>
                <a:gd name="T0" fmla="*/ 666 w 666"/>
                <a:gd name="T1" fmla="*/ 0 h 131"/>
                <a:gd name="T2" fmla="*/ 450 w 666"/>
                <a:gd name="T3" fmla="*/ 90 h 131"/>
                <a:gd name="T4" fmla="*/ 252 w 666"/>
                <a:gd name="T5" fmla="*/ 81 h 131"/>
                <a:gd name="T6" fmla="*/ 234 w 666"/>
                <a:gd name="T7" fmla="*/ 54 h 131"/>
                <a:gd name="T8" fmla="*/ 126 w 666"/>
                <a:gd name="T9" fmla="*/ 18 h 131"/>
                <a:gd name="T10" fmla="*/ 0 w 666"/>
                <a:gd name="T11" fmla="*/ 27 h 131"/>
                <a:gd name="T12" fmla="*/ 0 60000 65536"/>
                <a:gd name="T13" fmla="*/ 0 60000 65536"/>
                <a:gd name="T14" fmla="*/ 0 60000 65536"/>
                <a:gd name="T15" fmla="*/ 0 60000 65536"/>
                <a:gd name="T16" fmla="*/ 0 60000 65536"/>
                <a:gd name="T17" fmla="*/ 0 60000 65536"/>
                <a:gd name="T18" fmla="*/ 0 w 666"/>
                <a:gd name="T19" fmla="*/ 0 h 131"/>
                <a:gd name="T20" fmla="*/ 666 w 666"/>
                <a:gd name="T21" fmla="*/ 131 h 131"/>
              </a:gdLst>
              <a:ahLst/>
              <a:cxnLst>
                <a:cxn ang="T12">
                  <a:pos x="T0" y="T1"/>
                </a:cxn>
                <a:cxn ang="T13">
                  <a:pos x="T2" y="T3"/>
                </a:cxn>
                <a:cxn ang="T14">
                  <a:pos x="T4" y="T5"/>
                </a:cxn>
                <a:cxn ang="T15">
                  <a:pos x="T6" y="T7"/>
                </a:cxn>
                <a:cxn ang="T16">
                  <a:pos x="T8" y="T9"/>
                </a:cxn>
                <a:cxn ang="T17">
                  <a:pos x="T10" y="T11"/>
                </a:cxn>
              </a:cxnLst>
              <a:rect l="T18" t="T19" r="T20" b="T21"/>
              <a:pathLst>
                <a:path w="666" h="131">
                  <a:moveTo>
                    <a:pt x="666" y="0"/>
                  </a:moveTo>
                  <a:cubicBezTo>
                    <a:pt x="635" y="94"/>
                    <a:pt x="536" y="78"/>
                    <a:pt x="450" y="90"/>
                  </a:cubicBezTo>
                  <a:cubicBezTo>
                    <a:pt x="389" y="131"/>
                    <a:pt x="312" y="121"/>
                    <a:pt x="252" y="81"/>
                  </a:cubicBezTo>
                  <a:cubicBezTo>
                    <a:pt x="246" y="72"/>
                    <a:pt x="243" y="60"/>
                    <a:pt x="234" y="54"/>
                  </a:cubicBezTo>
                  <a:cubicBezTo>
                    <a:pt x="220" y="45"/>
                    <a:pt x="148" y="25"/>
                    <a:pt x="126" y="18"/>
                  </a:cubicBezTo>
                  <a:cubicBezTo>
                    <a:pt x="84" y="21"/>
                    <a:pt x="0" y="27"/>
                    <a:pt x="0" y="27"/>
                  </a:cubicBezTo>
                </a:path>
              </a:pathLst>
            </a:custGeom>
            <a:noFill/>
            <a:ln w="60325" cap="flat" cmpd="sng">
              <a:solidFill>
                <a:schemeClr val="bg2"/>
              </a:solidFill>
              <a:prstDash val="solid"/>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nchor="ctr">
              <a:spAutoFit/>
            </a:bodyPr>
            <a:lstStyle/>
            <a:p>
              <a:endParaRPr lang="en-US"/>
            </a:p>
          </p:txBody>
        </p:sp>
        <p:sp>
          <p:nvSpPr>
            <p:cNvPr id="79882" name="Freeform 17"/>
            <p:cNvSpPr>
              <a:spLocks/>
            </p:cNvSpPr>
            <p:nvPr/>
          </p:nvSpPr>
          <p:spPr bwMode="auto">
            <a:xfrm>
              <a:off x="2007" y="1890"/>
              <a:ext cx="459" cy="360"/>
            </a:xfrm>
            <a:custGeom>
              <a:avLst/>
              <a:gdLst>
                <a:gd name="T0" fmla="*/ 459 w 459"/>
                <a:gd name="T1" fmla="*/ 360 h 360"/>
                <a:gd name="T2" fmla="*/ 270 w 459"/>
                <a:gd name="T3" fmla="*/ 252 h 360"/>
                <a:gd name="T4" fmla="*/ 225 w 459"/>
                <a:gd name="T5" fmla="*/ 198 h 360"/>
                <a:gd name="T6" fmla="*/ 108 w 459"/>
                <a:gd name="T7" fmla="*/ 144 h 360"/>
                <a:gd name="T8" fmla="*/ 0 w 459"/>
                <a:gd name="T9" fmla="*/ 0 h 360"/>
                <a:gd name="T10" fmla="*/ 0 60000 65536"/>
                <a:gd name="T11" fmla="*/ 0 60000 65536"/>
                <a:gd name="T12" fmla="*/ 0 60000 65536"/>
                <a:gd name="T13" fmla="*/ 0 60000 65536"/>
                <a:gd name="T14" fmla="*/ 0 60000 65536"/>
                <a:gd name="T15" fmla="*/ 0 w 459"/>
                <a:gd name="T16" fmla="*/ 0 h 360"/>
                <a:gd name="T17" fmla="*/ 459 w 459"/>
                <a:gd name="T18" fmla="*/ 360 h 360"/>
              </a:gdLst>
              <a:ahLst/>
              <a:cxnLst>
                <a:cxn ang="T10">
                  <a:pos x="T0" y="T1"/>
                </a:cxn>
                <a:cxn ang="T11">
                  <a:pos x="T2" y="T3"/>
                </a:cxn>
                <a:cxn ang="T12">
                  <a:pos x="T4" y="T5"/>
                </a:cxn>
                <a:cxn ang="T13">
                  <a:pos x="T6" y="T7"/>
                </a:cxn>
                <a:cxn ang="T14">
                  <a:pos x="T8" y="T9"/>
                </a:cxn>
              </a:cxnLst>
              <a:rect l="T15" t="T16" r="T17" b="T18"/>
              <a:pathLst>
                <a:path w="459" h="360">
                  <a:moveTo>
                    <a:pt x="459" y="360"/>
                  </a:moveTo>
                  <a:cubicBezTo>
                    <a:pt x="390" y="337"/>
                    <a:pt x="322" y="304"/>
                    <a:pt x="270" y="252"/>
                  </a:cubicBezTo>
                  <a:cubicBezTo>
                    <a:pt x="253" y="235"/>
                    <a:pt x="243" y="213"/>
                    <a:pt x="225" y="198"/>
                  </a:cubicBezTo>
                  <a:cubicBezTo>
                    <a:pt x="192" y="170"/>
                    <a:pt x="148" y="157"/>
                    <a:pt x="108" y="144"/>
                  </a:cubicBezTo>
                  <a:cubicBezTo>
                    <a:pt x="68" y="104"/>
                    <a:pt x="26" y="52"/>
                    <a:pt x="0" y="0"/>
                  </a:cubicBezTo>
                </a:path>
              </a:pathLst>
            </a:custGeom>
            <a:noFill/>
            <a:ln w="63500" cap="flat" cmpd="sng">
              <a:solidFill>
                <a:schemeClr val="bg2"/>
              </a:solidFill>
              <a:prstDash val="solid"/>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nchor="ctr">
              <a:spAutoFit/>
            </a:bodyPr>
            <a:lstStyle/>
            <a:p>
              <a:endParaRPr lang="en-US"/>
            </a:p>
          </p:txBody>
        </p:sp>
        <p:sp>
          <p:nvSpPr>
            <p:cNvPr id="79883" name="Freeform 19"/>
            <p:cNvSpPr>
              <a:spLocks/>
            </p:cNvSpPr>
            <p:nvPr/>
          </p:nvSpPr>
          <p:spPr bwMode="auto">
            <a:xfrm>
              <a:off x="2352" y="2544"/>
              <a:ext cx="440" cy="960"/>
            </a:xfrm>
            <a:custGeom>
              <a:avLst/>
              <a:gdLst>
                <a:gd name="T0" fmla="*/ 0 w 440"/>
                <a:gd name="T1" fmla="*/ 0 h 960"/>
                <a:gd name="T2" fmla="*/ 144 w 440"/>
                <a:gd name="T3" fmla="*/ 288 h 960"/>
                <a:gd name="T4" fmla="*/ 240 w 440"/>
                <a:gd name="T5" fmla="*/ 528 h 960"/>
                <a:gd name="T6" fmla="*/ 384 w 440"/>
                <a:gd name="T7" fmla="*/ 480 h 960"/>
                <a:gd name="T8" fmla="*/ 432 w 440"/>
                <a:gd name="T9" fmla="*/ 576 h 960"/>
                <a:gd name="T10" fmla="*/ 336 w 440"/>
                <a:gd name="T11" fmla="*/ 768 h 960"/>
                <a:gd name="T12" fmla="*/ 192 w 440"/>
                <a:gd name="T13" fmla="*/ 864 h 960"/>
                <a:gd name="T14" fmla="*/ 144 w 440"/>
                <a:gd name="T15" fmla="*/ 960 h 960"/>
                <a:gd name="T16" fmla="*/ 0 60000 65536"/>
                <a:gd name="T17" fmla="*/ 0 60000 65536"/>
                <a:gd name="T18" fmla="*/ 0 60000 65536"/>
                <a:gd name="T19" fmla="*/ 0 60000 65536"/>
                <a:gd name="T20" fmla="*/ 0 60000 65536"/>
                <a:gd name="T21" fmla="*/ 0 60000 65536"/>
                <a:gd name="T22" fmla="*/ 0 60000 65536"/>
                <a:gd name="T23" fmla="*/ 0 60000 65536"/>
                <a:gd name="T24" fmla="*/ 0 w 440"/>
                <a:gd name="T25" fmla="*/ 0 h 960"/>
                <a:gd name="T26" fmla="*/ 440 w 440"/>
                <a:gd name="T27" fmla="*/ 960 h 96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40" h="960">
                  <a:moveTo>
                    <a:pt x="0" y="0"/>
                  </a:moveTo>
                  <a:cubicBezTo>
                    <a:pt x="52" y="100"/>
                    <a:pt x="104" y="200"/>
                    <a:pt x="144" y="288"/>
                  </a:cubicBezTo>
                  <a:cubicBezTo>
                    <a:pt x="184" y="376"/>
                    <a:pt x="200" y="496"/>
                    <a:pt x="240" y="528"/>
                  </a:cubicBezTo>
                  <a:cubicBezTo>
                    <a:pt x="280" y="560"/>
                    <a:pt x="352" y="472"/>
                    <a:pt x="384" y="480"/>
                  </a:cubicBezTo>
                  <a:cubicBezTo>
                    <a:pt x="416" y="488"/>
                    <a:pt x="440" y="528"/>
                    <a:pt x="432" y="576"/>
                  </a:cubicBezTo>
                  <a:cubicBezTo>
                    <a:pt x="424" y="624"/>
                    <a:pt x="376" y="720"/>
                    <a:pt x="336" y="768"/>
                  </a:cubicBezTo>
                  <a:cubicBezTo>
                    <a:pt x="296" y="816"/>
                    <a:pt x="224" y="832"/>
                    <a:pt x="192" y="864"/>
                  </a:cubicBezTo>
                  <a:cubicBezTo>
                    <a:pt x="160" y="896"/>
                    <a:pt x="152" y="928"/>
                    <a:pt x="144" y="960"/>
                  </a:cubicBezTo>
                </a:path>
              </a:pathLst>
            </a:custGeom>
            <a:noFill/>
            <a:ln w="57150" cap="flat" cmpd="sng">
              <a:solidFill>
                <a:schemeClr val="bg2"/>
              </a:solidFill>
              <a:prstDash val="solid"/>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9884" name="Freeform 12"/>
            <p:cNvSpPr>
              <a:spLocks/>
            </p:cNvSpPr>
            <p:nvPr/>
          </p:nvSpPr>
          <p:spPr bwMode="auto">
            <a:xfrm>
              <a:off x="3231" y="2034"/>
              <a:ext cx="423" cy="180"/>
            </a:xfrm>
            <a:custGeom>
              <a:avLst/>
              <a:gdLst>
                <a:gd name="T0" fmla="*/ 423 w 423"/>
                <a:gd name="T1" fmla="*/ 0 h 180"/>
                <a:gd name="T2" fmla="*/ 333 w 423"/>
                <a:gd name="T3" fmla="*/ 135 h 180"/>
                <a:gd name="T4" fmla="*/ 279 w 423"/>
                <a:gd name="T5" fmla="*/ 153 h 180"/>
                <a:gd name="T6" fmla="*/ 0 w 423"/>
                <a:gd name="T7" fmla="*/ 180 h 180"/>
                <a:gd name="T8" fmla="*/ 0 60000 65536"/>
                <a:gd name="T9" fmla="*/ 0 60000 65536"/>
                <a:gd name="T10" fmla="*/ 0 60000 65536"/>
                <a:gd name="T11" fmla="*/ 0 60000 65536"/>
                <a:gd name="T12" fmla="*/ 0 w 423"/>
                <a:gd name="T13" fmla="*/ 0 h 180"/>
                <a:gd name="T14" fmla="*/ 423 w 423"/>
                <a:gd name="T15" fmla="*/ 180 h 180"/>
              </a:gdLst>
              <a:ahLst/>
              <a:cxnLst>
                <a:cxn ang="T8">
                  <a:pos x="T0" y="T1"/>
                </a:cxn>
                <a:cxn ang="T9">
                  <a:pos x="T2" y="T3"/>
                </a:cxn>
                <a:cxn ang="T10">
                  <a:pos x="T4" y="T5"/>
                </a:cxn>
                <a:cxn ang="T11">
                  <a:pos x="T6" y="T7"/>
                </a:cxn>
              </a:cxnLst>
              <a:rect l="T12" t="T13" r="T14" b="T15"/>
              <a:pathLst>
                <a:path w="423" h="180">
                  <a:moveTo>
                    <a:pt x="423" y="0"/>
                  </a:moveTo>
                  <a:cubicBezTo>
                    <a:pt x="393" y="45"/>
                    <a:pt x="363" y="90"/>
                    <a:pt x="333" y="135"/>
                  </a:cubicBezTo>
                  <a:cubicBezTo>
                    <a:pt x="322" y="151"/>
                    <a:pt x="298" y="149"/>
                    <a:pt x="279" y="153"/>
                  </a:cubicBezTo>
                  <a:cubicBezTo>
                    <a:pt x="186" y="172"/>
                    <a:pt x="96" y="180"/>
                    <a:pt x="0" y="180"/>
                  </a:cubicBezTo>
                </a:path>
              </a:pathLst>
            </a:custGeom>
            <a:noFill/>
            <a:ln w="60325" cap="flat" cmpd="sng">
              <a:solidFill>
                <a:schemeClr val="bg2"/>
              </a:solidFill>
              <a:prstDash val="solid"/>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nchor="ctr">
              <a:spAutoFit/>
            </a:bodyPr>
            <a:lstStyle/>
            <a:p>
              <a:endParaRPr lang="en-US"/>
            </a:p>
          </p:txBody>
        </p:sp>
        <p:sp>
          <p:nvSpPr>
            <p:cNvPr id="79885" name="Freeform 14"/>
            <p:cNvSpPr>
              <a:spLocks/>
            </p:cNvSpPr>
            <p:nvPr/>
          </p:nvSpPr>
          <p:spPr bwMode="auto">
            <a:xfrm>
              <a:off x="2322" y="1987"/>
              <a:ext cx="918" cy="218"/>
            </a:xfrm>
            <a:custGeom>
              <a:avLst/>
              <a:gdLst>
                <a:gd name="T0" fmla="*/ 918 w 918"/>
                <a:gd name="T1" fmla="*/ 218 h 218"/>
                <a:gd name="T2" fmla="*/ 765 w 918"/>
                <a:gd name="T3" fmla="*/ 173 h 218"/>
                <a:gd name="T4" fmla="*/ 666 w 918"/>
                <a:gd name="T5" fmla="*/ 137 h 218"/>
                <a:gd name="T6" fmla="*/ 603 w 918"/>
                <a:gd name="T7" fmla="*/ 65 h 218"/>
                <a:gd name="T8" fmla="*/ 531 w 918"/>
                <a:gd name="T9" fmla="*/ 20 h 218"/>
                <a:gd name="T10" fmla="*/ 477 w 918"/>
                <a:gd name="T11" fmla="*/ 2 h 218"/>
                <a:gd name="T12" fmla="*/ 297 w 918"/>
                <a:gd name="T13" fmla="*/ 11 h 218"/>
                <a:gd name="T14" fmla="*/ 279 w 918"/>
                <a:gd name="T15" fmla="*/ 38 h 218"/>
                <a:gd name="T16" fmla="*/ 126 w 918"/>
                <a:gd name="T17" fmla="*/ 101 h 218"/>
                <a:gd name="T18" fmla="*/ 108 w 918"/>
                <a:gd name="T19" fmla="*/ 128 h 218"/>
                <a:gd name="T20" fmla="*/ 27 w 918"/>
                <a:gd name="T21" fmla="*/ 155 h 218"/>
                <a:gd name="T22" fmla="*/ 0 w 918"/>
                <a:gd name="T23" fmla="*/ 146 h 2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18"/>
                <a:gd name="T37" fmla="*/ 0 h 218"/>
                <a:gd name="T38" fmla="*/ 918 w 918"/>
                <a:gd name="T39" fmla="*/ 218 h 21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18" h="218">
                  <a:moveTo>
                    <a:pt x="918" y="218"/>
                  </a:moveTo>
                  <a:cubicBezTo>
                    <a:pt x="871" y="209"/>
                    <a:pt x="807" y="198"/>
                    <a:pt x="765" y="173"/>
                  </a:cubicBezTo>
                  <a:cubicBezTo>
                    <a:pt x="704" y="137"/>
                    <a:pt x="737" y="149"/>
                    <a:pt x="666" y="137"/>
                  </a:cubicBezTo>
                  <a:cubicBezTo>
                    <a:pt x="624" y="74"/>
                    <a:pt x="648" y="95"/>
                    <a:pt x="603" y="65"/>
                  </a:cubicBezTo>
                  <a:cubicBezTo>
                    <a:pt x="574" y="22"/>
                    <a:pt x="595" y="41"/>
                    <a:pt x="531" y="20"/>
                  </a:cubicBezTo>
                  <a:cubicBezTo>
                    <a:pt x="513" y="14"/>
                    <a:pt x="477" y="2"/>
                    <a:pt x="477" y="2"/>
                  </a:cubicBezTo>
                  <a:cubicBezTo>
                    <a:pt x="417" y="5"/>
                    <a:pt x="356" y="0"/>
                    <a:pt x="297" y="11"/>
                  </a:cubicBezTo>
                  <a:cubicBezTo>
                    <a:pt x="286" y="13"/>
                    <a:pt x="288" y="32"/>
                    <a:pt x="279" y="38"/>
                  </a:cubicBezTo>
                  <a:cubicBezTo>
                    <a:pt x="257" y="52"/>
                    <a:pt x="153" y="92"/>
                    <a:pt x="126" y="101"/>
                  </a:cubicBezTo>
                  <a:cubicBezTo>
                    <a:pt x="120" y="110"/>
                    <a:pt x="117" y="123"/>
                    <a:pt x="108" y="128"/>
                  </a:cubicBezTo>
                  <a:cubicBezTo>
                    <a:pt x="83" y="142"/>
                    <a:pt x="27" y="155"/>
                    <a:pt x="27" y="155"/>
                  </a:cubicBezTo>
                  <a:cubicBezTo>
                    <a:pt x="18" y="152"/>
                    <a:pt x="0" y="146"/>
                    <a:pt x="0" y="146"/>
                  </a:cubicBezTo>
                </a:path>
              </a:pathLst>
            </a:custGeom>
            <a:noFill/>
            <a:ln w="60325" cap="flat" cmpd="sng">
              <a:solidFill>
                <a:schemeClr val="bg2"/>
              </a:solidFill>
              <a:prstDash val="solid"/>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nchor="ctr">
              <a:spAutoFit/>
            </a:bodyPr>
            <a:lstStyle/>
            <a:p>
              <a:endParaRPr lang="en-US"/>
            </a:p>
          </p:txBody>
        </p:sp>
        <p:sp>
          <p:nvSpPr>
            <p:cNvPr id="79886" name="Freeform 15"/>
            <p:cNvSpPr>
              <a:spLocks/>
            </p:cNvSpPr>
            <p:nvPr/>
          </p:nvSpPr>
          <p:spPr bwMode="auto">
            <a:xfrm>
              <a:off x="2772" y="2331"/>
              <a:ext cx="522" cy="270"/>
            </a:xfrm>
            <a:custGeom>
              <a:avLst/>
              <a:gdLst>
                <a:gd name="T0" fmla="*/ 522 w 522"/>
                <a:gd name="T1" fmla="*/ 0 h 270"/>
                <a:gd name="T2" fmla="*/ 486 w 522"/>
                <a:gd name="T3" fmla="*/ 171 h 270"/>
                <a:gd name="T4" fmla="*/ 450 w 522"/>
                <a:gd name="T5" fmla="*/ 252 h 270"/>
                <a:gd name="T6" fmla="*/ 378 w 522"/>
                <a:gd name="T7" fmla="*/ 270 h 270"/>
                <a:gd name="T8" fmla="*/ 45 w 522"/>
                <a:gd name="T9" fmla="*/ 234 h 270"/>
                <a:gd name="T10" fmla="*/ 27 w 522"/>
                <a:gd name="T11" fmla="*/ 180 h 270"/>
                <a:gd name="T12" fmla="*/ 0 w 522"/>
                <a:gd name="T13" fmla="*/ 162 h 270"/>
                <a:gd name="T14" fmla="*/ 0 60000 65536"/>
                <a:gd name="T15" fmla="*/ 0 60000 65536"/>
                <a:gd name="T16" fmla="*/ 0 60000 65536"/>
                <a:gd name="T17" fmla="*/ 0 60000 65536"/>
                <a:gd name="T18" fmla="*/ 0 60000 65536"/>
                <a:gd name="T19" fmla="*/ 0 60000 65536"/>
                <a:gd name="T20" fmla="*/ 0 60000 65536"/>
                <a:gd name="T21" fmla="*/ 0 w 522"/>
                <a:gd name="T22" fmla="*/ 0 h 270"/>
                <a:gd name="T23" fmla="*/ 522 w 522"/>
                <a:gd name="T24" fmla="*/ 270 h 27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22" h="270">
                  <a:moveTo>
                    <a:pt x="522" y="0"/>
                  </a:moveTo>
                  <a:cubicBezTo>
                    <a:pt x="512" y="57"/>
                    <a:pt x="501" y="115"/>
                    <a:pt x="486" y="171"/>
                  </a:cubicBezTo>
                  <a:cubicBezTo>
                    <a:pt x="482" y="186"/>
                    <a:pt x="469" y="237"/>
                    <a:pt x="450" y="252"/>
                  </a:cubicBezTo>
                  <a:cubicBezTo>
                    <a:pt x="441" y="259"/>
                    <a:pt x="380" y="270"/>
                    <a:pt x="378" y="270"/>
                  </a:cubicBezTo>
                  <a:cubicBezTo>
                    <a:pt x="263" y="263"/>
                    <a:pt x="158" y="244"/>
                    <a:pt x="45" y="234"/>
                  </a:cubicBezTo>
                  <a:cubicBezTo>
                    <a:pt x="39" y="216"/>
                    <a:pt x="43" y="191"/>
                    <a:pt x="27" y="180"/>
                  </a:cubicBezTo>
                  <a:cubicBezTo>
                    <a:pt x="18" y="174"/>
                    <a:pt x="0" y="162"/>
                    <a:pt x="0" y="162"/>
                  </a:cubicBezTo>
                </a:path>
              </a:pathLst>
            </a:custGeom>
            <a:noFill/>
            <a:ln w="60325" cap="flat" cmpd="sng">
              <a:solidFill>
                <a:schemeClr val="bg2"/>
              </a:solidFill>
              <a:prstDash val="solid"/>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nchor="ctr">
              <a:spAutoFit/>
            </a:bodyPr>
            <a:lstStyle/>
            <a:p>
              <a:endParaRPr lang="en-US"/>
            </a:p>
          </p:txBody>
        </p:sp>
        <p:sp>
          <p:nvSpPr>
            <p:cNvPr id="79887" name="Freeform 16"/>
            <p:cNvSpPr>
              <a:spLocks/>
            </p:cNvSpPr>
            <p:nvPr/>
          </p:nvSpPr>
          <p:spPr bwMode="auto">
            <a:xfrm>
              <a:off x="2276" y="2322"/>
              <a:ext cx="231" cy="603"/>
            </a:xfrm>
            <a:custGeom>
              <a:avLst/>
              <a:gdLst>
                <a:gd name="T0" fmla="*/ 226 w 231"/>
                <a:gd name="T1" fmla="*/ 0 h 603"/>
                <a:gd name="T2" fmla="*/ 190 w 231"/>
                <a:gd name="T3" fmla="*/ 45 h 603"/>
                <a:gd name="T4" fmla="*/ 172 w 231"/>
                <a:gd name="T5" fmla="*/ 72 h 603"/>
                <a:gd name="T6" fmla="*/ 46 w 231"/>
                <a:gd name="T7" fmla="*/ 153 h 603"/>
                <a:gd name="T8" fmla="*/ 10 w 231"/>
                <a:gd name="T9" fmla="*/ 234 h 603"/>
                <a:gd name="T10" fmla="*/ 55 w 231"/>
                <a:gd name="T11" fmla="*/ 603 h 603"/>
                <a:gd name="T12" fmla="*/ 0 60000 65536"/>
                <a:gd name="T13" fmla="*/ 0 60000 65536"/>
                <a:gd name="T14" fmla="*/ 0 60000 65536"/>
                <a:gd name="T15" fmla="*/ 0 60000 65536"/>
                <a:gd name="T16" fmla="*/ 0 60000 65536"/>
                <a:gd name="T17" fmla="*/ 0 60000 65536"/>
                <a:gd name="T18" fmla="*/ 0 w 231"/>
                <a:gd name="T19" fmla="*/ 0 h 603"/>
                <a:gd name="T20" fmla="*/ 231 w 231"/>
                <a:gd name="T21" fmla="*/ 603 h 603"/>
              </a:gdLst>
              <a:ahLst/>
              <a:cxnLst>
                <a:cxn ang="T12">
                  <a:pos x="T0" y="T1"/>
                </a:cxn>
                <a:cxn ang="T13">
                  <a:pos x="T2" y="T3"/>
                </a:cxn>
                <a:cxn ang="T14">
                  <a:pos x="T4" y="T5"/>
                </a:cxn>
                <a:cxn ang="T15">
                  <a:pos x="T6" y="T7"/>
                </a:cxn>
                <a:cxn ang="T16">
                  <a:pos x="T8" y="T9"/>
                </a:cxn>
                <a:cxn ang="T17">
                  <a:pos x="T10" y="T11"/>
                </a:cxn>
              </a:cxnLst>
              <a:rect l="T18" t="T19" r="T20" b="T21"/>
              <a:pathLst>
                <a:path w="231" h="603">
                  <a:moveTo>
                    <a:pt x="226" y="0"/>
                  </a:moveTo>
                  <a:cubicBezTo>
                    <a:pt x="208" y="53"/>
                    <a:pt x="231" y="4"/>
                    <a:pt x="190" y="45"/>
                  </a:cubicBezTo>
                  <a:cubicBezTo>
                    <a:pt x="182" y="53"/>
                    <a:pt x="180" y="65"/>
                    <a:pt x="172" y="72"/>
                  </a:cubicBezTo>
                  <a:cubicBezTo>
                    <a:pt x="141" y="99"/>
                    <a:pt x="84" y="140"/>
                    <a:pt x="46" y="153"/>
                  </a:cubicBezTo>
                  <a:cubicBezTo>
                    <a:pt x="36" y="182"/>
                    <a:pt x="20" y="205"/>
                    <a:pt x="10" y="234"/>
                  </a:cubicBezTo>
                  <a:cubicBezTo>
                    <a:pt x="14" y="345"/>
                    <a:pt x="0" y="494"/>
                    <a:pt x="55" y="603"/>
                  </a:cubicBezTo>
                </a:path>
              </a:pathLst>
            </a:custGeom>
            <a:noFill/>
            <a:ln w="60325" cap="flat" cmpd="sng">
              <a:solidFill>
                <a:schemeClr val="bg2"/>
              </a:solidFill>
              <a:prstDash val="solid"/>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nchor="ctr">
              <a:spAutoFit/>
            </a:bodyPr>
            <a:lstStyle/>
            <a:p>
              <a:endParaRPr lang="en-US"/>
            </a:p>
          </p:txBody>
        </p:sp>
        <p:sp>
          <p:nvSpPr>
            <p:cNvPr id="79888" name="Freeform 18"/>
            <p:cNvSpPr>
              <a:spLocks/>
            </p:cNvSpPr>
            <p:nvPr/>
          </p:nvSpPr>
          <p:spPr bwMode="auto">
            <a:xfrm>
              <a:off x="3024" y="1584"/>
              <a:ext cx="144" cy="504"/>
            </a:xfrm>
            <a:custGeom>
              <a:avLst/>
              <a:gdLst>
                <a:gd name="T0" fmla="*/ 144 w 144"/>
                <a:gd name="T1" fmla="*/ 0 h 504"/>
                <a:gd name="T2" fmla="*/ 126 w 144"/>
                <a:gd name="T3" fmla="*/ 27 h 504"/>
                <a:gd name="T4" fmla="*/ 99 w 144"/>
                <a:gd name="T5" fmla="*/ 45 h 504"/>
                <a:gd name="T6" fmla="*/ 45 w 144"/>
                <a:gd name="T7" fmla="*/ 126 h 504"/>
                <a:gd name="T8" fmla="*/ 36 w 144"/>
                <a:gd name="T9" fmla="*/ 153 h 504"/>
                <a:gd name="T10" fmla="*/ 18 w 144"/>
                <a:gd name="T11" fmla="*/ 180 h 504"/>
                <a:gd name="T12" fmla="*/ 0 w 144"/>
                <a:gd name="T13" fmla="*/ 234 h 504"/>
                <a:gd name="T14" fmla="*/ 36 w 144"/>
                <a:gd name="T15" fmla="*/ 441 h 504"/>
                <a:gd name="T16" fmla="*/ 63 w 144"/>
                <a:gd name="T17" fmla="*/ 504 h 50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4"/>
                <a:gd name="T28" fmla="*/ 0 h 504"/>
                <a:gd name="T29" fmla="*/ 144 w 144"/>
                <a:gd name="T30" fmla="*/ 504 h 50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4" h="504">
                  <a:moveTo>
                    <a:pt x="144" y="0"/>
                  </a:moveTo>
                  <a:cubicBezTo>
                    <a:pt x="138" y="9"/>
                    <a:pt x="134" y="19"/>
                    <a:pt x="126" y="27"/>
                  </a:cubicBezTo>
                  <a:cubicBezTo>
                    <a:pt x="118" y="35"/>
                    <a:pt x="106" y="37"/>
                    <a:pt x="99" y="45"/>
                  </a:cubicBezTo>
                  <a:cubicBezTo>
                    <a:pt x="78" y="69"/>
                    <a:pt x="63" y="99"/>
                    <a:pt x="45" y="126"/>
                  </a:cubicBezTo>
                  <a:cubicBezTo>
                    <a:pt x="40" y="134"/>
                    <a:pt x="40" y="145"/>
                    <a:pt x="36" y="153"/>
                  </a:cubicBezTo>
                  <a:cubicBezTo>
                    <a:pt x="31" y="163"/>
                    <a:pt x="22" y="170"/>
                    <a:pt x="18" y="180"/>
                  </a:cubicBezTo>
                  <a:cubicBezTo>
                    <a:pt x="10" y="197"/>
                    <a:pt x="0" y="234"/>
                    <a:pt x="0" y="234"/>
                  </a:cubicBezTo>
                  <a:cubicBezTo>
                    <a:pt x="6" y="324"/>
                    <a:pt x="10" y="364"/>
                    <a:pt x="36" y="441"/>
                  </a:cubicBezTo>
                  <a:cubicBezTo>
                    <a:pt x="43" y="463"/>
                    <a:pt x="46" y="487"/>
                    <a:pt x="63" y="504"/>
                  </a:cubicBezTo>
                </a:path>
              </a:pathLst>
            </a:custGeom>
            <a:noFill/>
            <a:ln w="57150" cmpd="sng">
              <a:solidFill>
                <a:schemeClr val="bg2"/>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9889" name="Freeform 20"/>
            <p:cNvSpPr>
              <a:spLocks/>
            </p:cNvSpPr>
            <p:nvPr/>
          </p:nvSpPr>
          <p:spPr bwMode="auto">
            <a:xfrm>
              <a:off x="1520" y="2176"/>
              <a:ext cx="829" cy="559"/>
            </a:xfrm>
            <a:custGeom>
              <a:avLst/>
              <a:gdLst>
                <a:gd name="T0" fmla="*/ 772 w 832"/>
                <a:gd name="T1" fmla="*/ 272 h 560"/>
                <a:gd name="T2" fmla="*/ 504 w 832"/>
                <a:gd name="T3" fmla="*/ 300 h 560"/>
                <a:gd name="T4" fmla="*/ 332 w 832"/>
                <a:gd name="T5" fmla="*/ 176 h 560"/>
                <a:gd name="T6" fmla="*/ 284 w 832"/>
                <a:gd name="T7" fmla="*/ 32 h 560"/>
                <a:gd name="T8" fmla="*/ 140 w 832"/>
                <a:gd name="T9" fmla="*/ 32 h 560"/>
                <a:gd name="T10" fmla="*/ 112 w 832"/>
                <a:gd name="T11" fmla="*/ 224 h 560"/>
                <a:gd name="T12" fmla="*/ 16 w 832"/>
                <a:gd name="T13" fmla="*/ 444 h 560"/>
                <a:gd name="T14" fmla="*/ 16 w 832"/>
                <a:gd name="T15" fmla="*/ 540 h 560"/>
                <a:gd name="T16" fmla="*/ 0 60000 65536"/>
                <a:gd name="T17" fmla="*/ 0 60000 65536"/>
                <a:gd name="T18" fmla="*/ 0 60000 65536"/>
                <a:gd name="T19" fmla="*/ 0 60000 65536"/>
                <a:gd name="T20" fmla="*/ 0 60000 65536"/>
                <a:gd name="T21" fmla="*/ 0 60000 65536"/>
                <a:gd name="T22" fmla="*/ 0 60000 65536"/>
                <a:gd name="T23" fmla="*/ 0 60000 65536"/>
                <a:gd name="T24" fmla="*/ 0 w 832"/>
                <a:gd name="T25" fmla="*/ 0 h 560"/>
                <a:gd name="T26" fmla="*/ 832 w 832"/>
                <a:gd name="T27" fmla="*/ 560 h 56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32" h="560">
                  <a:moveTo>
                    <a:pt x="832" y="272"/>
                  </a:moveTo>
                  <a:cubicBezTo>
                    <a:pt x="728" y="304"/>
                    <a:pt x="624" y="336"/>
                    <a:pt x="544" y="320"/>
                  </a:cubicBezTo>
                  <a:cubicBezTo>
                    <a:pt x="464" y="304"/>
                    <a:pt x="392" y="224"/>
                    <a:pt x="352" y="176"/>
                  </a:cubicBezTo>
                  <a:cubicBezTo>
                    <a:pt x="312" y="128"/>
                    <a:pt x="336" y="56"/>
                    <a:pt x="304" y="32"/>
                  </a:cubicBezTo>
                  <a:cubicBezTo>
                    <a:pt x="272" y="8"/>
                    <a:pt x="192" y="0"/>
                    <a:pt x="160" y="32"/>
                  </a:cubicBezTo>
                  <a:cubicBezTo>
                    <a:pt x="128" y="64"/>
                    <a:pt x="136" y="152"/>
                    <a:pt x="112" y="224"/>
                  </a:cubicBezTo>
                  <a:cubicBezTo>
                    <a:pt x="88" y="296"/>
                    <a:pt x="32" y="408"/>
                    <a:pt x="16" y="464"/>
                  </a:cubicBezTo>
                  <a:cubicBezTo>
                    <a:pt x="0" y="520"/>
                    <a:pt x="8" y="540"/>
                    <a:pt x="16" y="560"/>
                  </a:cubicBezTo>
                </a:path>
              </a:pathLst>
            </a:custGeom>
            <a:noFill/>
            <a:ln w="57150" cap="flat" cmpd="sng">
              <a:solidFill>
                <a:schemeClr val="bg2"/>
              </a:solidFill>
              <a:prstDash val="solid"/>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9890" name="Freeform 21"/>
            <p:cNvSpPr>
              <a:spLocks/>
            </p:cNvSpPr>
            <p:nvPr/>
          </p:nvSpPr>
          <p:spPr bwMode="auto">
            <a:xfrm>
              <a:off x="2688" y="2496"/>
              <a:ext cx="1312" cy="576"/>
            </a:xfrm>
            <a:custGeom>
              <a:avLst/>
              <a:gdLst>
                <a:gd name="T0" fmla="*/ 0 w 1312"/>
                <a:gd name="T1" fmla="*/ 48 h 576"/>
                <a:gd name="T2" fmla="*/ 144 w 1312"/>
                <a:gd name="T3" fmla="*/ 192 h 576"/>
                <a:gd name="T4" fmla="*/ 336 w 1312"/>
                <a:gd name="T5" fmla="*/ 240 h 576"/>
                <a:gd name="T6" fmla="*/ 480 w 1312"/>
                <a:gd name="T7" fmla="*/ 240 h 576"/>
                <a:gd name="T8" fmla="*/ 624 w 1312"/>
                <a:gd name="T9" fmla="*/ 336 h 576"/>
                <a:gd name="T10" fmla="*/ 672 w 1312"/>
                <a:gd name="T11" fmla="*/ 528 h 576"/>
                <a:gd name="T12" fmla="*/ 768 w 1312"/>
                <a:gd name="T13" fmla="*/ 576 h 576"/>
                <a:gd name="T14" fmla="*/ 864 w 1312"/>
                <a:gd name="T15" fmla="*/ 528 h 576"/>
                <a:gd name="T16" fmla="*/ 1008 w 1312"/>
                <a:gd name="T17" fmla="*/ 432 h 576"/>
                <a:gd name="T18" fmla="*/ 1200 w 1312"/>
                <a:gd name="T19" fmla="*/ 288 h 576"/>
                <a:gd name="T20" fmla="*/ 1296 w 1312"/>
                <a:gd name="T21" fmla="*/ 288 h 576"/>
                <a:gd name="T22" fmla="*/ 1296 w 1312"/>
                <a:gd name="T23" fmla="*/ 96 h 576"/>
                <a:gd name="T24" fmla="*/ 1296 w 1312"/>
                <a:gd name="T25" fmla="*/ 0 h 5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12"/>
                <a:gd name="T40" fmla="*/ 0 h 576"/>
                <a:gd name="T41" fmla="*/ 1312 w 1312"/>
                <a:gd name="T42" fmla="*/ 576 h 5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12" h="576">
                  <a:moveTo>
                    <a:pt x="0" y="48"/>
                  </a:moveTo>
                  <a:cubicBezTo>
                    <a:pt x="44" y="104"/>
                    <a:pt x="88" y="160"/>
                    <a:pt x="144" y="192"/>
                  </a:cubicBezTo>
                  <a:cubicBezTo>
                    <a:pt x="200" y="224"/>
                    <a:pt x="280" y="232"/>
                    <a:pt x="336" y="240"/>
                  </a:cubicBezTo>
                  <a:cubicBezTo>
                    <a:pt x="392" y="248"/>
                    <a:pt x="432" y="224"/>
                    <a:pt x="480" y="240"/>
                  </a:cubicBezTo>
                  <a:cubicBezTo>
                    <a:pt x="528" y="256"/>
                    <a:pt x="592" y="288"/>
                    <a:pt x="624" y="336"/>
                  </a:cubicBezTo>
                  <a:cubicBezTo>
                    <a:pt x="656" y="384"/>
                    <a:pt x="648" y="488"/>
                    <a:pt x="672" y="528"/>
                  </a:cubicBezTo>
                  <a:cubicBezTo>
                    <a:pt x="696" y="568"/>
                    <a:pt x="736" y="576"/>
                    <a:pt x="768" y="576"/>
                  </a:cubicBezTo>
                  <a:cubicBezTo>
                    <a:pt x="800" y="576"/>
                    <a:pt x="824" y="552"/>
                    <a:pt x="864" y="528"/>
                  </a:cubicBezTo>
                  <a:cubicBezTo>
                    <a:pt x="904" y="504"/>
                    <a:pt x="952" y="472"/>
                    <a:pt x="1008" y="432"/>
                  </a:cubicBezTo>
                  <a:cubicBezTo>
                    <a:pt x="1064" y="392"/>
                    <a:pt x="1152" y="312"/>
                    <a:pt x="1200" y="288"/>
                  </a:cubicBezTo>
                  <a:cubicBezTo>
                    <a:pt x="1248" y="264"/>
                    <a:pt x="1280" y="320"/>
                    <a:pt x="1296" y="288"/>
                  </a:cubicBezTo>
                  <a:cubicBezTo>
                    <a:pt x="1312" y="256"/>
                    <a:pt x="1296" y="144"/>
                    <a:pt x="1296" y="96"/>
                  </a:cubicBezTo>
                  <a:cubicBezTo>
                    <a:pt x="1296" y="48"/>
                    <a:pt x="1296" y="24"/>
                    <a:pt x="1296" y="0"/>
                  </a:cubicBezTo>
                </a:path>
              </a:pathLst>
            </a:custGeom>
            <a:noFill/>
            <a:ln w="57150" cap="flat" cmpd="sng">
              <a:solidFill>
                <a:schemeClr val="bg2"/>
              </a:solidFill>
              <a:prstDash val="solid"/>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9891" name="Freeform 22"/>
            <p:cNvSpPr>
              <a:spLocks/>
            </p:cNvSpPr>
            <p:nvPr/>
          </p:nvSpPr>
          <p:spPr bwMode="auto">
            <a:xfrm>
              <a:off x="3936" y="1880"/>
              <a:ext cx="192" cy="568"/>
            </a:xfrm>
            <a:custGeom>
              <a:avLst/>
              <a:gdLst>
                <a:gd name="T0" fmla="*/ 0 w 192"/>
                <a:gd name="T1" fmla="*/ 136 h 568"/>
                <a:gd name="T2" fmla="*/ 48 w 192"/>
                <a:gd name="T3" fmla="*/ 40 h 568"/>
                <a:gd name="T4" fmla="*/ 144 w 192"/>
                <a:gd name="T5" fmla="*/ 40 h 568"/>
                <a:gd name="T6" fmla="*/ 144 w 192"/>
                <a:gd name="T7" fmla="*/ 280 h 568"/>
                <a:gd name="T8" fmla="*/ 192 w 192"/>
                <a:gd name="T9" fmla="*/ 424 h 568"/>
                <a:gd name="T10" fmla="*/ 144 w 192"/>
                <a:gd name="T11" fmla="*/ 568 h 568"/>
                <a:gd name="T12" fmla="*/ 0 60000 65536"/>
                <a:gd name="T13" fmla="*/ 0 60000 65536"/>
                <a:gd name="T14" fmla="*/ 0 60000 65536"/>
                <a:gd name="T15" fmla="*/ 0 60000 65536"/>
                <a:gd name="T16" fmla="*/ 0 60000 65536"/>
                <a:gd name="T17" fmla="*/ 0 60000 65536"/>
                <a:gd name="T18" fmla="*/ 0 w 192"/>
                <a:gd name="T19" fmla="*/ 0 h 568"/>
                <a:gd name="T20" fmla="*/ 192 w 192"/>
                <a:gd name="T21" fmla="*/ 568 h 568"/>
              </a:gdLst>
              <a:ahLst/>
              <a:cxnLst>
                <a:cxn ang="T12">
                  <a:pos x="T0" y="T1"/>
                </a:cxn>
                <a:cxn ang="T13">
                  <a:pos x="T2" y="T3"/>
                </a:cxn>
                <a:cxn ang="T14">
                  <a:pos x="T4" y="T5"/>
                </a:cxn>
                <a:cxn ang="T15">
                  <a:pos x="T6" y="T7"/>
                </a:cxn>
                <a:cxn ang="T16">
                  <a:pos x="T8" y="T9"/>
                </a:cxn>
                <a:cxn ang="T17">
                  <a:pos x="T10" y="T11"/>
                </a:cxn>
              </a:cxnLst>
              <a:rect l="T18" t="T19" r="T20" b="T21"/>
              <a:pathLst>
                <a:path w="192" h="568">
                  <a:moveTo>
                    <a:pt x="0" y="136"/>
                  </a:moveTo>
                  <a:cubicBezTo>
                    <a:pt x="12" y="96"/>
                    <a:pt x="24" y="56"/>
                    <a:pt x="48" y="40"/>
                  </a:cubicBezTo>
                  <a:cubicBezTo>
                    <a:pt x="72" y="24"/>
                    <a:pt x="128" y="0"/>
                    <a:pt x="144" y="40"/>
                  </a:cubicBezTo>
                  <a:cubicBezTo>
                    <a:pt x="160" y="80"/>
                    <a:pt x="136" y="216"/>
                    <a:pt x="144" y="280"/>
                  </a:cubicBezTo>
                  <a:cubicBezTo>
                    <a:pt x="152" y="344"/>
                    <a:pt x="192" y="376"/>
                    <a:pt x="192" y="424"/>
                  </a:cubicBezTo>
                  <a:cubicBezTo>
                    <a:pt x="192" y="472"/>
                    <a:pt x="152" y="544"/>
                    <a:pt x="144" y="568"/>
                  </a:cubicBezTo>
                </a:path>
              </a:pathLst>
            </a:custGeom>
            <a:noFill/>
            <a:ln w="57150" cap="flat" cmpd="sng">
              <a:solidFill>
                <a:schemeClr val="bg2"/>
              </a:solidFill>
              <a:prstDash val="solid"/>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9892" name="Freeform 23"/>
            <p:cNvSpPr>
              <a:spLocks/>
            </p:cNvSpPr>
            <p:nvPr/>
          </p:nvSpPr>
          <p:spPr bwMode="auto">
            <a:xfrm>
              <a:off x="1664" y="1728"/>
              <a:ext cx="688" cy="528"/>
            </a:xfrm>
            <a:custGeom>
              <a:avLst/>
              <a:gdLst>
                <a:gd name="T0" fmla="*/ 640 w 688"/>
                <a:gd name="T1" fmla="*/ 528 h 528"/>
                <a:gd name="T2" fmla="*/ 352 w 688"/>
                <a:gd name="T3" fmla="*/ 432 h 528"/>
                <a:gd name="T4" fmla="*/ 160 w 688"/>
                <a:gd name="T5" fmla="*/ 384 h 528"/>
                <a:gd name="T6" fmla="*/ 16 w 688"/>
                <a:gd name="T7" fmla="*/ 384 h 528"/>
                <a:gd name="T8" fmla="*/ 64 w 688"/>
                <a:gd name="T9" fmla="*/ 192 h 528"/>
                <a:gd name="T10" fmla="*/ 256 w 688"/>
                <a:gd name="T11" fmla="*/ 96 h 528"/>
                <a:gd name="T12" fmla="*/ 448 w 688"/>
                <a:gd name="T13" fmla="*/ 48 h 528"/>
                <a:gd name="T14" fmla="*/ 688 w 688"/>
                <a:gd name="T15" fmla="*/ 0 h 528"/>
                <a:gd name="T16" fmla="*/ 0 60000 65536"/>
                <a:gd name="T17" fmla="*/ 0 60000 65536"/>
                <a:gd name="T18" fmla="*/ 0 60000 65536"/>
                <a:gd name="T19" fmla="*/ 0 60000 65536"/>
                <a:gd name="T20" fmla="*/ 0 60000 65536"/>
                <a:gd name="T21" fmla="*/ 0 60000 65536"/>
                <a:gd name="T22" fmla="*/ 0 60000 65536"/>
                <a:gd name="T23" fmla="*/ 0 60000 65536"/>
                <a:gd name="T24" fmla="*/ 0 w 688"/>
                <a:gd name="T25" fmla="*/ 0 h 528"/>
                <a:gd name="T26" fmla="*/ 688 w 688"/>
                <a:gd name="T27" fmla="*/ 528 h 5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88" h="528">
                  <a:moveTo>
                    <a:pt x="640" y="528"/>
                  </a:moveTo>
                  <a:cubicBezTo>
                    <a:pt x="536" y="492"/>
                    <a:pt x="432" y="456"/>
                    <a:pt x="352" y="432"/>
                  </a:cubicBezTo>
                  <a:cubicBezTo>
                    <a:pt x="272" y="408"/>
                    <a:pt x="216" y="392"/>
                    <a:pt x="160" y="384"/>
                  </a:cubicBezTo>
                  <a:cubicBezTo>
                    <a:pt x="104" y="376"/>
                    <a:pt x="32" y="416"/>
                    <a:pt x="16" y="384"/>
                  </a:cubicBezTo>
                  <a:cubicBezTo>
                    <a:pt x="0" y="352"/>
                    <a:pt x="24" y="240"/>
                    <a:pt x="64" y="192"/>
                  </a:cubicBezTo>
                  <a:cubicBezTo>
                    <a:pt x="104" y="144"/>
                    <a:pt x="192" y="120"/>
                    <a:pt x="256" y="96"/>
                  </a:cubicBezTo>
                  <a:cubicBezTo>
                    <a:pt x="320" y="72"/>
                    <a:pt x="376" y="64"/>
                    <a:pt x="448" y="48"/>
                  </a:cubicBezTo>
                  <a:cubicBezTo>
                    <a:pt x="520" y="32"/>
                    <a:pt x="640" y="8"/>
                    <a:pt x="688" y="0"/>
                  </a:cubicBezTo>
                </a:path>
              </a:pathLst>
            </a:custGeom>
            <a:noFill/>
            <a:ln w="57150" cap="flat" cmpd="sng">
              <a:solidFill>
                <a:schemeClr val="bg2"/>
              </a:solidFill>
              <a:prstDash val="solid"/>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4" name="Group 28"/>
          <p:cNvGrpSpPr>
            <a:grpSpLocks/>
          </p:cNvGrpSpPr>
          <p:nvPr/>
        </p:nvGrpSpPr>
        <p:grpSpPr bwMode="auto">
          <a:xfrm>
            <a:off x="2057400" y="5680075"/>
            <a:ext cx="4846638" cy="457200"/>
            <a:chOff x="2064" y="3578"/>
            <a:chExt cx="3053" cy="288"/>
          </a:xfrm>
        </p:grpSpPr>
        <p:sp>
          <p:nvSpPr>
            <p:cNvPr id="79878" name="Text Box 27"/>
            <p:cNvSpPr txBox="1">
              <a:spLocks noChangeArrowheads="1"/>
            </p:cNvSpPr>
            <p:nvPr/>
          </p:nvSpPr>
          <p:spPr bwMode="auto">
            <a:xfrm>
              <a:off x="2064" y="3578"/>
              <a:ext cx="3053" cy="288"/>
            </a:xfrm>
            <a:prstGeom prst="rect">
              <a:avLst/>
            </a:prstGeom>
            <a:solidFill>
              <a:schemeClr val="tx1"/>
            </a:solidFill>
            <a:ln>
              <a:noFill/>
            </a:ln>
            <a:extLs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en-US">
                  <a:solidFill>
                    <a:schemeClr val="bg2"/>
                  </a:solidFill>
                </a:rPr>
                <a:t>      = Zones of Agrarian Civilization</a:t>
              </a:r>
            </a:p>
          </p:txBody>
        </p:sp>
        <p:sp>
          <p:nvSpPr>
            <p:cNvPr id="79879" name="Oval 26"/>
            <p:cNvSpPr>
              <a:spLocks noChangeArrowheads="1"/>
            </p:cNvSpPr>
            <p:nvPr/>
          </p:nvSpPr>
          <p:spPr bwMode="auto">
            <a:xfrm>
              <a:off x="2112" y="3648"/>
              <a:ext cx="240" cy="192"/>
            </a:xfrm>
            <a:prstGeom prst="ellipse">
              <a:avLst/>
            </a:prstGeom>
            <a:noFill/>
            <a:ln w="5715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ltLang="en-US"/>
            </a:p>
          </p:txBody>
        </p:sp>
      </p:grpSp>
    </p:spTree>
  </p:cSld>
  <p:clrMapOvr>
    <a:masterClrMapping/>
  </p:clrMapOvr>
  <p:transition advTm="10104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par>
                          <p:cTn id="8" fill="hold" nodeType="afterGroup">
                            <p:stCondLst>
                              <p:cond delay="500"/>
                            </p:stCondLst>
                            <p:childTnLst>
                              <p:par>
                                <p:cTn id="9" presetID="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checkerboard(across)">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21" name="Rectangle 2"/>
          <p:cNvSpPr>
            <a:spLocks noGrp="1" noChangeArrowheads="1"/>
          </p:cNvSpPr>
          <p:nvPr>
            <p:ph type="title"/>
          </p:nvPr>
        </p:nvSpPr>
        <p:spPr>
          <a:xfrm>
            <a:off x="5410200" y="271463"/>
            <a:ext cx="3505200" cy="3048000"/>
          </a:xfrm>
          <a:ln>
            <a:solidFill>
              <a:schemeClr val="bg2"/>
            </a:solidFill>
            <a:miter lim="800000"/>
            <a:headEnd/>
            <a:tailEnd/>
          </a:ln>
        </p:spPr>
        <p:txBody>
          <a:bodyPr/>
          <a:lstStyle/>
          <a:p>
            <a:pPr eaLnBrk="1" hangingPunct="1"/>
            <a:r>
              <a:rPr lang="en-US" altLang="en-US" sz="5400" b="1" smtClean="0">
                <a:solidFill>
                  <a:srgbClr val="00FF00"/>
                </a:solidFill>
              </a:rPr>
              <a:t>Why these </a:t>
            </a:r>
            <a:br>
              <a:rPr lang="en-US" altLang="en-US" sz="5400" b="1" smtClean="0">
                <a:solidFill>
                  <a:srgbClr val="00FF00"/>
                </a:solidFill>
              </a:rPr>
            </a:br>
            <a:r>
              <a:rPr lang="en-US" altLang="en-US" sz="5400" b="1" smtClean="0">
                <a:solidFill>
                  <a:srgbClr val="00FF00"/>
                </a:solidFill>
              </a:rPr>
              <a:t>differences mattered?</a:t>
            </a:r>
          </a:p>
        </p:txBody>
      </p:sp>
      <p:sp>
        <p:nvSpPr>
          <p:cNvPr id="237571" name="Rectangle 3"/>
          <p:cNvSpPr>
            <a:spLocks noGrp="1" noChangeArrowheads="1"/>
          </p:cNvSpPr>
          <p:nvPr>
            <p:ph type="body" idx="1"/>
          </p:nvPr>
        </p:nvSpPr>
        <p:spPr>
          <a:xfrm>
            <a:off x="-3175" y="3581400"/>
            <a:ext cx="9144000" cy="3276600"/>
          </a:xfrm>
          <a:solidFill>
            <a:schemeClr val="bg2"/>
          </a:solidFill>
        </p:spPr>
        <p:txBody>
          <a:bodyPr/>
          <a:lstStyle/>
          <a:p>
            <a:pPr eaLnBrk="1" hangingPunct="1">
              <a:lnSpc>
                <a:spcPct val="80000"/>
              </a:lnSpc>
            </a:pPr>
            <a:r>
              <a:rPr lang="en-US" altLang="en-US" sz="2800" b="1" dirty="0" smtClean="0"/>
              <a:t>Compared to the other world zones, the Afro-European zone was </a:t>
            </a:r>
          </a:p>
          <a:p>
            <a:pPr lvl="1" eaLnBrk="1" hangingPunct="1">
              <a:lnSpc>
                <a:spcPct val="80000"/>
              </a:lnSpc>
            </a:pPr>
            <a:r>
              <a:rPr lang="en-US" altLang="en-US" sz="2000" b="1" u="sng" dirty="0" smtClean="0"/>
              <a:t>Larger,</a:t>
            </a:r>
            <a:r>
              <a:rPr lang="en-US" altLang="en-US" sz="2000" b="1" dirty="0" smtClean="0"/>
              <a:t> </a:t>
            </a:r>
          </a:p>
          <a:p>
            <a:pPr lvl="1" eaLnBrk="1" hangingPunct="1">
              <a:lnSpc>
                <a:spcPct val="80000"/>
              </a:lnSpc>
            </a:pPr>
            <a:r>
              <a:rPr lang="en-US" altLang="en-US" sz="2000" b="1" dirty="0" smtClean="0"/>
              <a:t>More </a:t>
            </a:r>
            <a:r>
              <a:rPr lang="en-US" altLang="en-US" sz="2000" b="1" u="sng" dirty="0" smtClean="0"/>
              <a:t>interlinked,</a:t>
            </a:r>
          </a:p>
          <a:p>
            <a:pPr lvl="1" eaLnBrk="1" hangingPunct="1">
              <a:lnSpc>
                <a:spcPct val="80000"/>
              </a:lnSpc>
            </a:pPr>
            <a:r>
              <a:rPr lang="en-US" altLang="en-US" sz="2000" b="1" dirty="0" smtClean="0"/>
              <a:t>More </a:t>
            </a:r>
            <a:r>
              <a:rPr lang="en-US" altLang="en-US" sz="2000" b="1" u="sng" dirty="0" smtClean="0"/>
              <a:t>technologically</a:t>
            </a:r>
            <a:r>
              <a:rPr lang="en-US" altLang="en-US" sz="2000" b="1" dirty="0" smtClean="0"/>
              <a:t> dynamic</a:t>
            </a:r>
          </a:p>
          <a:p>
            <a:pPr eaLnBrk="1" hangingPunct="1">
              <a:lnSpc>
                <a:spcPct val="80000"/>
              </a:lnSpc>
            </a:pPr>
            <a:r>
              <a:rPr lang="en-US" altLang="en-US" sz="2400" b="1" dirty="0" smtClean="0">
                <a:solidFill>
                  <a:schemeClr val="tx2"/>
                </a:solidFill>
              </a:rPr>
              <a:t>This is why, when the world zones collided after 1492, the societies of the Afro-Eurasian zone soon dominated the other zones!</a:t>
            </a:r>
          </a:p>
          <a:p>
            <a:pPr marL="0" indent="0" eaLnBrk="1" hangingPunct="1">
              <a:lnSpc>
                <a:spcPct val="80000"/>
              </a:lnSpc>
              <a:buNone/>
            </a:pPr>
            <a:endParaRPr lang="en-US" altLang="en-US" sz="3600" b="1" i="1" dirty="0" smtClean="0">
              <a:solidFill>
                <a:schemeClr val="accent1"/>
              </a:solidFill>
            </a:endParaRPr>
          </a:p>
        </p:txBody>
      </p:sp>
      <p:pic>
        <p:nvPicPr>
          <p:cNvPr id="81923" name="Picture 5" descr="aztec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238750" cy="359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37571">
                                            <p:txEl>
                                              <p:pRg st="0" end="0"/>
                                            </p:txEl>
                                          </p:spTgt>
                                        </p:tgtEl>
                                        <p:attrNameLst>
                                          <p:attrName>style.visibility</p:attrName>
                                        </p:attrNameLst>
                                      </p:cBhvr>
                                      <p:to>
                                        <p:strVal val="visible"/>
                                      </p:to>
                                    </p:set>
                                    <p:anim calcmode="lin" valueType="num">
                                      <p:cBhvr additive="base">
                                        <p:cTn id="7" dur="500" fill="hold"/>
                                        <p:tgtEl>
                                          <p:spTgt spid="23757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3757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37571">
                                            <p:txEl>
                                              <p:pRg st="1" end="1"/>
                                            </p:txEl>
                                          </p:spTgt>
                                        </p:tgtEl>
                                        <p:attrNameLst>
                                          <p:attrName>style.visibility</p:attrName>
                                        </p:attrNameLst>
                                      </p:cBhvr>
                                      <p:to>
                                        <p:strVal val="visible"/>
                                      </p:to>
                                    </p:set>
                                    <p:anim calcmode="lin" valueType="num">
                                      <p:cBhvr additive="base">
                                        <p:cTn id="13" dur="500" fill="hold"/>
                                        <p:tgtEl>
                                          <p:spTgt spid="23757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3757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37571">
                                            <p:txEl>
                                              <p:pRg st="2" end="2"/>
                                            </p:txEl>
                                          </p:spTgt>
                                        </p:tgtEl>
                                        <p:attrNameLst>
                                          <p:attrName>style.visibility</p:attrName>
                                        </p:attrNameLst>
                                      </p:cBhvr>
                                      <p:to>
                                        <p:strVal val="visible"/>
                                      </p:to>
                                    </p:set>
                                    <p:anim calcmode="lin" valueType="num">
                                      <p:cBhvr additive="base">
                                        <p:cTn id="19" dur="500" fill="hold"/>
                                        <p:tgtEl>
                                          <p:spTgt spid="23757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3757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37571">
                                            <p:txEl>
                                              <p:pRg st="3" end="3"/>
                                            </p:txEl>
                                          </p:spTgt>
                                        </p:tgtEl>
                                        <p:attrNameLst>
                                          <p:attrName>style.visibility</p:attrName>
                                        </p:attrNameLst>
                                      </p:cBhvr>
                                      <p:to>
                                        <p:strVal val="visible"/>
                                      </p:to>
                                    </p:set>
                                    <p:anim calcmode="lin" valueType="num">
                                      <p:cBhvr additive="base">
                                        <p:cTn id="25" dur="500" fill="hold"/>
                                        <p:tgtEl>
                                          <p:spTgt spid="237571">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3757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37571">
                                            <p:txEl>
                                              <p:pRg st="4" end="4"/>
                                            </p:txEl>
                                          </p:spTgt>
                                        </p:tgtEl>
                                        <p:attrNameLst>
                                          <p:attrName>style.visibility</p:attrName>
                                        </p:attrNameLst>
                                      </p:cBhvr>
                                      <p:to>
                                        <p:strVal val="visible"/>
                                      </p:to>
                                    </p:set>
                                    <p:anim calcmode="lin" valueType="num">
                                      <p:cBhvr additive="base">
                                        <p:cTn id="31" dur="500" fill="hold"/>
                                        <p:tgtEl>
                                          <p:spTgt spid="237571">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37571">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7571" grpId="0" build="p" bldLvl="2"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685800" y="152400"/>
            <a:ext cx="7772400" cy="1447800"/>
          </a:xfrm>
          <a:solidFill>
            <a:srgbClr val="000000"/>
          </a:solidFill>
        </p:spPr>
        <p:txBody>
          <a:bodyPr/>
          <a:lstStyle/>
          <a:p>
            <a:pPr eaLnBrk="1" hangingPunct="1"/>
            <a:r>
              <a:rPr lang="en-US" altLang="en-US" b="1" smtClean="0"/>
              <a:t>Comparing the American and Afro-Eurasian world zones</a:t>
            </a:r>
          </a:p>
        </p:txBody>
      </p:sp>
      <p:sp>
        <p:nvSpPr>
          <p:cNvPr id="241667" name="Rectangle 3"/>
          <p:cNvSpPr>
            <a:spLocks noGrp="1" noChangeArrowheads="1"/>
          </p:cNvSpPr>
          <p:nvPr>
            <p:ph type="body" sz="half" idx="1"/>
          </p:nvPr>
        </p:nvSpPr>
        <p:spPr>
          <a:xfrm>
            <a:off x="609600" y="1828800"/>
            <a:ext cx="3810000" cy="4705350"/>
          </a:xfrm>
          <a:ln>
            <a:solidFill>
              <a:schemeClr val="accent1"/>
            </a:solidFill>
            <a:miter lim="800000"/>
            <a:headEnd/>
            <a:tailEnd/>
          </a:ln>
        </p:spPr>
        <p:txBody>
          <a:bodyPr>
            <a:spAutoFit/>
          </a:bodyPr>
          <a:lstStyle/>
          <a:p>
            <a:pPr marL="609600" indent="-609600" eaLnBrk="1" hangingPunct="1">
              <a:buFontTx/>
              <a:buNone/>
            </a:pPr>
            <a:r>
              <a:rPr lang="en-US" altLang="en-US" sz="2800" b="1" smtClean="0"/>
              <a:t>4 Major Differences:</a:t>
            </a:r>
          </a:p>
          <a:p>
            <a:pPr marL="609600" indent="-609600" eaLnBrk="1" hangingPunct="1">
              <a:buFontTx/>
              <a:buAutoNum type="arabicPeriod"/>
            </a:pPr>
            <a:r>
              <a:rPr lang="en-US" altLang="en-US" sz="2800" smtClean="0"/>
              <a:t>The Americas are settled later</a:t>
            </a:r>
          </a:p>
          <a:p>
            <a:pPr marL="609600" indent="-609600" eaLnBrk="1" hangingPunct="1">
              <a:buFontTx/>
              <a:buAutoNum type="arabicPeriod"/>
            </a:pPr>
            <a:r>
              <a:rPr lang="en-US" altLang="en-US" sz="2800" smtClean="0"/>
              <a:t>The geographies are different</a:t>
            </a:r>
          </a:p>
          <a:p>
            <a:pPr marL="609600" indent="-609600" eaLnBrk="1" hangingPunct="1">
              <a:buFontTx/>
              <a:buAutoNum type="arabicPeriod"/>
            </a:pPr>
            <a:r>
              <a:rPr lang="en-US" altLang="en-US" sz="2800" smtClean="0"/>
              <a:t>Agriculture appears later in the Americas</a:t>
            </a:r>
          </a:p>
          <a:p>
            <a:pPr marL="609600" indent="-609600" eaLnBrk="1" hangingPunct="1">
              <a:buFontTx/>
              <a:buAutoNum type="arabicPeriod"/>
            </a:pPr>
            <a:r>
              <a:rPr lang="en-US" altLang="en-US" sz="2800" smtClean="0"/>
              <a:t>Agrarian Civilizations appear later</a:t>
            </a:r>
          </a:p>
        </p:txBody>
      </p:sp>
      <p:pic>
        <p:nvPicPr>
          <p:cNvPr id="22531" name="Picture 5" descr="beringia"/>
          <p:cNvPicPr>
            <a:picLocks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4724400" y="1752600"/>
            <a:ext cx="4191000" cy="3429000"/>
          </a:xfrm>
          <a:noFill/>
        </p:spPr>
      </p:pic>
      <p:sp>
        <p:nvSpPr>
          <p:cNvPr id="22532" name="Rectangle 7"/>
          <p:cNvSpPr>
            <a:spLocks noChangeArrowheads="1"/>
          </p:cNvSpPr>
          <p:nvPr/>
        </p:nvSpPr>
        <p:spPr bwMode="auto">
          <a:xfrm>
            <a:off x="6462713" y="6400800"/>
            <a:ext cx="26812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none" anchor="ctr">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en-US" sz="900" b="1">
                <a:hlinkClick r:id="rId3"/>
              </a:rPr>
              <a:t>www.rootsweb.com/~akahgp/ Social/beringia.htm</a:t>
            </a:r>
            <a:r>
              <a:rPr lang="en-US" altLang="en-US"/>
              <a:t> </a:t>
            </a:r>
          </a:p>
        </p:txBody>
      </p:sp>
      <p:pic>
        <p:nvPicPr>
          <p:cNvPr id="22533" name="Picture 9" descr="aztecs5a">
            <a:hlinkClick r:id="rId4"/>
          </p:cNvPr>
          <p:cNvPicPr>
            <a:picLocks noChangeAspect="1" noChangeArrowheads="1"/>
          </p:cNvPicPr>
          <p:nvPr>
            <p:ph sz="quarter" idx="3"/>
          </p:nvPr>
        </p:nvPicPr>
        <p:blipFill>
          <a:blip r:embed="rId5">
            <a:extLst>
              <a:ext uri="{28A0092B-C50C-407E-A947-70E740481C1C}">
                <a14:useLocalDpi xmlns:a14="http://schemas.microsoft.com/office/drawing/2010/main" val="0"/>
              </a:ext>
            </a:extLst>
          </a:blip>
          <a:srcRect/>
          <a:stretch>
            <a:fillRect/>
          </a:stretch>
        </p:blipFill>
        <p:spPr>
          <a:xfrm>
            <a:off x="4953000" y="4419600"/>
            <a:ext cx="1530350" cy="2311400"/>
          </a:xfrm>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41667">
                                            <p:txEl>
                                              <p:pRg st="0" end="0"/>
                                            </p:txEl>
                                          </p:spTgt>
                                        </p:tgtEl>
                                        <p:attrNameLst>
                                          <p:attrName>style.visibility</p:attrName>
                                        </p:attrNameLst>
                                      </p:cBhvr>
                                      <p:to>
                                        <p:strVal val="visible"/>
                                      </p:to>
                                    </p:set>
                                    <p:anim calcmode="lin" valueType="num">
                                      <p:cBhvr additive="base">
                                        <p:cTn id="7" dur="500" fill="hold"/>
                                        <p:tgtEl>
                                          <p:spTgt spid="24166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4166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41667">
                                            <p:txEl>
                                              <p:pRg st="1" end="1"/>
                                            </p:txEl>
                                          </p:spTgt>
                                        </p:tgtEl>
                                        <p:attrNameLst>
                                          <p:attrName>style.visibility</p:attrName>
                                        </p:attrNameLst>
                                      </p:cBhvr>
                                      <p:to>
                                        <p:strVal val="visible"/>
                                      </p:to>
                                    </p:set>
                                    <p:anim calcmode="lin" valueType="num">
                                      <p:cBhvr additive="base">
                                        <p:cTn id="13" dur="500" fill="hold"/>
                                        <p:tgtEl>
                                          <p:spTgt spid="24166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4166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41667">
                                            <p:txEl>
                                              <p:pRg st="2" end="2"/>
                                            </p:txEl>
                                          </p:spTgt>
                                        </p:tgtEl>
                                        <p:attrNameLst>
                                          <p:attrName>style.visibility</p:attrName>
                                        </p:attrNameLst>
                                      </p:cBhvr>
                                      <p:to>
                                        <p:strVal val="visible"/>
                                      </p:to>
                                    </p:set>
                                    <p:anim calcmode="lin" valueType="num">
                                      <p:cBhvr additive="base">
                                        <p:cTn id="19" dur="500" fill="hold"/>
                                        <p:tgtEl>
                                          <p:spTgt spid="24166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4166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41667">
                                            <p:txEl>
                                              <p:pRg st="3" end="3"/>
                                            </p:txEl>
                                          </p:spTgt>
                                        </p:tgtEl>
                                        <p:attrNameLst>
                                          <p:attrName>style.visibility</p:attrName>
                                        </p:attrNameLst>
                                      </p:cBhvr>
                                      <p:to>
                                        <p:strVal val="visible"/>
                                      </p:to>
                                    </p:set>
                                    <p:anim calcmode="lin" valueType="num">
                                      <p:cBhvr additive="base">
                                        <p:cTn id="25" dur="500" fill="hold"/>
                                        <p:tgtEl>
                                          <p:spTgt spid="241667">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4166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41667">
                                            <p:txEl>
                                              <p:pRg st="4" end="4"/>
                                            </p:txEl>
                                          </p:spTgt>
                                        </p:tgtEl>
                                        <p:attrNameLst>
                                          <p:attrName>style.visibility</p:attrName>
                                        </p:attrNameLst>
                                      </p:cBhvr>
                                      <p:to>
                                        <p:strVal val="visible"/>
                                      </p:to>
                                    </p:set>
                                    <p:anim calcmode="lin" valueType="num">
                                      <p:cBhvr additive="base">
                                        <p:cTn id="31" dur="500" fill="hold"/>
                                        <p:tgtEl>
                                          <p:spTgt spid="241667">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41667">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1667" grpId="0" build="p" bldLvl="2"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3" descr="migration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676400"/>
            <a:ext cx="6858000" cy="489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4"/>
          <p:cNvGrpSpPr>
            <a:grpSpLocks/>
          </p:cNvGrpSpPr>
          <p:nvPr/>
        </p:nvGrpSpPr>
        <p:grpSpPr bwMode="auto">
          <a:xfrm>
            <a:off x="3773488" y="4191000"/>
            <a:ext cx="1255712" cy="1604963"/>
            <a:chOff x="2377" y="2640"/>
            <a:chExt cx="791" cy="1011"/>
          </a:xfrm>
        </p:grpSpPr>
        <p:sp>
          <p:nvSpPr>
            <p:cNvPr id="23582" name="Oval 5"/>
            <p:cNvSpPr>
              <a:spLocks noChangeArrowheads="1"/>
            </p:cNvSpPr>
            <p:nvPr/>
          </p:nvSpPr>
          <p:spPr bwMode="auto">
            <a:xfrm>
              <a:off x="2736" y="2640"/>
              <a:ext cx="432" cy="192"/>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ltLang="en-US"/>
            </a:p>
          </p:txBody>
        </p:sp>
        <p:sp>
          <p:nvSpPr>
            <p:cNvPr id="238598" name="Text Box 6"/>
            <p:cNvSpPr txBox="1">
              <a:spLocks noChangeArrowheads="1"/>
            </p:cNvSpPr>
            <p:nvPr/>
          </p:nvSpPr>
          <p:spPr bwMode="auto">
            <a:xfrm>
              <a:off x="2377" y="3209"/>
              <a:ext cx="587" cy="442"/>
            </a:xfrm>
            <a:prstGeom prst="rect">
              <a:avLst/>
            </a:prstGeom>
            <a:noFill/>
            <a:ln w="76200">
              <a:noFill/>
              <a:miter lim="800000"/>
              <a:headEnd/>
              <a:tailEnd/>
            </a:ln>
            <a:effectLst/>
          </p:spPr>
          <p:txBody>
            <a:bodyPr wrap="none">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ctr"/>
              <a:r>
                <a:rPr lang="en-US" altLang="en-US" sz="2000" b="1">
                  <a:solidFill>
                    <a:schemeClr val="hlink"/>
                  </a:solidFill>
                  <a:effectLst>
                    <a:outerShdw blurRad="38100" dist="38100" dir="2700000" algn="tl">
                      <a:srgbClr val="000000"/>
                    </a:outerShdw>
                  </a:effectLst>
                </a:rPr>
                <a:t>Chimp</a:t>
              </a:r>
            </a:p>
            <a:p>
              <a:pPr algn="ctr"/>
              <a:r>
                <a:rPr lang="en-US" altLang="en-US" sz="2000" b="1">
                  <a:solidFill>
                    <a:schemeClr val="hlink"/>
                  </a:solidFill>
                  <a:effectLst>
                    <a:outerShdw blurRad="38100" dist="38100" dir="2700000" algn="tl">
                      <a:srgbClr val="000000"/>
                    </a:outerShdw>
                  </a:effectLst>
                </a:rPr>
                <a:t>range</a:t>
              </a:r>
            </a:p>
          </p:txBody>
        </p:sp>
        <p:sp>
          <p:nvSpPr>
            <p:cNvPr id="23584" name="Line 7"/>
            <p:cNvSpPr>
              <a:spLocks noChangeShapeType="1"/>
            </p:cNvSpPr>
            <p:nvPr/>
          </p:nvSpPr>
          <p:spPr bwMode="auto">
            <a:xfrm flipV="1">
              <a:off x="2640" y="2832"/>
              <a:ext cx="240" cy="384"/>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grpSp>
      <p:grpSp>
        <p:nvGrpSpPr>
          <p:cNvPr id="3" name="Group 8"/>
          <p:cNvGrpSpPr>
            <a:grpSpLocks/>
          </p:cNvGrpSpPr>
          <p:nvPr/>
        </p:nvGrpSpPr>
        <p:grpSpPr bwMode="auto">
          <a:xfrm>
            <a:off x="4724400" y="4038600"/>
            <a:ext cx="2032000" cy="1768475"/>
            <a:chOff x="2976" y="2544"/>
            <a:chExt cx="1280" cy="1114"/>
          </a:xfrm>
        </p:grpSpPr>
        <p:sp>
          <p:nvSpPr>
            <p:cNvPr id="23579" name="Oval 9"/>
            <p:cNvSpPr>
              <a:spLocks noChangeArrowheads="1"/>
            </p:cNvSpPr>
            <p:nvPr/>
          </p:nvSpPr>
          <p:spPr bwMode="auto">
            <a:xfrm>
              <a:off x="2976" y="2544"/>
              <a:ext cx="384" cy="576"/>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ltLang="en-US"/>
            </a:p>
          </p:txBody>
        </p:sp>
        <p:sp>
          <p:nvSpPr>
            <p:cNvPr id="238602" name="Text Box 10"/>
            <p:cNvSpPr txBox="1">
              <a:spLocks noChangeArrowheads="1"/>
            </p:cNvSpPr>
            <p:nvPr/>
          </p:nvSpPr>
          <p:spPr bwMode="auto">
            <a:xfrm>
              <a:off x="3176" y="3216"/>
              <a:ext cx="1080" cy="442"/>
            </a:xfrm>
            <a:prstGeom prst="rect">
              <a:avLst/>
            </a:prstGeom>
            <a:noFill/>
            <a:ln w="76200">
              <a:noFill/>
              <a:miter lim="800000"/>
              <a:headEnd/>
              <a:tailEnd/>
            </a:ln>
            <a:effectLst/>
          </p:spPr>
          <p:txBody>
            <a:bodyPr wrap="none">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ctr"/>
              <a:r>
                <a:rPr lang="en-US" altLang="en-US" sz="2000" b="1">
                  <a:solidFill>
                    <a:schemeClr val="hlink"/>
                  </a:solidFill>
                  <a:effectLst>
                    <a:outerShdw blurRad="38100" dist="38100" dir="2700000" algn="tl">
                      <a:srgbClr val="000000"/>
                    </a:outerShdw>
                  </a:effectLst>
                </a:rPr>
                <a:t>Range of</a:t>
              </a:r>
            </a:p>
            <a:p>
              <a:pPr algn="ctr"/>
              <a:r>
                <a:rPr lang="en-US" altLang="en-US" sz="2000" b="1">
                  <a:solidFill>
                    <a:schemeClr val="hlink"/>
                  </a:solidFill>
                  <a:effectLst>
                    <a:outerShdw blurRad="38100" dist="38100" dir="2700000" algn="tl">
                      <a:srgbClr val="000000"/>
                    </a:outerShdw>
                  </a:effectLst>
                </a:rPr>
                <a:t>Early humans</a:t>
              </a:r>
            </a:p>
          </p:txBody>
        </p:sp>
        <p:sp>
          <p:nvSpPr>
            <p:cNvPr id="23581" name="Line 11"/>
            <p:cNvSpPr>
              <a:spLocks noChangeShapeType="1"/>
            </p:cNvSpPr>
            <p:nvPr/>
          </p:nvSpPr>
          <p:spPr bwMode="auto">
            <a:xfrm flipH="1" flipV="1">
              <a:off x="3360" y="2976"/>
              <a:ext cx="480" cy="288"/>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grpSp>
      <p:grpSp>
        <p:nvGrpSpPr>
          <p:cNvPr id="4" name="Group 12"/>
          <p:cNvGrpSpPr>
            <a:grpSpLocks/>
          </p:cNvGrpSpPr>
          <p:nvPr/>
        </p:nvGrpSpPr>
        <p:grpSpPr bwMode="auto">
          <a:xfrm>
            <a:off x="4724400" y="3733800"/>
            <a:ext cx="1905000" cy="533400"/>
            <a:chOff x="2976" y="2352"/>
            <a:chExt cx="1200" cy="336"/>
          </a:xfrm>
        </p:grpSpPr>
        <p:sp>
          <p:nvSpPr>
            <p:cNvPr id="23575" name="Line 13"/>
            <p:cNvSpPr>
              <a:spLocks noChangeShapeType="1"/>
            </p:cNvSpPr>
            <p:nvPr/>
          </p:nvSpPr>
          <p:spPr bwMode="auto">
            <a:xfrm flipV="1">
              <a:off x="3264" y="2448"/>
              <a:ext cx="48" cy="24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23576" name="Line 14"/>
            <p:cNvSpPr>
              <a:spLocks noChangeShapeType="1"/>
            </p:cNvSpPr>
            <p:nvPr/>
          </p:nvSpPr>
          <p:spPr bwMode="auto">
            <a:xfrm flipH="1" flipV="1">
              <a:off x="2976" y="2352"/>
              <a:ext cx="288" cy="144"/>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23577" name="Line 15"/>
            <p:cNvSpPr>
              <a:spLocks noChangeShapeType="1"/>
            </p:cNvSpPr>
            <p:nvPr/>
          </p:nvSpPr>
          <p:spPr bwMode="auto">
            <a:xfrm>
              <a:off x="3312" y="2496"/>
              <a:ext cx="384" cy="96"/>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23578" name="Line 16"/>
            <p:cNvSpPr>
              <a:spLocks noChangeShapeType="1"/>
            </p:cNvSpPr>
            <p:nvPr/>
          </p:nvSpPr>
          <p:spPr bwMode="auto">
            <a:xfrm flipV="1">
              <a:off x="3744" y="2400"/>
              <a:ext cx="432" cy="192"/>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grpSp>
      <p:grpSp>
        <p:nvGrpSpPr>
          <p:cNvPr id="5" name="Group 17"/>
          <p:cNvGrpSpPr>
            <a:grpSpLocks/>
          </p:cNvGrpSpPr>
          <p:nvPr/>
        </p:nvGrpSpPr>
        <p:grpSpPr bwMode="auto">
          <a:xfrm>
            <a:off x="6338888" y="4114800"/>
            <a:ext cx="2728912" cy="1676400"/>
            <a:chOff x="3993" y="2592"/>
            <a:chExt cx="1719" cy="1056"/>
          </a:xfrm>
        </p:grpSpPr>
        <p:sp>
          <p:nvSpPr>
            <p:cNvPr id="23573" name="Line 18"/>
            <p:cNvSpPr>
              <a:spLocks noChangeShapeType="1"/>
            </p:cNvSpPr>
            <p:nvPr/>
          </p:nvSpPr>
          <p:spPr bwMode="auto">
            <a:xfrm>
              <a:off x="3993" y="2592"/>
              <a:ext cx="432" cy="48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23574" name="Text Box 19"/>
            <p:cNvSpPr txBox="1">
              <a:spLocks noChangeArrowheads="1"/>
            </p:cNvSpPr>
            <p:nvPr/>
          </p:nvSpPr>
          <p:spPr bwMode="auto">
            <a:xfrm>
              <a:off x="4521" y="3014"/>
              <a:ext cx="1191" cy="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en-US" sz="2000" b="1">
                  <a:solidFill>
                    <a:srgbClr val="FF0000"/>
                  </a:solidFill>
                </a:rPr>
                <a:t>60,000 Ys ago</a:t>
              </a:r>
            </a:p>
            <a:p>
              <a:pPr eaLnBrk="1" hangingPunct="1"/>
              <a:r>
                <a:rPr lang="en-US" altLang="en-US" sz="2000" b="1">
                  <a:solidFill>
                    <a:srgbClr val="FF0000"/>
                  </a:solidFill>
                </a:rPr>
                <a:t>Sea-going technologies</a:t>
              </a:r>
            </a:p>
          </p:txBody>
        </p:sp>
      </p:grpSp>
      <p:grpSp>
        <p:nvGrpSpPr>
          <p:cNvPr id="6" name="Group 20"/>
          <p:cNvGrpSpPr>
            <a:grpSpLocks/>
          </p:cNvGrpSpPr>
          <p:nvPr/>
        </p:nvGrpSpPr>
        <p:grpSpPr bwMode="auto">
          <a:xfrm>
            <a:off x="5486400" y="2590800"/>
            <a:ext cx="4041775" cy="1616075"/>
            <a:chOff x="3310" y="1622"/>
            <a:chExt cx="2546" cy="1018"/>
          </a:xfrm>
        </p:grpSpPr>
        <p:grpSp>
          <p:nvGrpSpPr>
            <p:cNvPr id="23567" name="Group 21"/>
            <p:cNvGrpSpPr>
              <a:grpSpLocks/>
            </p:cNvGrpSpPr>
            <p:nvPr/>
          </p:nvGrpSpPr>
          <p:grpSpPr bwMode="auto">
            <a:xfrm>
              <a:off x="3310" y="2016"/>
              <a:ext cx="962" cy="432"/>
              <a:chOff x="3310" y="2016"/>
              <a:chExt cx="962" cy="432"/>
            </a:xfrm>
          </p:grpSpPr>
          <p:sp>
            <p:nvSpPr>
              <p:cNvPr id="23569" name="Line 22"/>
              <p:cNvSpPr>
                <a:spLocks noChangeShapeType="1"/>
              </p:cNvSpPr>
              <p:nvPr/>
            </p:nvSpPr>
            <p:spPr bwMode="auto">
              <a:xfrm flipV="1">
                <a:off x="3310" y="2016"/>
                <a:ext cx="50" cy="385"/>
              </a:xfrm>
              <a:prstGeom prst="line">
                <a:avLst/>
              </a:prstGeom>
              <a:noFill/>
              <a:ln w="3810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570" name="Line 23"/>
              <p:cNvSpPr>
                <a:spLocks noChangeShapeType="1"/>
              </p:cNvSpPr>
              <p:nvPr/>
            </p:nvSpPr>
            <p:spPr bwMode="auto">
              <a:xfrm flipV="1">
                <a:off x="3600" y="2160"/>
                <a:ext cx="0" cy="288"/>
              </a:xfrm>
              <a:prstGeom prst="line">
                <a:avLst/>
              </a:prstGeom>
              <a:noFill/>
              <a:ln w="3810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571" name="Line 24"/>
              <p:cNvSpPr>
                <a:spLocks noChangeShapeType="1"/>
              </p:cNvSpPr>
              <p:nvPr/>
            </p:nvSpPr>
            <p:spPr bwMode="auto">
              <a:xfrm flipV="1">
                <a:off x="3504" y="2016"/>
                <a:ext cx="576" cy="144"/>
              </a:xfrm>
              <a:prstGeom prst="line">
                <a:avLst/>
              </a:prstGeom>
              <a:noFill/>
              <a:ln w="3810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572" name="Line 25"/>
              <p:cNvSpPr>
                <a:spLocks noChangeShapeType="1"/>
              </p:cNvSpPr>
              <p:nvPr/>
            </p:nvSpPr>
            <p:spPr bwMode="auto">
              <a:xfrm flipH="1" flipV="1">
                <a:off x="4224" y="2016"/>
                <a:ext cx="48" cy="288"/>
              </a:xfrm>
              <a:prstGeom prst="line">
                <a:avLst/>
              </a:prstGeom>
              <a:noFill/>
              <a:ln w="3810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23568" name="Text Box 26"/>
            <p:cNvSpPr txBox="1">
              <a:spLocks noChangeArrowheads="1"/>
            </p:cNvSpPr>
            <p:nvPr/>
          </p:nvSpPr>
          <p:spPr bwMode="auto">
            <a:xfrm>
              <a:off x="4512" y="1622"/>
              <a:ext cx="1344" cy="1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en-US" sz="2000" b="1">
                  <a:solidFill>
                    <a:schemeClr val="accent1"/>
                  </a:solidFill>
                </a:rPr>
                <a:t>40,000 Ys ago</a:t>
              </a:r>
            </a:p>
            <a:p>
              <a:pPr eaLnBrk="1" hangingPunct="1"/>
              <a:r>
                <a:rPr lang="en-US" altLang="en-US" sz="2000" b="1">
                  <a:solidFill>
                    <a:schemeClr val="accent1"/>
                  </a:solidFill>
                </a:rPr>
                <a:t>New hunting techniques; adaptations to cold</a:t>
              </a:r>
            </a:p>
          </p:txBody>
        </p:sp>
      </p:grpSp>
      <p:grpSp>
        <p:nvGrpSpPr>
          <p:cNvPr id="8" name="Group 27"/>
          <p:cNvGrpSpPr>
            <a:grpSpLocks/>
          </p:cNvGrpSpPr>
          <p:nvPr/>
        </p:nvGrpSpPr>
        <p:grpSpPr bwMode="auto">
          <a:xfrm>
            <a:off x="136525" y="2403475"/>
            <a:ext cx="7407275" cy="3082925"/>
            <a:chOff x="86" y="1514"/>
            <a:chExt cx="4666" cy="1942"/>
          </a:xfrm>
        </p:grpSpPr>
        <p:grpSp>
          <p:nvGrpSpPr>
            <p:cNvPr id="23561" name="Group 28"/>
            <p:cNvGrpSpPr>
              <a:grpSpLocks/>
            </p:cNvGrpSpPr>
            <p:nvPr/>
          </p:nvGrpSpPr>
          <p:grpSpPr bwMode="auto">
            <a:xfrm>
              <a:off x="1152" y="1920"/>
              <a:ext cx="3600" cy="1536"/>
              <a:chOff x="1152" y="1920"/>
              <a:chExt cx="3600" cy="1536"/>
            </a:xfrm>
          </p:grpSpPr>
          <p:sp>
            <p:nvSpPr>
              <p:cNvPr id="23563" name="Line 29"/>
              <p:cNvSpPr>
                <a:spLocks noChangeShapeType="1"/>
              </p:cNvSpPr>
              <p:nvPr/>
            </p:nvSpPr>
            <p:spPr bwMode="auto">
              <a:xfrm flipV="1">
                <a:off x="3696" y="1920"/>
                <a:ext cx="1056" cy="48"/>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23564" name="Line 30"/>
              <p:cNvSpPr>
                <a:spLocks noChangeShapeType="1"/>
              </p:cNvSpPr>
              <p:nvPr/>
            </p:nvSpPr>
            <p:spPr bwMode="auto">
              <a:xfrm>
                <a:off x="1152" y="2016"/>
                <a:ext cx="480" cy="384"/>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23565" name="Line 31"/>
              <p:cNvSpPr>
                <a:spLocks noChangeShapeType="1"/>
              </p:cNvSpPr>
              <p:nvPr/>
            </p:nvSpPr>
            <p:spPr bwMode="auto">
              <a:xfrm>
                <a:off x="1632" y="2448"/>
                <a:ext cx="288" cy="24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23566" name="Line 32"/>
              <p:cNvSpPr>
                <a:spLocks noChangeShapeType="1"/>
              </p:cNvSpPr>
              <p:nvPr/>
            </p:nvSpPr>
            <p:spPr bwMode="auto">
              <a:xfrm>
                <a:off x="2016" y="2832"/>
                <a:ext cx="96" cy="624"/>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grpSp>
        <p:sp>
          <p:nvSpPr>
            <p:cNvPr id="23562" name="Text Box 33"/>
            <p:cNvSpPr txBox="1">
              <a:spLocks noChangeArrowheads="1"/>
            </p:cNvSpPr>
            <p:nvPr/>
          </p:nvSpPr>
          <p:spPr bwMode="auto">
            <a:xfrm>
              <a:off x="86" y="1514"/>
              <a:ext cx="1306" cy="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en-US" sz="2000" b="1">
                  <a:solidFill>
                    <a:srgbClr val="FF0000"/>
                  </a:solidFill>
                </a:rPr>
                <a:t>15,000 Ys ago</a:t>
              </a:r>
            </a:p>
            <a:p>
              <a:pPr eaLnBrk="1" hangingPunct="1"/>
              <a:r>
                <a:rPr lang="en-US" altLang="en-US" sz="2000" b="1">
                  <a:solidFill>
                    <a:srgbClr val="FF0000"/>
                  </a:solidFill>
                </a:rPr>
                <a:t>Many new technologies required</a:t>
              </a:r>
            </a:p>
          </p:txBody>
        </p:sp>
      </p:grpSp>
      <p:sp>
        <p:nvSpPr>
          <p:cNvPr id="23560" name="Rectangle 35"/>
          <p:cNvSpPr>
            <a:spLocks noGrp="1" noChangeArrowheads="1"/>
          </p:cNvSpPr>
          <p:nvPr>
            <p:ph type="title"/>
          </p:nvPr>
        </p:nvSpPr>
        <p:spPr>
          <a:xfrm>
            <a:off x="685800" y="76200"/>
            <a:ext cx="7772400" cy="1600200"/>
          </a:xfrm>
          <a:solidFill>
            <a:schemeClr val="bg2"/>
          </a:solidFill>
        </p:spPr>
        <p:txBody>
          <a:bodyPr/>
          <a:lstStyle/>
          <a:p>
            <a:pPr eaLnBrk="1" hangingPunct="1"/>
            <a:r>
              <a:rPr lang="en-US" altLang="en-US" sz="5400" b="1" smtClean="0">
                <a:solidFill>
                  <a:schemeClr val="accent1"/>
                </a:solidFill>
              </a:rPr>
              <a:t>The 1st Difference: </a:t>
            </a:r>
            <a:br>
              <a:rPr lang="en-US" altLang="en-US" sz="5400" b="1" smtClean="0">
                <a:solidFill>
                  <a:schemeClr val="accent1"/>
                </a:solidFill>
              </a:rPr>
            </a:br>
            <a:r>
              <a:rPr lang="en-US" altLang="en-US" sz="5400" b="1" smtClean="0">
                <a:solidFill>
                  <a:schemeClr val="accent1"/>
                </a:solidFill>
              </a:rPr>
              <a:t>Later Settlement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up)">
                                      <p:cBhvr>
                                        <p:cTn id="22" dur="500"/>
                                        <p:tgtEl>
                                          <p:spTgt spid="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left)">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a:xfrm>
            <a:off x="6324600" y="1495425"/>
            <a:ext cx="2971800" cy="2771775"/>
          </a:xfrm>
        </p:spPr>
        <p:txBody>
          <a:bodyPr>
            <a:spAutoFit/>
          </a:bodyPr>
          <a:lstStyle/>
          <a:p>
            <a:pPr eaLnBrk="1" hangingPunct="1"/>
            <a:r>
              <a:rPr lang="en-US" altLang="en-US" b="1" smtClean="0"/>
              <a:t>Early Migrations to the Americas</a:t>
            </a:r>
          </a:p>
        </p:txBody>
      </p:sp>
      <p:pic>
        <p:nvPicPr>
          <p:cNvPr id="2560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477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pic>
      <p:sp>
        <p:nvSpPr>
          <p:cNvPr id="191492" name="Text Box 4"/>
          <p:cNvSpPr txBox="1">
            <a:spLocks noChangeArrowheads="1"/>
          </p:cNvSpPr>
          <p:nvPr/>
        </p:nvSpPr>
        <p:spPr bwMode="auto">
          <a:xfrm>
            <a:off x="76200" y="3584575"/>
            <a:ext cx="2895600" cy="2554288"/>
          </a:xfrm>
          <a:prstGeom prst="rect">
            <a:avLst/>
          </a:prstGeom>
          <a:solidFill>
            <a:schemeClr val="tx1"/>
          </a:solidFill>
          <a:ln w="57150">
            <a:solidFill>
              <a:schemeClr val="bg2"/>
            </a:solidFill>
            <a:miter lim="800000"/>
            <a:headEnd/>
            <a:tailEnd/>
          </a:ln>
        </p:spPr>
        <p:txBody>
          <a:bodyPr>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en-US" sz="2000">
                <a:solidFill>
                  <a:schemeClr val="bg2"/>
                </a:solidFill>
              </a:rPr>
              <a:t>Humans may have arrived earlier, but they certainly reached the Americas by </a:t>
            </a:r>
            <a:r>
              <a:rPr lang="en-US" altLang="en-US" sz="2000" b="1" u="sng">
                <a:solidFill>
                  <a:schemeClr val="bg2"/>
                </a:solidFill>
              </a:rPr>
              <a:t>15,000</a:t>
            </a:r>
            <a:r>
              <a:rPr lang="en-US" altLang="en-US" sz="2000">
                <a:solidFill>
                  <a:schemeClr val="bg2"/>
                </a:solidFill>
              </a:rPr>
              <a:t> years ago, traveling either by sea, along the W. Coast, or inland between the great ice sheets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91492"/>
                                        </p:tgtEl>
                                        <p:attrNameLst>
                                          <p:attrName>style.visibility</p:attrName>
                                        </p:attrNameLst>
                                      </p:cBhvr>
                                      <p:to>
                                        <p:strVal val="visible"/>
                                      </p:to>
                                    </p:set>
                                    <p:anim calcmode="lin" valueType="num">
                                      <p:cBhvr additive="base">
                                        <p:cTn id="7" dur="500" fill="hold"/>
                                        <p:tgtEl>
                                          <p:spTgt spid="191492"/>
                                        </p:tgtEl>
                                        <p:attrNameLst>
                                          <p:attrName>ppt_x</p:attrName>
                                        </p:attrNameLst>
                                      </p:cBhvr>
                                      <p:tavLst>
                                        <p:tav tm="0">
                                          <p:val>
                                            <p:strVal val="0-#ppt_w/2"/>
                                          </p:val>
                                        </p:tav>
                                        <p:tav tm="100000">
                                          <p:val>
                                            <p:strVal val="#ppt_x"/>
                                          </p:val>
                                        </p:tav>
                                      </p:tavLst>
                                    </p:anim>
                                    <p:anim calcmode="lin" valueType="num">
                                      <p:cBhvr additive="base">
                                        <p:cTn id="8" dur="500" fill="hold"/>
                                        <p:tgtEl>
                                          <p:spTgt spid="19149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492" grpId="0" animBg="1" autoUpdateAnimBg="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57150" cap="flat" cmpd="sng" algn="ctr">
          <a:solidFill>
            <a:schemeClr val="bg2"/>
          </a:solidFill>
          <a:prstDash val="solid"/>
          <a:round/>
          <a:headEnd type="triangle" w="med" len="med"/>
          <a:tailEnd type="triangl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57150" cap="flat" cmpd="sng" algn="ctr">
          <a:solidFill>
            <a:schemeClr val="bg2"/>
          </a:solidFill>
          <a:prstDash val="solid"/>
          <a:round/>
          <a:headEnd type="triangle" w="med" len="med"/>
          <a:tailEnd type="triangl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1667</TotalTime>
  <Words>2050</Words>
  <Application>Microsoft Office PowerPoint</Application>
  <PresentationFormat>On-screen Show (4:3)</PresentationFormat>
  <Paragraphs>267</Paragraphs>
  <Slides>61</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61</vt:i4>
      </vt:variant>
    </vt:vector>
  </HeadingPairs>
  <TitlesOfParts>
    <vt:vector size="66" baseType="lpstr">
      <vt:lpstr>Times New Roman</vt:lpstr>
      <vt:lpstr>MS PGothic</vt:lpstr>
      <vt:lpstr>Arial</vt:lpstr>
      <vt:lpstr>MS PGothic</vt:lpstr>
      <vt:lpstr>Default Design</vt:lpstr>
      <vt:lpstr>PowerPoint Presentation</vt:lpstr>
      <vt:lpstr>W2.1 Describe the characteristics of early Western Hemisphere civilizations and pastoral societies</vt:lpstr>
      <vt:lpstr>Era 3 – Classical Traditions and Major Empires, Western Hemisphere</vt:lpstr>
      <vt:lpstr>Geography context: ‘World Zones’ from c. 1,000 BCE</vt:lpstr>
      <vt:lpstr>Questions about the place of the Americas in World History</vt:lpstr>
      <vt:lpstr>PowerPoint Presentation</vt:lpstr>
      <vt:lpstr>Comparing the American and Afro-Eurasian world zones</vt:lpstr>
      <vt:lpstr>The 1st Difference:  Later Settlement</vt:lpstr>
      <vt:lpstr>Early Migrations to the Americas</vt:lpstr>
      <vt:lpstr>So, American History Started Later</vt:lpstr>
      <vt:lpstr>The 2nd Difference: Geographical Orientation</vt:lpstr>
      <vt:lpstr>Traveling south through the Americas meant adapting to many different environments</vt:lpstr>
      <vt:lpstr>N. America: Climates</vt:lpstr>
      <vt:lpstr>S. Americas: Climates</vt:lpstr>
      <vt:lpstr>The 3rd Difference:  Agriculture appears later</vt:lpstr>
      <vt:lpstr>Major American Domesticates?</vt:lpstr>
      <vt:lpstr>Why does agriculture appear later in the Americas?</vt:lpstr>
      <vt:lpstr>Maize was less ‘pre-adapted’ for domestication than wheat</vt:lpstr>
      <vt:lpstr>Extinct N. American megafauna</vt:lpstr>
      <vt:lpstr>PowerPoint Presentation</vt:lpstr>
      <vt:lpstr>Agrarian Civilizations in the Americas: Chronology</vt:lpstr>
      <vt:lpstr>Afro-Eurasian &amp; American agrarian civilizations shared much, even though there was no contact between them</vt:lpstr>
      <vt:lpstr>PowerPoint Presentation</vt:lpstr>
      <vt:lpstr>Olmec monumental art, c. 1600 BCE, La Venta, Tabasco St., Mexico</vt:lpstr>
      <vt:lpstr>Ruins of Monte Alban, Oaxaca valley (c. 500 BCE-500 CE)</vt:lpstr>
      <vt:lpstr>Regions of Mayan Civilization</vt:lpstr>
      <vt:lpstr>Tikal, Guatemala, c. 200 CE</vt:lpstr>
      <vt:lpstr>Chichen Itza in Mayan Yucatan, built c. 1050 CE</vt:lpstr>
      <vt:lpstr>A reconstruction of Mayan monumental architecture</vt:lpstr>
      <vt:lpstr>Warfare was as important as in all agrarian civilizations</vt:lpstr>
      <vt:lpstr>Mayan writing, from the Madrid codex, c. 1500</vt:lpstr>
      <vt:lpstr>Mayan and Aztec calendars were amongst the most accurate in the world</vt:lpstr>
      <vt:lpstr>Teotihuacan (Temple of the Sun) flourished c. 200-600 CE</vt:lpstr>
      <vt:lpstr>The Aztec Empire</vt:lpstr>
      <vt:lpstr>Aztec Chinampas agriculture: a 16th C. painting</vt:lpstr>
      <vt:lpstr>Cities: 16th century map of Mexico city/ Tenochtitlan</vt:lpstr>
      <vt:lpstr>Reconstruction of the pyramids of Tenochtitlan</vt:lpstr>
      <vt:lpstr>Aztec  Writing</vt:lpstr>
      <vt:lpstr>The Inca Empire by 1500</vt:lpstr>
      <vt:lpstr>In the Andes, agriculture required elaborate systems of terracing</vt:lpstr>
      <vt:lpstr>Machu Picchu (80 kms NW of Cuzco, 8,000 ft. high) was probably an Inca country estate</vt:lpstr>
      <vt:lpstr>Writing or Accounting?</vt:lpstr>
      <vt:lpstr>With few domestic animals, most trade was carried by porters along a vast system of state roads</vt:lpstr>
      <vt:lpstr>As in all agrarian civilizations, Inca rulers acquired fabulous wealth</vt:lpstr>
      <vt:lpstr>Anasazi dwellings,  New Mexico</vt:lpstr>
      <vt:lpstr>Chaco Canyon, New Mexico: an Anasazi ritual center</vt:lpstr>
      <vt:lpstr>PowerPoint Presentation</vt:lpstr>
      <vt:lpstr>PowerPoint Presentation</vt:lpstr>
      <vt:lpstr>PowerPoint Presentation</vt:lpstr>
      <vt:lpstr>Iroquois ‘Longhouses’ with fortifications</vt:lpstr>
      <vt:lpstr>Cahokia (nr. St. Louis):  an artist’s reconstruction</vt:lpstr>
      <vt:lpstr>The death of a Cahokian chief Eyewitness account</vt:lpstr>
      <vt:lpstr>PowerPoint Presentation</vt:lpstr>
      <vt:lpstr>Main Similarities and Differences between the American and Afro-Eurasian Zones</vt:lpstr>
      <vt:lpstr>Similarities: American &amp; Afro-Eurasian World Zones</vt:lpstr>
      <vt:lpstr>Differences in 1500:  How large were populations?</vt:lpstr>
      <vt:lpstr>Differences in 1500:  How powerful were states?</vt:lpstr>
      <vt:lpstr>Differences in 1500:  How large were exchange networks?</vt:lpstr>
      <vt:lpstr>Exchange Networks: Americas c. 1500 CE</vt:lpstr>
      <vt:lpstr>For Comparison: Eurasian Exchange Networks c. 1500 CE</vt:lpstr>
      <vt:lpstr>Why these  differences mattered?</vt:lpstr>
    </vt:vector>
  </TitlesOfParts>
  <Company>San Diego State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MOST OF HISTORY: THE FIRST HUMANS</dc:title>
  <dc:creator>Christian</dc:creator>
  <cp:lastModifiedBy>hannah</cp:lastModifiedBy>
  <cp:revision>429</cp:revision>
  <dcterms:created xsi:type="dcterms:W3CDTF">2002-09-15T12:59:13Z</dcterms:created>
  <dcterms:modified xsi:type="dcterms:W3CDTF">2014-06-27T17:30:02Z</dcterms:modified>
</cp:coreProperties>
</file>