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99" d="100"/>
          <a:sy n="99" d="100"/>
        </p:scale>
        <p:origin x="-732"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2B33AC95-E3B4-4D62-B8B4-ECEDC24835D4}" type="datetimeFigureOut">
              <a:rPr lang="en-US" smtClean="0"/>
              <a:t>12/2/2014</a:t>
            </a:fld>
            <a:endParaRPr lang="en-US"/>
          </a:p>
        </p:txBody>
      </p:sp>
      <p:sp>
        <p:nvSpPr>
          <p:cNvPr id="23" name="Slide Number Placeholder 22"/>
          <p:cNvSpPr>
            <a:spLocks noGrp="1"/>
          </p:cNvSpPr>
          <p:nvPr>
            <p:ph type="sldNum" sz="quarter" idx="11"/>
          </p:nvPr>
        </p:nvSpPr>
        <p:spPr/>
        <p:txBody>
          <a:bodyPr/>
          <a:lstStyle/>
          <a:p>
            <a:fld id="{D1FC5D0C-2BDC-4A08-A547-BE60DAA6BBA8}"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3AC95-E3B4-4D62-B8B4-ECEDC24835D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C5D0C-2BDC-4A08-A547-BE60DAA6BB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3AC95-E3B4-4D62-B8B4-ECEDC24835D4}"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C5D0C-2BDC-4A08-A547-BE60DAA6BB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2B33AC95-E3B4-4D62-B8B4-ECEDC24835D4}" type="datetimeFigureOut">
              <a:rPr lang="en-US" smtClean="0"/>
              <a:t>12/2/2014</a:t>
            </a:fld>
            <a:endParaRPr lang="en-US"/>
          </a:p>
        </p:txBody>
      </p:sp>
      <p:sp>
        <p:nvSpPr>
          <p:cNvPr id="19" name="Slide Number Placeholder 18"/>
          <p:cNvSpPr>
            <a:spLocks noGrp="1"/>
          </p:cNvSpPr>
          <p:nvPr>
            <p:ph type="sldNum" sz="quarter" idx="15"/>
          </p:nvPr>
        </p:nvSpPr>
        <p:spPr/>
        <p:txBody>
          <a:bodyPr/>
          <a:lstStyle/>
          <a:p>
            <a:fld id="{D1FC5D0C-2BDC-4A08-A547-BE60DAA6BBA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B33AC95-E3B4-4D62-B8B4-ECEDC24835D4}" type="datetimeFigureOut">
              <a:rPr lang="en-US" smtClean="0"/>
              <a:t>12/2/2014</a:t>
            </a:fld>
            <a:endParaRPr lang="en-US"/>
          </a:p>
        </p:txBody>
      </p:sp>
      <p:sp>
        <p:nvSpPr>
          <p:cNvPr id="20" name="Slide Number Placeholder 19"/>
          <p:cNvSpPr>
            <a:spLocks noGrp="1"/>
          </p:cNvSpPr>
          <p:nvPr>
            <p:ph type="sldNum" sz="quarter" idx="11"/>
          </p:nvPr>
        </p:nvSpPr>
        <p:spPr/>
        <p:txBody>
          <a:bodyPr/>
          <a:lstStyle/>
          <a:p>
            <a:fld id="{D1FC5D0C-2BDC-4A08-A547-BE60DAA6BBA8}"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2B33AC95-E3B4-4D62-B8B4-ECEDC24835D4}" type="datetimeFigureOut">
              <a:rPr lang="en-US" smtClean="0"/>
              <a:t>12/2/2014</a:t>
            </a:fld>
            <a:endParaRPr lang="en-US"/>
          </a:p>
        </p:txBody>
      </p:sp>
      <p:sp>
        <p:nvSpPr>
          <p:cNvPr id="25" name="Slide Number Placeholder 24"/>
          <p:cNvSpPr>
            <a:spLocks noGrp="1"/>
          </p:cNvSpPr>
          <p:nvPr>
            <p:ph type="sldNum" sz="quarter" idx="16"/>
          </p:nvPr>
        </p:nvSpPr>
        <p:spPr/>
        <p:txBody>
          <a:bodyPr/>
          <a:lstStyle/>
          <a:p>
            <a:fld id="{D1FC5D0C-2BDC-4A08-A547-BE60DAA6BBA8}"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2B33AC95-E3B4-4D62-B8B4-ECEDC24835D4}" type="datetimeFigureOut">
              <a:rPr lang="en-US" smtClean="0"/>
              <a:t>12/2/2014</a:t>
            </a:fld>
            <a:endParaRPr lang="en-US"/>
          </a:p>
        </p:txBody>
      </p:sp>
      <p:sp>
        <p:nvSpPr>
          <p:cNvPr id="24" name="Slide Number Placeholder 23"/>
          <p:cNvSpPr>
            <a:spLocks noGrp="1"/>
          </p:cNvSpPr>
          <p:nvPr>
            <p:ph type="sldNum" sz="quarter" idx="17"/>
          </p:nvPr>
        </p:nvSpPr>
        <p:spPr/>
        <p:txBody>
          <a:bodyPr/>
          <a:lstStyle/>
          <a:p>
            <a:fld id="{D1FC5D0C-2BDC-4A08-A547-BE60DAA6BBA8}"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2B33AC95-E3B4-4D62-B8B4-ECEDC24835D4}" type="datetimeFigureOut">
              <a:rPr lang="en-US" smtClean="0"/>
              <a:t>12/2/2014</a:t>
            </a:fld>
            <a:endParaRPr lang="en-US"/>
          </a:p>
        </p:txBody>
      </p:sp>
      <p:sp>
        <p:nvSpPr>
          <p:cNvPr id="14" name="Slide Number Placeholder 13"/>
          <p:cNvSpPr>
            <a:spLocks noGrp="1"/>
          </p:cNvSpPr>
          <p:nvPr>
            <p:ph type="sldNum" sz="quarter" idx="11"/>
          </p:nvPr>
        </p:nvSpPr>
        <p:spPr/>
        <p:txBody>
          <a:bodyPr/>
          <a:lstStyle/>
          <a:p>
            <a:fld id="{D1FC5D0C-2BDC-4A08-A547-BE60DAA6BBA8}"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2B33AC95-E3B4-4D62-B8B4-ECEDC24835D4}" type="datetimeFigureOut">
              <a:rPr lang="en-US" smtClean="0"/>
              <a:t>12/2/2014</a:t>
            </a:fld>
            <a:endParaRPr lang="en-US"/>
          </a:p>
        </p:txBody>
      </p:sp>
      <p:sp>
        <p:nvSpPr>
          <p:cNvPr id="12" name="Slide Number Placeholder 11"/>
          <p:cNvSpPr>
            <a:spLocks noGrp="1"/>
          </p:cNvSpPr>
          <p:nvPr>
            <p:ph type="sldNum" sz="quarter" idx="11"/>
          </p:nvPr>
        </p:nvSpPr>
        <p:spPr/>
        <p:txBody>
          <a:bodyPr/>
          <a:lstStyle/>
          <a:p>
            <a:fld id="{D1FC5D0C-2BDC-4A08-A547-BE60DAA6BBA8}"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2B33AC95-E3B4-4D62-B8B4-ECEDC24835D4}" type="datetimeFigureOut">
              <a:rPr lang="en-US" smtClean="0"/>
              <a:t>12/2/2014</a:t>
            </a:fld>
            <a:endParaRPr lang="en-US"/>
          </a:p>
        </p:txBody>
      </p:sp>
      <p:sp>
        <p:nvSpPr>
          <p:cNvPr id="18" name="Slide Number Placeholder 17"/>
          <p:cNvSpPr>
            <a:spLocks noGrp="1"/>
          </p:cNvSpPr>
          <p:nvPr>
            <p:ph type="sldNum" sz="quarter" idx="16"/>
          </p:nvPr>
        </p:nvSpPr>
        <p:spPr/>
        <p:txBody>
          <a:bodyPr/>
          <a:lstStyle/>
          <a:p>
            <a:fld id="{D1FC5D0C-2BDC-4A08-A547-BE60DAA6BBA8}"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2B33AC95-E3B4-4D62-B8B4-ECEDC24835D4}" type="datetimeFigureOut">
              <a:rPr lang="en-US" smtClean="0"/>
              <a:t>12/2/2014</a:t>
            </a:fld>
            <a:endParaRPr lang="en-US"/>
          </a:p>
        </p:txBody>
      </p:sp>
      <p:sp>
        <p:nvSpPr>
          <p:cNvPr id="20" name="Slide Number Placeholder 19"/>
          <p:cNvSpPr>
            <a:spLocks noGrp="1"/>
          </p:cNvSpPr>
          <p:nvPr>
            <p:ph type="sldNum" sz="quarter" idx="15"/>
          </p:nvPr>
        </p:nvSpPr>
        <p:spPr/>
        <p:txBody>
          <a:bodyPr/>
          <a:lstStyle/>
          <a:p>
            <a:fld id="{D1FC5D0C-2BDC-4A08-A547-BE60DAA6BBA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2B33AC95-E3B4-4D62-B8B4-ECEDC24835D4}" type="datetimeFigureOut">
              <a:rPr lang="en-US" smtClean="0"/>
              <a:t>12/2/2014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D1FC5D0C-2BDC-4A08-A547-BE60DAA6BBA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1752600"/>
          </a:xfrm>
        </p:spPr>
        <p:txBody>
          <a:bodyPr>
            <a:normAutofit/>
          </a:bodyPr>
          <a:lstStyle/>
          <a:p>
            <a:r>
              <a:rPr lang="en-US" sz="5400" dirty="0" smtClean="0"/>
              <a:t>By: </a:t>
            </a:r>
            <a:r>
              <a:rPr lang="en-US" sz="5400" dirty="0" err="1" smtClean="0"/>
              <a:t>Jannet</a:t>
            </a:r>
            <a:r>
              <a:rPr lang="en-US" sz="5400" dirty="0" smtClean="0"/>
              <a:t>, Rafi and David</a:t>
            </a:r>
            <a:endParaRPr lang="en-US" sz="54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sz="9600" dirty="0" smtClean="0">
                <a:solidFill>
                  <a:schemeClr val="tx1"/>
                </a:solidFill>
              </a:rPr>
              <a:t>The Rise Of Europe </a:t>
            </a:r>
            <a:r>
              <a:rPr lang="en-US" sz="2400" dirty="0" smtClean="0">
                <a:solidFill>
                  <a:schemeClr val="tx1"/>
                </a:solidFill>
              </a:rPr>
              <a:t>Chapter 7 sections 1 &amp; 2</a:t>
            </a:r>
            <a:endParaRPr lang="en-US" dirty="0">
              <a:solidFill>
                <a:schemeClr val="tx1"/>
              </a:solidFill>
            </a:endParaRPr>
          </a:p>
        </p:txBody>
      </p:sp>
    </p:spTree>
    <p:extLst>
      <p:ext uri="{BB962C8B-B14F-4D97-AF65-F5344CB8AC3E}">
        <p14:creationId xmlns:p14="http://schemas.microsoft.com/office/powerpoint/2010/main" val="45306842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 y="990600"/>
            <a:ext cx="7680960" cy="5715000"/>
          </a:xfrm>
        </p:spPr>
        <p:txBody>
          <a:bodyPr>
            <a:normAutofit/>
          </a:bodyPr>
          <a:lstStyle/>
          <a:p>
            <a:r>
              <a:rPr lang="en-US" sz="2400" dirty="0" smtClean="0"/>
              <a:t>Chapter 7 section 1 main ideas are: </a:t>
            </a:r>
            <a:br>
              <a:rPr lang="en-US" sz="2400" dirty="0" smtClean="0"/>
            </a:br>
            <a:r>
              <a:rPr lang="en-US" sz="3200" b="1" dirty="0" smtClean="0"/>
              <a:t>Western Europe In Decline- </a:t>
            </a:r>
            <a:r>
              <a:rPr lang="en-US" sz="2400" dirty="0" smtClean="0"/>
              <a:t>After the collapse of Rome, Western Europe Entered a period of political, social, and economic decline.</a:t>
            </a:r>
            <a:br>
              <a:rPr lang="en-US" sz="2400" dirty="0" smtClean="0"/>
            </a:br>
            <a:r>
              <a:rPr lang="en-US" sz="2400" dirty="0" smtClean="0"/>
              <a:t/>
            </a:r>
            <a:br>
              <a:rPr lang="en-US" sz="2400" dirty="0" smtClean="0"/>
            </a:br>
            <a:r>
              <a:rPr lang="en-US" sz="3200" b="1" dirty="0" smtClean="0"/>
              <a:t>The Rise of the Germanic Kingdoms- </a:t>
            </a:r>
            <a:r>
              <a:rPr lang="en-US" sz="2400" dirty="0" smtClean="0"/>
              <a:t>The Germanic tribes that conquered parts of Rome included the Goths, Vandals, Saxons, and Franks.</a:t>
            </a:r>
            <a:br>
              <a:rPr lang="en-US" sz="2400" dirty="0" smtClean="0"/>
            </a:br>
            <a:r>
              <a:rPr lang="en-US" sz="2400" b="1" dirty="0" smtClean="0"/>
              <a:t/>
            </a:r>
            <a:br>
              <a:rPr lang="en-US" sz="2400" b="1" dirty="0" smtClean="0"/>
            </a:br>
            <a:r>
              <a:rPr lang="en-US" sz="3200" b="1" dirty="0" smtClean="0"/>
              <a:t>The age of Charlemagne- </a:t>
            </a:r>
            <a:r>
              <a:rPr lang="en-US" sz="2400" dirty="0" smtClean="0"/>
              <a:t>Became king of the Franks in 768. </a:t>
            </a:r>
            <a:br>
              <a:rPr lang="en-US" sz="2400" dirty="0" smtClean="0"/>
            </a:br>
            <a:r>
              <a:rPr lang="en-US" sz="2400" dirty="0" smtClean="0"/>
              <a:t/>
            </a:r>
            <a:br>
              <a:rPr lang="en-US" sz="2400" dirty="0" smtClean="0"/>
            </a:br>
            <a:r>
              <a:rPr lang="en-US" sz="3200" b="1" dirty="0" smtClean="0"/>
              <a:t>Europe After Charlemagne- </a:t>
            </a:r>
            <a:r>
              <a:rPr lang="en-US" sz="2400" b="1" dirty="0" smtClean="0"/>
              <a:t>Died in 814 then his son Louis I took the throne. Spilt region into 3.</a:t>
            </a:r>
            <a:endParaRPr lang="en-US" sz="2400" b="1" dirty="0"/>
          </a:p>
        </p:txBody>
      </p:sp>
      <p:sp>
        <p:nvSpPr>
          <p:cNvPr id="3" name="Title 2"/>
          <p:cNvSpPr>
            <a:spLocks noGrp="1"/>
          </p:cNvSpPr>
          <p:nvPr>
            <p:ph type="title"/>
          </p:nvPr>
        </p:nvSpPr>
        <p:spPr>
          <a:xfrm>
            <a:off x="762000" y="-152400"/>
            <a:ext cx="7680960" cy="1066800"/>
          </a:xfrm>
        </p:spPr>
        <p:txBody>
          <a:bodyPr>
            <a:normAutofit/>
          </a:bodyPr>
          <a:lstStyle/>
          <a:p>
            <a:r>
              <a:rPr lang="en-US" dirty="0" smtClean="0"/>
              <a:t>The Early Middle Ages</a:t>
            </a:r>
            <a:r>
              <a:rPr lang="en-US" sz="2800" dirty="0"/>
              <a:t> </a:t>
            </a:r>
            <a:r>
              <a:rPr lang="en-US" sz="2800" dirty="0" smtClean="0"/>
              <a:t>(section 1)</a:t>
            </a:r>
            <a:endParaRPr lang="en-US" dirty="0"/>
          </a:p>
        </p:txBody>
      </p:sp>
    </p:spTree>
    <p:extLst>
      <p:ext uri="{BB962C8B-B14F-4D97-AF65-F5344CB8AC3E}">
        <p14:creationId xmlns:p14="http://schemas.microsoft.com/office/powerpoint/2010/main" val="3178608467"/>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whoosh.wav"/>
          </p:stSnd>
        </p:sndAc>
      </p:transition>
    </mc:Choice>
    <mc:Fallback xmlns="">
      <p:transition spd="slow">
        <p:circle/>
        <p:sndAc>
          <p:stSnd>
            <p:snd r:embed="rId3" name="whoo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3200" dirty="0" smtClean="0"/>
              <a:t>Franks: </a:t>
            </a:r>
            <a:r>
              <a:rPr lang="en-US" dirty="0" smtClean="0"/>
              <a:t>one of the Germanic tribes that was conquered by the Roman Empire. </a:t>
            </a:r>
          </a:p>
          <a:p>
            <a:r>
              <a:rPr lang="en-US" sz="2800" dirty="0" smtClean="0"/>
              <a:t>Charles Martel: </a:t>
            </a:r>
            <a:r>
              <a:rPr lang="en-US" dirty="0" smtClean="0"/>
              <a:t>rallied Frankish warriors when a Muslim arm crossed into France. </a:t>
            </a:r>
          </a:p>
          <a:p>
            <a:r>
              <a:rPr lang="en-US" sz="3200" dirty="0" smtClean="0"/>
              <a:t>Battle of Tours: </a:t>
            </a:r>
            <a:r>
              <a:rPr lang="en-US" dirty="0" smtClean="0"/>
              <a:t>in 723 where Christian warriors triumphed.</a:t>
            </a:r>
          </a:p>
          <a:p>
            <a:r>
              <a:rPr lang="en-US" sz="3200" dirty="0" err="1" smtClean="0"/>
              <a:t>Charlemange</a:t>
            </a:r>
            <a:r>
              <a:rPr lang="en-US" sz="3200" dirty="0" smtClean="0"/>
              <a:t>: </a:t>
            </a:r>
            <a:r>
              <a:rPr lang="en-US" dirty="0" smtClean="0"/>
              <a:t>grand son of </a:t>
            </a:r>
            <a:r>
              <a:rPr lang="en-US" dirty="0"/>
              <a:t>C</a:t>
            </a:r>
            <a:r>
              <a:rPr lang="en-US" dirty="0" smtClean="0"/>
              <a:t>harles Martel who became king of the Franks</a:t>
            </a:r>
          </a:p>
          <a:p>
            <a:r>
              <a:rPr lang="en-US" sz="3200" dirty="0" smtClean="0"/>
              <a:t>Magyars: </a:t>
            </a:r>
            <a:r>
              <a:rPr lang="en-US" dirty="0" smtClean="0"/>
              <a:t>a new wave of nomadic people in about 900 that settled in present day Hungry</a:t>
            </a:r>
          </a:p>
          <a:p>
            <a:r>
              <a:rPr lang="en-US" sz="3200" dirty="0" smtClean="0"/>
              <a:t>Vikings: </a:t>
            </a:r>
            <a:r>
              <a:rPr lang="en-US" dirty="0" smtClean="0"/>
              <a:t>broke the last threads of unity in </a:t>
            </a:r>
            <a:r>
              <a:rPr lang="en-US" dirty="0" err="1" smtClean="0"/>
              <a:t>Charlemange’s</a:t>
            </a:r>
            <a:r>
              <a:rPr lang="en-US" dirty="0" smtClean="0"/>
              <a:t> empire. </a:t>
            </a:r>
          </a:p>
          <a:p>
            <a:r>
              <a:rPr lang="en-US" dirty="0" smtClean="0"/>
              <a:t> </a:t>
            </a:r>
          </a:p>
          <a:p>
            <a:endParaRPr lang="en-US" dirty="0"/>
          </a:p>
        </p:txBody>
      </p:sp>
      <p:sp>
        <p:nvSpPr>
          <p:cNvPr id="3" name="Title 2"/>
          <p:cNvSpPr>
            <a:spLocks noGrp="1"/>
          </p:cNvSpPr>
          <p:nvPr>
            <p:ph type="title"/>
          </p:nvPr>
        </p:nvSpPr>
        <p:spPr/>
        <p:txBody>
          <a:bodyPr/>
          <a:lstStyle/>
          <a:p>
            <a:r>
              <a:rPr lang="en-US" dirty="0" smtClean="0"/>
              <a:t>Terms, People and Places</a:t>
            </a:r>
            <a:endParaRPr lang="en-US" dirty="0"/>
          </a:p>
        </p:txBody>
      </p:sp>
    </p:spTree>
    <p:extLst>
      <p:ext uri="{BB962C8B-B14F-4D97-AF65-F5344CB8AC3E}">
        <p14:creationId xmlns:p14="http://schemas.microsoft.com/office/powerpoint/2010/main" val="1106327631"/>
      </p:ext>
    </p:extLst>
  </p:cSld>
  <p:clrMapOvr>
    <a:masterClrMapping/>
  </p:clrMapOvr>
  <p:transition spd="slow">
    <p:push dir="u"/>
    <p:sndAc>
      <p:stSnd>
        <p:snd r:embed="rId2"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t>The religions of Islam did not start until the 600’s in Arabia, they soon started a new civilization and built a huge and expanding empire. Leaders of the church and Christian Kingdoms became alarmed when Muslim armies overran Christian lands from Palestine.</a:t>
            </a:r>
          </a:p>
          <a:p>
            <a:r>
              <a:rPr lang="en-US" sz="2400" dirty="0" smtClean="0"/>
              <a:t>By the end of the battle of tours the Muslims ruled most of what is now Spain and did not advance further into Europe. </a:t>
            </a:r>
          </a:p>
          <a:p>
            <a:r>
              <a:rPr lang="en-US" sz="2400" dirty="0" smtClean="0"/>
              <a:t> </a:t>
            </a:r>
            <a:endParaRPr lang="en-US" sz="2400" dirty="0"/>
          </a:p>
        </p:txBody>
      </p:sp>
      <p:sp>
        <p:nvSpPr>
          <p:cNvPr id="3" name="Title 2"/>
          <p:cNvSpPr>
            <a:spLocks noGrp="1"/>
          </p:cNvSpPr>
          <p:nvPr>
            <p:ph type="title"/>
          </p:nvPr>
        </p:nvSpPr>
        <p:spPr/>
        <p:txBody>
          <a:bodyPr>
            <a:normAutofit fontScale="90000"/>
          </a:bodyPr>
          <a:lstStyle/>
          <a:p>
            <a:r>
              <a:rPr lang="en-US" dirty="0" smtClean="0"/>
              <a:t>A Muslim Empire Threatens Europe</a:t>
            </a:r>
            <a:endParaRPr lang="en-US" dirty="0"/>
          </a:p>
        </p:txBody>
      </p:sp>
    </p:spTree>
    <p:extLst>
      <p:ext uri="{BB962C8B-B14F-4D97-AF65-F5344CB8AC3E}">
        <p14:creationId xmlns:p14="http://schemas.microsoft.com/office/powerpoint/2010/main" val="1505310886"/>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Main Ideas:</a:t>
            </a:r>
          </a:p>
          <a:p>
            <a:r>
              <a:rPr lang="en-US" sz="3200" dirty="0" smtClean="0"/>
              <a:t>Feudalism Develops: </a:t>
            </a:r>
            <a:r>
              <a:rPr lang="en-US" dirty="0" smtClean="0"/>
              <a:t>since all the Vikings, Muslims and Magyars started their invasions people needed to protect themselves because the emperors were too weak.</a:t>
            </a:r>
          </a:p>
          <a:p>
            <a:r>
              <a:rPr lang="en-US" sz="3200" dirty="0" smtClean="0"/>
              <a:t>The World of Knights and Nobles: </a:t>
            </a:r>
            <a:r>
              <a:rPr lang="en-US" dirty="0" smtClean="0"/>
              <a:t>by the time boys were seven years old they were sent away to learn to be Knights and they usually fought on horseback using swords, axes and lances which were long poles.</a:t>
            </a:r>
          </a:p>
          <a:p>
            <a:r>
              <a:rPr lang="en-US" sz="3200" dirty="0" smtClean="0"/>
              <a:t>Manors Support Feudalism: </a:t>
            </a:r>
            <a:r>
              <a:rPr lang="en-US" dirty="0" smtClean="0"/>
              <a:t>during the middle ages the Manor was self-sufficient because the peasants who lived there produced almost everything that they needed like food, clothing, tools </a:t>
            </a:r>
            <a:r>
              <a:rPr lang="en-US" dirty="0" err="1" smtClean="0"/>
              <a:t>ect</a:t>
            </a:r>
            <a:r>
              <a:rPr lang="en-US" dirty="0" smtClean="0"/>
              <a:t>. </a:t>
            </a:r>
            <a:endParaRPr lang="en-US" sz="2400" dirty="0" smtClean="0"/>
          </a:p>
          <a:p>
            <a:endParaRPr lang="en-US" dirty="0"/>
          </a:p>
        </p:txBody>
      </p:sp>
      <p:sp>
        <p:nvSpPr>
          <p:cNvPr id="3" name="Title 2"/>
          <p:cNvSpPr>
            <a:spLocks noGrp="1"/>
          </p:cNvSpPr>
          <p:nvPr>
            <p:ph type="title"/>
          </p:nvPr>
        </p:nvSpPr>
        <p:spPr/>
        <p:txBody>
          <a:bodyPr>
            <a:normAutofit fontScale="90000"/>
          </a:bodyPr>
          <a:lstStyle/>
          <a:p>
            <a:r>
              <a:rPr lang="en-US" dirty="0" smtClean="0"/>
              <a:t>Feudalism and the </a:t>
            </a:r>
            <a:r>
              <a:rPr lang="en-US" dirty="0"/>
              <a:t>M</a:t>
            </a:r>
            <a:r>
              <a:rPr lang="en-US" dirty="0" smtClean="0"/>
              <a:t>anor Economy</a:t>
            </a:r>
            <a:r>
              <a:rPr lang="en-US" dirty="0"/>
              <a:t/>
            </a:r>
            <a:br>
              <a:rPr lang="en-US" dirty="0"/>
            </a:br>
            <a:r>
              <a:rPr lang="en-US" dirty="0" smtClean="0"/>
              <a:t>(section 2)</a:t>
            </a:r>
            <a:endParaRPr lang="en-US" dirty="0"/>
          </a:p>
        </p:txBody>
      </p:sp>
    </p:spTree>
    <p:extLst>
      <p:ext uri="{BB962C8B-B14F-4D97-AF65-F5344CB8AC3E}">
        <p14:creationId xmlns:p14="http://schemas.microsoft.com/office/powerpoint/2010/main" val="205057114"/>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explode.wav"/>
          </p:stSnd>
        </p:sndAc>
      </p:transition>
    </mc:Choice>
    <mc:Fallback xmlns="">
      <p:transition spd="slow">
        <p:fade/>
        <p:sndAc>
          <p:stSnd>
            <p:snd r:embed="rId3" name="explod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000" dirty="0" smtClean="0"/>
              <a:t>Feudalism</a:t>
            </a:r>
            <a:r>
              <a:rPr lang="en-US" dirty="0" smtClean="0"/>
              <a:t>: loosely organized system of rule in which powerful local lords divided their landholdings among lesser lords.</a:t>
            </a:r>
          </a:p>
          <a:p>
            <a:r>
              <a:rPr lang="en-US" dirty="0" smtClean="0"/>
              <a:t> </a:t>
            </a:r>
            <a:r>
              <a:rPr lang="en-US" sz="2000" dirty="0" smtClean="0"/>
              <a:t>Vassals: </a:t>
            </a:r>
            <a:r>
              <a:rPr lang="en-US" dirty="0" smtClean="0"/>
              <a:t>the lesser lords that pledged service and loyalty to the greater lord.</a:t>
            </a:r>
          </a:p>
          <a:p>
            <a:r>
              <a:rPr lang="en-US" sz="2000" dirty="0" smtClean="0"/>
              <a:t>Feudal contract: </a:t>
            </a:r>
            <a:r>
              <a:rPr lang="en-US" dirty="0" smtClean="0"/>
              <a:t>the political and economic relationship between lords and vassals which was based on the exchange of land for loyalty and military service.</a:t>
            </a:r>
          </a:p>
          <a:p>
            <a:r>
              <a:rPr lang="en-US" sz="2000" dirty="0" smtClean="0"/>
              <a:t>Fief: </a:t>
            </a:r>
            <a:r>
              <a:rPr lang="en-US" dirty="0" smtClean="0"/>
              <a:t>estate</a:t>
            </a:r>
          </a:p>
          <a:p>
            <a:r>
              <a:rPr lang="en-US" sz="2000" dirty="0" smtClean="0"/>
              <a:t>Tournaments: mock battles that knights engaged in</a:t>
            </a:r>
          </a:p>
          <a:p>
            <a:r>
              <a:rPr lang="en-US" sz="2000" dirty="0" smtClean="0"/>
              <a:t>Troubadours: wandering musicians </a:t>
            </a:r>
          </a:p>
          <a:p>
            <a:r>
              <a:rPr lang="en-US" sz="2000" dirty="0" smtClean="0"/>
              <a:t>Manor: lords estate</a:t>
            </a:r>
          </a:p>
          <a:p>
            <a:r>
              <a:rPr lang="en-US" sz="2000" dirty="0" smtClean="0"/>
              <a:t>Serfs: non slaves who could be bought and sold</a:t>
            </a:r>
            <a:endParaRPr lang="en-US" sz="2000" dirty="0"/>
          </a:p>
        </p:txBody>
      </p:sp>
      <p:sp>
        <p:nvSpPr>
          <p:cNvPr id="3" name="Title 2"/>
          <p:cNvSpPr>
            <a:spLocks noGrp="1"/>
          </p:cNvSpPr>
          <p:nvPr>
            <p:ph type="title"/>
          </p:nvPr>
        </p:nvSpPr>
        <p:spPr/>
        <p:txBody>
          <a:bodyPr/>
          <a:lstStyle/>
          <a:p>
            <a:r>
              <a:rPr lang="en-US" dirty="0" smtClean="0"/>
              <a:t>Terms, People and Places </a:t>
            </a:r>
            <a:endParaRPr lang="en-US" dirty="0"/>
          </a:p>
        </p:txBody>
      </p:sp>
    </p:spTree>
    <p:extLst>
      <p:ext uri="{BB962C8B-B14F-4D97-AF65-F5344CB8AC3E}">
        <p14:creationId xmlns:p14="http://schemas.microsoft.com/office/powerpoint/2010/main" val="28289661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Life was hard for most Peasants. The women, men and children all had to work long hours from sunup to sundown. Children did a lot of the work or wedding and planting seeds. While the men would plow down a field with an axe. </a:t>
            </a:r>
          </a:p>
          <a:p>
            <a:r>
              <a:rPr lang="en-US" sz="2800" dirty="0" smtClean="0"/>
              <a:t>Peasants meals usually consisted of black bread with some vegetables on the side, they almost never had meat because it was saved for the Lord. Peasants would get a week off work for holidays like Christmas and Easter</a:t>
            </a:r>
            <a:r>
              <a:rPr lang="en-US" sz="2400" dirty="0" smtClean="0"/>
              <a:t>. </a:t>
            </a:r>
            <a:endParaRPr lang="en-US" sz="2400" dirty="0"/>
          </a:p>
        </p:txBody>
      </p:sp>
      <p:sp>
        <p:nvSpPr>
          <p:cNvPr id="3" name="Title 2"/>
          <p:cNvSpPr>
            <a:spLocks noGrp="1"/>
          </p:cNvSpPr>
          <p:nvPr>
            <p:ph type="title"/>
          </p:nvPr>
        </p:nvSpPr>
        <p:spPr/>
        <p:txBody>
          <a:bodyPr/>
          <a:lstStyle/>
          <a:p>
            <a:r>
              <a:rPr lang="en-US" dirty="0" smtClean="0"/>
              <a:t>Peasant Life</a:t>
            </a:r>
            <a:endParaRPr lang="en-US" dirty="0"/>
          </a:p>
        </p:txBody>
      </p:sp>
    </p:spTree>
    <p:extLst>
      <p:ext uri="{BB962C8B-B14F-4D97-AF65-F5344CB8AC3E}">
        <p14:creationId xmlns:p14="http://schemas.microsoft.com/office/powerpoint/2010/main" val="6542153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pplause.wav"/>
          </p:stSnd>
        </p:sndAc>
      </p:transition>
    </mc:Choice>
    <mc:Fallback xmlns="">
      <p:transition spd="med">
        <p:fade/>
        <p:sndAc>
          <p:stSnd>
            <p:snd r:embed="rId3" name="applause.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319</TotalTime>
  <Words>481</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Mylar</vt:lpstr>
      <vt:lpstr> The Rise Of Europe Chapter 7 sections 1 &amp; 2</vt:lpstr>
      <vt:lpstr>The Early Middle Ages (section 1)</vt:lpstr>
      <vt:lpstr>Terms, People and Places</vt:lpstr>
      <vt:lpstr>A Muslim Empire Threatens Europe</vt:lpstr>
      <vt:lpstr>Feudalism and the Manor Economy (section 2)</vt:lpstr>
      <vt:lpstr>Terms, People and Places </vt:lpstr>
      <vt:lpstr>Peasant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Windows User</cp:lastModifiedBy>
  <cp:revision>17</cp:revision>
  <dcterms:created xsi:type="dcterms:W3CDTF">2014-12-01T23:07:45Z</dcterms:created>
  <dcterms:modified xsi:type="dcterms:W3CDTF">2014-12-02T12:23:42Z</dcterms:modified>
</cp:coreProperties>
</file>