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040A78-2A4B-4566-8626-79DE0D4C1085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solidFill>
              <a:schemeClr val="accent1">
                <a:lumMod val="40000"/>
                <a:lumOff val="60000"/>
                <a:alpha val="40000"/>
              </a:schemeClr>
            </a:solidFill>
            <a:miter lim="800000"/>
          </a:ln>
          <a:effectLst>
            <a:innerShdw blurRad="457200">
              <a:schemeClr val="accent1">
                <a:alpha val="80000"/>
              </a:schemeClr>
            </a:innerShdw>
            <a:softEdge rad="3175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10" name="Picture 9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1" name="Picture 10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457200">
              <a:schemeClr val="tx1">
                <a:lumMod val="50000"/>
                <a:lumOff val="50000"/>
                <a:alpha val="80000"/>
              </a:schemeClr>
            </a:innerShdw>
            <a:softEdge rad="1270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7696200" cy="6858000"/>
            <a:chOff x="0" y="0"/>
            <a:chExt cx="7696200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16862"/>
            <a:stretch>
              <a:fillRect/>
            </a:stretch>
          </p:blipFill>
          <p:spPr>
            <a:xfrm>
              <a:off x="0" y="0"/>
              <a:ext cx="7467600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428309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381001"/>
            <a:ext cx="1447800" cy="5697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1"/>
            <a:ext cx="6705600" cy="5697537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040A78-2A4B-4566-8626-79DE0D4C1085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3307977" y="950260"/>
            <a:ext cx="2528046" cy="25280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762000">
              <a:schemeClr val="accent1">
                <a:alpha val="80000"/>
              </a:schemeClr>
            </a:innerShdw>
            <a:softEdge rad="317500"/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200" y="1851212"/>
            <a:ext cx="5446714" cy="1730375"/>
          </a:xfrm>
        </p:spPr>
        <p:txBody>
          <a:bodyPr anchor="b" anchorCtr="0"/>
          <a:lstStyle>
            <a:lvl1pPr algn="ctr">
              <a:lnSpc>
                <a:spcPts val="6800"/>
              </a:lnSpc>
              <a:defRPr sz="6500" b="0" cap="none" baseline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4200" y="3576918"/>
            <a:ext cx="5446714" cy="829982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9"/>
          <p:cNvGrpSpPr/>
          <p:nvPr/>
        </p:nvGrpSpPr>
        <p:grpSpPr>
          <a:xfrm>
            <a:off x="0" y="0"/>
            <a:ext cx="9144000" cy="1191256"/>
            <a:chOff x="0" y="0"/>
            <a:chExt cx="9144000" cy="1191256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grpSp>
        <p:nvGrpSpPr>
          <p:cNvPr id="10" name="Group 10"/>
          <p:cNvGrpSpPr/>
          <p:nvPr/>
        </p:nvGrpSpPr>
        <p:grpSpPr>
          <a:xfrm flipV="1">
            <a:off x="0" y="5666744"/>
            <a:ext cx="9144000" cy="1191256"/>
            <a:chOff x="0" y="0"/>
            <a:chExt cx="9144000" cy="1191256"/>
          </a:xfrm>
        </p:grpSpPr>
        <p:pic>
          <p:nvPicPr>
            <p:cNvPr id="12" name="Picture 11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13" name="Picture 12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pic>
        <p:nvPicPr>
          <p:cNvPr id="14" name="Picture 13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3258805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0" name="Picture 9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2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11" name="Picture 10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2" name="Picture 11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048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048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4766048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  <p:pic>
        <p:nvPicPr>
          <p:cNvPr id="15" name="Picture 14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780052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8" name="Picture 7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1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776" cy="1537447"/>
          </a:xfrm>
        </p:spPr>
        <p:txBody>
          <a:bodyPr anchor="b"/>
          <a:lstStyle>
            <a:lvl1pPr algn="ctr">
              <a:lnSpc>
                <a:spcPct val="100000"/>
              </a:lnSpc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859" y="381001"/>
            <a:ext cx="3813174" cy="5697537"/>
          </a:xfrm>
        </p:spPr>
        <p:txBody>
          <a:bodyPr>
            <a:normAutofit/>
          </a:bodyPr>
          <a:lstStyle>
            <a:lvl1pPr>
              <a:defRPr sz="2400" b="0"/>
            </a:lvl1pPr>
            <a:lvl2pPr>
              <a:defRPr sz="22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09801"/>
            <a:ext cx="3612776" cy="32004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162" y="40341"/>
            <a:ext cx="7570787" cy="1411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162" y="1761565"/>
            <a:ext cx="7570787" cy="4289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06040A78-2A4B-4566-8626-79DE0D4C1085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203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lnSpc>
          <a:spcPts val="6000"/>
        </a:lnSpc>
        <a:spcBef>
          <a:spcPct val="0"/>
        </a:spcBef>
        <a:buNone/>
        <a:defRPr sz="5400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4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merican Typewriter"/>
                <a:cs typeface="American Typewriter"/>
              </a:rPr>
              <a:t>Democrats Raising </a:t>
            </a:r>
            <a:r>
              <a:rPr lang="en-US" dirty="0">
                <a:latin typeface="American Typewriter"/>
                <a:cs typeface="American Typewriter"/>
              </a:rPr>
              <a:t>M</a:t>
            </a:r>
            <a:r>
              <a:rPr lang="en-US" dirty="0" smtClean="0">
                <a:latin typeface="American Typewriter"/>
                <a:cs typeface="American Typewriter"/>
              </a:rPr>
              <a:t>inimum Wage</a:t>
            </a:r>
            <a:endParaRPr lang="en-US" dirty="0">
              <a:latin typeface="American Typewriter"/>
              <a:cs typeface="American Typewriter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Loretta C, Stefan P, Emily L, Matthew  </a:t>
            </a:r>
            <a:endParaRPr lang="en-US" dirty="0"/>
          </a:p>
        </p:txBody>
      </p:sp>
      <p:pic>
        <p:nvPicPr>
          <p:cNvPr id="6" name="Picture 5" descr="DemocraticLogo.png"/>
          <p:cNvPicPr>
            <a:picLocks noChangeAspect="1"/>
          </p:cNvPicPr>
          <p:nvPr/>
        </p:nvPicPr>
        <p:blipFill>
          <a:blip r:embed="rId2" cstate="email">
            <a:alphaModFix amt="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2531" y="4292318"/>
            <a:ext cx="2631468" cy="25656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alphaModFix amt="84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1"/>
            <a:ext cx="2629910" cy="19698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56895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RAISE THE MINIMUM WAGE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</a:t>
            </a:r>
            <a:r>
              <a:rPr lang="en-US" dirty="0" smtClean="0"/>
              <a:t>ith </a:t>
            </a:r>
            <a:r>
              <a:rPr lang="en-US" dirty="0"/>
              <a:t>a higher wage, workers stay on the job longer, thus increasing labor efficiency and decreasing the cost of recruitment and retraining. </a:t>
            </a:r>
            <a:endParaRPr lang="en-US" dirty="0" smtClean="0"/>
          </a:p>
          <a:p>
            <a:r>
              <a:rPr lang="en-US" dirty="0"/>
              <a:t>R</a:t>
            </a:r>
            <a:r>
              <a:rPr lang="en-US" dirty="0" smtClean="0"/>
              <a:t>aising </a:t>
            </a:r>
            <a:r>
              <a:rPr lang="en-US" dirty="0"/>
              <a:t>the minimum wage would pump billions of dollars of consumer spending into the </a:t>
            </a:r>
            <a:r>
              <a:rPr lang="en-US" dirty="0" smtClean="0"/>
              <a:t>American </a:t>
            </a:r>
            <a:r>
              <a:rPr lang="en-US" dirty="0"/>
              <a:t>economy</a:t>
            </a:r>
            <a:r>
              <a:rPr lang="en-US" dirty="0" smtClean="0"/>
              <a:t>.</a:t>
            </a:r>
          </a:p>
          <a:p>
            <a:r>
              <a:rPr lang="en-US" dirty="0"/>
              <a:t>The current minimum wage is not enough to keep many Americans above the poverty </a:t>
            </a:r>
            <a:r>
              <a:rPr lang="en-US" dirty="0" smtClean="0"/>
              <a:t>line.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889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WAGE-color-3-col-1024x852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407" cy="3532786"/>
          </a:xfrm>
          <a:prstGeom prst="rect">
            <a:avLst/>
          </a:prstGeom>
        </p:spPr>
      </p:pic>
      <p:pic>
        <p:nvPicPr>
          <p:cNvPr id="5" name="Content Placeholder 3" descr="minimum_wage_poverty_graphic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532786"/>
            <a:ext cx="9144000" cy="3325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157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The </a:t>
            </a:r>
            <a:r>
              <a:rPr lang="en-US" sz="2400" dirty="0"/>
              <a:t>major objection trumpeted by the corporations and their apologists is that raising the minimum wage would lead to a loss of jobs. But sophisticated studies by economists have reported little or no effect on employment of raising the minimum wage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Another objection is that low-wage workers are mostly teenagers, who don't have to support a family. But people over the age of 20 constitute more </a:t>
            </a:r>
            <a:r>
              <a:rPr lang="en-US" sz="2400" dirty="0" smtClean="0"/>
              <a:t>than 88 percent </a:t>
            </a:r>
            <a:r>
              <a:rPr lang="en-US" sz="2400" dirty="0"/>
              <a:t>of the 30 million American workers who would receive a raise if the federal minimum wage were increased to $10.10 an hour. These are adults -- many of them married and, also, parents.</a:t>
            </a:r>
            <a:endParaRPr lang="en-US" sz="2400" u="sng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18097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Cited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Wittner</a:t>
            </a:r>
            <a:r>
              <a:rPr lang="en-US" sz="2400" dirty="0"/>
              <a:t>, Lawrence. "The Minimum Wage Should Be Raised." </a:t>
            </a:r>
            <a:r>
              <a:rPr lang="en-US" sz="2400" i="1" dirty="0"/>
              <a:t>The Huffington Post</a:t>
            </a:r>
            <a:r>
              <a:rPr lang="en-US" sz="2400" dirty="0"/>
              <a:t>. </a:t>
            </a:r>
            <a:r>
              <a:rPr lang="en-US" sz="2400" dirty="0" err="1"/>
              <a:t>TheHuffingtonPost.com</a:t>
            </a:r>
            <a:r>
              <a:rPr lang="en-US" sz="2400" dirty="0"/>
              <a:t>, 10 Nov. 2013. Web. 11 Dec. 2014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"The Health Equity and Policy Blog." </a:t>
            </a:r>
            <a:r>
              <a:rPr lang="en-US" sz="2400" i="1" dirty="0"/>
              <a:t>: Raising the Minimum Wage</a:t>
            </a:r>
            <a:r>
              <a:rPr lang="en-US" sz="2400" dirty="0"/>
              <a:t>. </a:t>
            </a:r>
            <a:r>
              <a:rPr lang="en-US" sz="2400" dirty="0" err="1"/>
              <a:t>N.p</a:t>
            </a:r>
            <a:r>
              <a:rPr lang="en-US" sz="2400" dirty="0"/>
              <a:t>., </a:t>
            </a:r>
            <a:r>
              <a:rPr lang="en-US" sz="2400" dirty="0" err="1"/>
              <a:t>n.d.</a:t>
            </a:r>
            <a:r>
              <a:rPr lang="en-US" sz="2400" dirty="0"/>
              <a:t> Web. 11 Dec. 2014.</a:t>
            </a:r>
          </a:p>
        </p:txBody>
      </p:sp>
    </p:spTree>
    <p:extLst>
      <p:ext uri="{BB962C8B-B14F-4D97-AF65-F5344CB8AC3E}">
        <p14:creationId xmlns:p14="http://schemas.microsoft.com/office/powerpoint/2010/main" val="38825531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Infusion">
  <a:themeElements>
    <a:clrScheme name="Infusion">
      <a:dk1>
        <a:sysClr val="windowText" lastClr="000000"/>
      </a:dk1>
      <a:lt1>
        <a:sysClr val="window" lastClr="FFFFFF"/>
      </a:lt1>
      <a:dk2>
        <a:srgbClr val="2F1F58"/>
      </a:dk2>
      <a:lt2>
        <a:srgbClr val="B7A9E0"/>
      </a:lt2>
      <a:accent1>
        <a:srgbClr val="8C73D0"/>
      </a:accent1>
      <a:accent2>
        <a:srgbClr val="C2E8C4"/>
      </a:accent2>
      <a:accent3>
        <a:srgbClr val="C5A6E8"/>
      </a:accent3>
      <a:accent4>
        <a:srgbClr val="B45EC7"/>
      </a:accent4>
      <a:accent5>
        <a:srgbClr val="9FDAFB"/>
      </a:accent5>
      <a:accent6>
        <a:srgbClr val="95C5B0"/>
      </a:accent6>
      <a:hlink>
        <a:srgbClr val="744AE0"/>
      </a:hlink>
      <a:folHlink>
        <a:srgbClr val="8D8AD1"/>
      </a:folHlink>
    </a:clrScheme>
    <a:fontScheme name="Infusion">
      <a:majorFont>
        <a:latin typeface="Mistral"/>
        <a:ea typeface=""/>
        <a:cs typeface=""/>
        <a:font script="Jpan" typeface="ＤＦＰ行書体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fusion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300000"/>
                <a:lumMod val="125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135000"/>
              </a:schemeClr>
            </a:duotone>
          </a:blip>
          <a:tile tx="0" ty="0" sx="40000" sy="40000" flip="none" algn="tl"/>
        </a:blipFill>
      </a:fillStyleLst>
      <a:lnStyleLst>
        <a:ln w="38100" cap="flat" cmpd="sng" algn="ctr">
          <a:solidFill>
            <a:schemeClr val="phClr">
              <a:alpha val="70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>
              <a:alpha val="50000"/>
            </a:schemeClr>
          </a:solidFill>
          <a:prstDash val="solid"/>
          <a:miter/>
        </a:ln>
        <a:ln w="88900" cap="flat" cmpd="sng" algn="ctr">
          <a:solidFill>
            <a:schemeClr val="phClr">
              <a:alpha val="4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r="13500000">
              <a:srgbClr val="000000">
                <a:alpha val="50000"/>
              </a:srgbClr>
            </a:innerShdw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Infusion.thmx</Template>
  <TotalTime>60</TotalTime>
  <Words>247</Words>
  <Application>Microsoft Office PowerPoint</Application>
  <PresentationFormat>On-screen Show (4:3)</PresentationFormat>
  <Paragraphs>11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American Typewriter</vt:lpstr>
      <vt:lpstr>Arial</vt:lpstr>
      <vt:lpstr>Calibri</vt:lpstr>
      <vt:lpstr>Candara</vt:lpstr>
      <vt:lpstr>Mistral</vt:lpstr>
      <vt:lpstr>Infusion</vt:lpstr>
      <vt:lpstr>Democrats Raising Minimum Wage</vt:lpstr>
      <vt:lpstr>WHY RAISE THE MINIMUM WAGE</vt:lpstr>
      <vt:lpstr>PowerPoint Presentation</vt:lpstr>
      <vt:lpstr>PowerPoint Presentation</vt:lpstr>
      <vt:lpstr>Works Cited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Democrats Raising Minimum Wage</dc:title>
  <dc:creator>Andrea Prenkocevic</dc:creator>
  <cp:lastModifiedBy>Ryan Kay</cp:lastModifiedBy>
  <cp:revision>6</cp:revision>
  <dcterms:created xsi:type="dcterms:W3CDTF">2014-12-11T23:12:32Z</dcterms:created>
  <dcterms:modified xsi:type="dcterms:W3CDTF">2014-12-12T00:49:04Z</dcterms:modified>
</cp:coreProperties>
</file>