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363" r:id="rId2"/>
    <p:sldId id="365" r:id="rId3"/>
    <p:sldId id="338" r:id="rId4"/>
    <p:sldId id="366" r:id="rId5"/>
    <p:sldId id="339" r:id="rId6"/>
    <p:sldId id="368" r:id="rId7"/>
    <p:sldId id="367" r:id="rId8"/>
    <p:sldId id="341" r:id="rId9"/>
    <p:sldId id="343" r:id="rId10"/>
    <p:sldId id="344" r:id="rId11"/>
    <p:sldId id="287" r:id="rId12"/>
    <p:sldId id="370" r:id="rId13"/>
    <p:sldId id="371" r:id="rId14"/>
    <p:sldId id="369" r:id="rId15"/>
    <p:sldId id="373" r:id="rId16"/>
    <p:sldId id="374" r:id="rId17"/>
    <p:sldId id="375" r:id="rId18"/>
    <p:sldId id="376" r:id="rId19"/>
    <p:sldId id="311" r:id="rId20"/>
    <p:sldId id="354" r:id="rId21"/>
    <p:sldId id="382" r:id="rId22"/>
    <p:sldId id="384" r:id="rId23"/>
    <p:sldId id="407" r:id="rId24"/>
    <p:sldId id="404" r:id="rId25"/>
    <p:sldId id="360" r:id="rId26"/>
    <p:sldId id="386" r:id="rId27"/>
    <p:sldId id="403" r:id="rId28"/>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Times New Roman" charset="0"/>
        <a:ea typeface="+mn-ea"/>
        <a:cs typeface="+mn-cs"/>
      </a:defRPr>
    </a:lvl1pPr>
    <a:lvl2pPr marL="457200" algn="l" rtl="0" eaLnBrk="0" fontAlgn="base" hangingPunct="0">
      <a:spcBef>
        <a:spcPct val="0"/>
      </a:spcBef>
      <a:spcAft>
        <a:spcPct val="0"/>
      </a:spcAft>
      <a:defRPr kern="1200">
        <a:solidFill>
          <a:schemeClr val="tx1"/>
        </a:solidFill>
        <a:latin typeface="Times New Roman" charset="0"/>
        <a:ea typeface="+mn-ea"/>
        <a:cs typeface="+mn-cs"/>
      </a:defRPr>
    </a:lvl2pPr>
    <a:lvl3pPr marL="914400" algn="l" rtl="0" eaLnBrk="0" fontAlgn="base" hangingPunct="0">
      <a:spcBef>
        <a:spcPct val="0"/>
      </a:spcBef>
      <a:spcAft>
        <a:spcPct val="0"/>
      </a:spcAft>
      <a:defRPr kern="1200">
        <a:solidFill>
          <a:schemeClr val="tx1"/>
        </a:solidFill>
        <a:latin typeface="Times New Roman" charset="0"/>
        <a:ea typeface="+mn-ea"/>
        <a:cs typeface="+mn-cs"/>
      </a:defRPr>
    </a:lvl3pPr>
    <a:lvl4pPr marL="1371600" algn="l" rtl="0" eaLnBrk="0" fontAlgn="base" hangingPunct="0">
      <a:spcBef>
        <a:spcPct val="0"/>
      </a:spcBef>
      <a:spcAft>
        <a:spcPct val="0"/>
      </a:spcAft>
      <a:defRPr kern="1200">
        <a:solidFill>
          <a:schemeClr val="tx1"/>
        </a:solidFill>
        <a:latin typeface="Times New Roman" charset="0"/>
        <a:ea typeface="+mn-ea"/>
        <a:cs typeface="+mn-cs"/>
      </a:defRPr>
    </a:lvl4pPr>
    <a:lvl5pPr marL="1828800" algn="l" rtl="0" eaLnBrk="0" fontAlgn="base" hangingPunct="0">
      <a:spcBef>
        <a:spcPct val="0"/>
      </a:spcBef>
      <a:spcAft>
        <a:spcPct val="0"/>
      </a:spcAft>
      <a:defRPr kern="1200">
        <a:solidFill>
          <a:schemeClr val="tx1"/>
        </a:solidFill>
        <a:latin typeface="Times New Roman" charset="0"/>
        <a:ea typeface="+mn-ea"/>
        <a:cs typeface="+mn-cs"/>
      </a:defRPr>
    </a:lvl5pPr>
    <a:lvl6pPr marL="2286000" algn="l" defTabSz="914400" rtl="0" eaLnBrk="1" latinLnBrk="0" hangingPunct="1">
      <a:defRPr kern="1200">
        <a:solidFill>
          <a:schemeClr val="tx1"/>
        </a:solidFill>
        <a:latin typeface="Times New Roman" charset="0"/>
        <a:ea typeface="+mn-ea"/>
        <a:cs typeface="+mn-cs"/>
      </a:defRPr>
    </a:lvl6pPr>
    <a:lvl7pPr marL="2743200" algn="l" defTabSz="914400" rtl="0" eaLnBrk="1" latinLnBrk="0" hangingPunct="1">
      <a:defRPr kern="1200">
        <a:solidFill>
          <a:schemeClr val="tx1"/>
        </a:solidFill>
        <a:latin typeface="Times New Roman" charset="0"/>
        <a:ea typeface="+mn-ea"/>
        <a:cs typeface="+mn-cs"/>
      </a:defRPr>
    </a:lvl7pPr>
    <a:lvl8pPr marL="3200400" algn="l" defTabSz="914400" rtl="0" eaLnBrk="1" latinLnBrk="0" hangingPunct="1">
      <a:defRPr kern="1200">
        <a:solidFill>
          <a:schemeClr val="tx1"/>
        </a:solidFill>
        <a:latin typeface="Times New Roman" charset="0"/>
        <a:ea typeface="+mn-ea"/>
        <a:cs typeface="+mn-cs"/>
      </a:defRPr>
    </a:lvl8pPr>
    <a:lvl9pPr marL="3657600" algn="l" defTabSz="914400" rtl="0" eaLnBrk="1" latinLnBrk="0" hangingPunct="1">
      <a:defRPr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CC"/>
    <a:srgbClr val="FFCCCC"/>
    <a:srgbClr val="FFFFCC"/>
    <a:srgbClr val="FFCC99"/>
    <a:srgbClr val="CCCCFF"/>
    <a:srgbClr val="00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53" autoAdjust="0"/>
    <p:restoredTop sz="83837" autoAdjust="0"/>
  </p:normalViewPr>
  <p:slideViewPr>
    <p:cSldViewPr>
      <p:cViewPr varScale="1">
        <p:scale>
          <a:sx n="77" d="100"/>
          <a:sy n="77" d="100"/>
        </p:scale>
        <p:origin x="5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2D13B-EC08-4015-865B-221C70767540}"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endParaRPr lang="en-US"/>
        </a:p>
      </dgm:t>
    </dgm:pt>
    <dgm:pt modelId="{48F6862A-C8BB-4D3E-BA0A-638F7D4F7645}">
      <dgm:prSet phldrT="[Text]" custT="1"/>
      <dgm:spPr>
        <a:ln>
          <a:solidFill>
            <a:schemeClr val="tx1"/>
          </a:solidFill>
        </a:ln>
      </dgm:spPr>
      <dgm:t>
        <a:bodyPr/>
        <a:lstStyle/>
        <a:p>
          <a:pPr>
            <a:lnSpc>
              <a:spcPct val="80000"/>
            </a:lnSpc>
            <a:spcAft>
              <a:spcPts val="0"/>
            </a:spcAft>
          </a:pPr>
          <a:r>
            <a:rPr lang="en-US" sz="3600" dirty="0">
              <a:solidFill>
                <a:schemeClr val="tx1"/>
              </a:solidFill>
              <a:latin typeface="Calibri" pitchFamily="34" charset="0"/>
            </a:rPr>
            <a:t>New Deal Programs </a:t>
          </a:r>
        </a:p>
      </dgm:t>
    </dgm:pt>
    <dgm:pt modelId="{40882200-01FF-4CA9-86E2-0560D47713CE}" type="parTrans" cxnId="{EE5640EC-4998-45A3-93C9-A21CCCFBB862}">
      <dgm:prSet/>
      <dgm:spPr/>
      <dgm:t>
        <a:bodyPr/>
        <a:lstStyle/>
        <a:p>
          <a:endParaRPr lang="en-US"/>
        </a:p>
      </dgm:t>
    </dgm:pt>
    <dgm:pt modelId="{FBC47163-14C4-49DD-92C4-99BC7ECDD561}" type="sibTrans" cxnId="{EE5640EC-4998-45A3-93C9-A21CCCFBB862}">
      <dgm:prSet/>
      <dgm:spPr/>
      <dgm:t>
        <a:bodyPr/>
        <a:lstStyle/>
        <a:p>
          <a:endParaRPr lang="en-US"/>
        </a:p>
      </dgm:t>
    </dgm:pt>
    <dgm:pt modelId="{6680B1A1-1ACC-42C4-B0AA-14B3100147BF}">
      <dgm:prSet phldrT="[Text]" custT="1"/>
      <dgm:spPr>
        <a:solidFill>
          <a:srgbClr val="FFCCCC">
            <a:alpha val="70000"/>
          </a:srgbClr>
        </a:solidFill>
        <a:ln>
          <a:solidFill>
            <a:schemeClr val="tx1"/>
          </a:solidFill>
        </a:ln>
      </dgm:spPr>
      <dgm:t>
        <a:bodyPr/>
        <a:lstStyle/>
        <a:p>
          <a:pPr>
            <a:lnSpc>
              <a:spcPct val="80000"/>
            </a:lnSpc>
            <a:spcAft>
              <a:spcPts val="0"/>
            </a:spcAft>
          </a:pPr>
          <a:r>
            <a:rPr lang="en-US" sz="3000" b="1" u="sng" dirty="0">
              <a:solidFill>
                <a:schemeClr val="tx1"/>
              </a:solidFill>
              <a:latin typeface="Calibri" pitchFamily="34" charset="0"/>
            </a:rPr>
            <a:t>Relief</a:t>
          </a:r>
          <a:br>
            <a:rPr lang="en-US" sz="3000" dirty="0">
              <a:solidFill>
                <a:schemeClr val="tx1"/>
              </a:solidFill>
              <a:latin typeface="Calibri" pitchFamily="34" charset="0"/>
            </a:rPr>
          </a:br>
          <a:r>
            <a:rPr lang="en-US" sz="3000" dirty="0">
              <a:solidFill>
                <a:schemeClr val="tx1"/>
              </a:solidFill>
              <a:latin typeface="Calibri" pitchFamily="34" charset="0"/>
            </a:rPr>
            <a:t>Relief checks and job programs </a:t>
          </a:r>
          <a:br>
            <a:rPr lang="en-US" sz="3000" dirty="0">
              <a:solidFill>
                <a:schemeClr val="tx1"/>
              </a:solidFill>
              <a:latin typeface="Calibri" pitchFamily="34" charset="0"/>
            </a:rPr>
          </a:br>
          <a:r>
            <a:rPr lang="en-US" sz="3000" dirty="0">
              <a:solidFill>
                <a:schemeClr val="tx1"/>
              </a:solidFill>
              <a:latin typeface="Calibri" pitchFamily="34" charset="0"/>
            </a:rPr>
            <a:t>to lower unemployment </a:t>
          </a:r>
        </a:p>
      </dgm:t>
    </dgm:pt>
    <dgm:pt modelId="{1412EEC8-C7D2-4A0A-9301-76FE3E6B9B01}" type="parTrans" cxnId="{AC5E76B6-BDC9-479A-90CB-9BB7EE157889}">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31CEC3BD-0EDA-48D2-BD4F-1BE71599FCBC}" type="sibTrans" cxnId="{AC5E76B6-BDC9-479A-90CB-9BB7EE157889}">
      <dgm:prSet/>
      <dgm:spPr/>
      <dgm:t>
        <a:bodyPr/>
        <a:lstStyle/>
        <a:p>
          <a:endParaRPr lang="en-US"/>
        </a:p>
      </dgm:t>
    </dgm:pt>
    <dgm:pt modelId="{B0C6EE5B-89D8-4FB2-A84D-4CE0497D4465}">
      <dgm:prSet phldrT="[Text]" custT="1"/>
      <dgm:spPr>
        <a:solidFill>
          <a:srgbClr val="CCFFCC">
            <a:alpha val="70000"/>
          </a:srgbClr>
        </a:solidFill>
        <a:ln>
          <a:solidFill>
            <a:schemeClr val="tx1"/>
          </a:solidFill>
        </a:ln>
      </dgm:spPr>
      <dgm:t>
        <a:bodyPr/>
        <a:lstStyle/>
        <a:p>
          <a:pPr>
            <a:lnSpc>
              <a:spcPct val="80000"/>
            </a:lnSpc>
            <a:spcAft>
              <a:spcPts val="0"/>
            </a:spcAft>
          </a:pPr>
          <a:r>
            <a:rPr lang="en-US" sz="3000" b="1" u="sng" dirty="0">
              <a:solidFill>
                <a:schemeClr val="tx1"/>
              </a:solidFill>
              <a:latin typeface="Calibri" pitchFamily="34" charset="0"/>
            </a:rPr>
            <a:t>Recovery</a:t>
          </a:r>
          <a:br>
            <a:rPr lang="en-US" sz="3000" dirty="0">
              <a:solidFill>
                <a:schemeClr val="tx1"/>
              </a:solidFill>
              <a:latin typeface="Calibri" pitchFamily="34" charset="0"/>
            </a:rPr>
          </a:br>
          <a:r>
            <a:rPr lang="en-US" sz="3000" dirty="0">
              <a:solidFill>
                <a:schemeClr val="tx1"/>
              </a:solidFill>
              <a:latin typeface="Calibri" pitchFamily="34" charset="0"/>
            </a:rPr>
            <a:t>Programs to stimulate agriculture, industry, and the economy to end the depression </a:t>
          </a:r>
        </a:p>
      </dgm:t>
    </dgm:pt>
    <dgm:pt modelId="{97A2BEE7-2711-4D7C-8D63-73A335897F41}" type="parTrans" cxnId="{071AE338-8C8F-4E60-8C1C-CA1AD103F78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228FB8FF-CC3E-4740-A23D-84B25D6B7B2C}" type="sibTrans" cxnId="{071AE338-8C8F-4E60-8C1C-CA1AD103F783}">
      <dgm:prSet/>
      <dgm:spPr/>
      <dgm:t>
        <a:bodyPr/>
        <a:lstStyle/>
        <a:p>
          <a:endParaRPr lang="en-US"/>
        </a:p>
      </dgm:t>
    </dgm:pt>
    <dgm:pt modelId="{96A2C95D-51A5-4C21-AEBF-7F4F8A29E474}">
      <dgm:prSet phldrT="[Text]" custT="1"/>
      <dgm:spPr>
        <a:solidFill>
          <a:srgbClr val="FFCC99">
            <a:alpha val="70000"/>
          </a:srgbClr>
        </a:solidFill>
        <a:ln>
          <a:solidFill>
            <a:schemeClr val="tx1"/>
          </a:solidFill>
        </a:ln>
      </dgm:spPr>
      <dgm:t>
        <a:bodyPr/>
        <a:lstStyle/>
        <a:p>
          <a:pPr>
            <a:lnSpc>
              <a:spcPct val="80000"/>
            </a:lnSpc>
            <a:spcAft>
              <a:spcPts val="0"/>
            </a:spcAft>
          </a:pPr>
          <a:r>
            <a:rPr lang="en-US" sz="3000" b="1" u="sng" dirty="0">
              <a:solidFill>
                <a:schemeClr val="tx1"/>
              </a:solidFill>
              <a:latin typeface="Calibri" pitchFamily="34" charset="0"/>
            </a:rPr>
            <a:t>Reform</a:t>
          </a:r>
          <a:br>
            <a:rPr lang="en-US" sz="3000" dirty="0">
              <a:solidFill>
                <a:schemeClr val="tx1"/>
              </a:solidFill>
              <a:latin typeface="Calibri" pitchFamily="34" charset="0"/>
            </a:rPr>
          </a:br>
          <a:r>
            <a:rPr lang="en-US" sz="3000" dirty="0">
              <a:solidFill>
                <a:schemeClr val="tx1"/>
              </a:solidFill>
              <a:latin typeface="Calibri" pitchFamily="34" charset="0"/>
            </a:rPr>
            <a:t>Programs to correct problems in the economy and prevent future depressions</a:t>
          </a:r>
        </a:p>
      </dgm:t>
    </dgm:pt>
    <dgm:pt modelId="{3D321EE5-22AC-452D-901B-93E4F0BFAA33}" type="parTrans" cxnId="{F3010428-EBAF-4B0F-BDA6-DE663325E02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7EF05F2F-FBA5-413D-B5F6-EE02EDCD7B4B}" type="sibTrans" cxnId="{F3010428-EBAF-4B0F-BDA6-DE663325E023}">
      <dgm:prSet/>
      <dgm:spPr/>
      <dgm:t>
        <a:bodyPr/>
        <a:lstStyle/>
        <a:p>
          <a:endParaRPr lang="en-US"/>
        </a:p>
      </dgm:t>
    </dgm:pt>
    <dgm:pt modelId="{48362BD5-A5DB-45C8-A4AC-DA1D5DA95586}" type="pres">
      <dgm:prSet presAssocID="{3B72D13B-EC08-4015-865B-221C70767540}" presName="Name0" presStyleCnt="0">
        <dgm:presLayoutVars>
          <dgm:chPref val="1"/>
          <dgm:dir/>
          <dgm:animOne val="branch"/>
          <dgm:animLvl val="lvl"/>
          <dgm:resizeHandles val="exact"/>
        </dgm:presLayoutVars>
      </dgm:prSet>
      <dgm:spPr/>
    </dgm:pt>
    <dgm:pt modelId="{B97B7BB9-86C8-469C-8087-862E321A9BE8}" type="pres">
      <dgm:prSet presAssocID="{48F6862A-C8BB-4D3E-BA0A-638F7D4F7645}" presName="root1" presStyleCnt="0"/>
      <dgm:spPr/>
    </dgm:pt>
    <dgm:pt modelId="{035A4199-4CCF-477D-9688-D1443E5818D1}" type="pres">
      <dgm:prSet presAssocID="{48F6862A-C8BB-4D3E-BA0A-638F7D4F7645}" presName="LevelOneTextNode" presStyleLbl="node0" presStyleIdx="0" presStyleCnt="1" custScaleX="78908" custScaleY="102160" custLinFactNeighborY="0">
        <dgm:presLayoutVars>
          <dgm:chPref val="3"/>
        </dgm:presLayoutVars>
      </dgm:prSet>
      <dgm:spPr/>
    </dgm:pt>
    <dgm:pt modelId="{7DDC7D42-9C61-4021-BDCF-9403A1FCA01E}" type="pres">
      <dgm:prSet presAssocID="{48F6862A-C8BB-4D3E-BA0A-638F7D4F7645}" presName="level2hierChild" presStyleCnt="0"/>
      <dgm:spPr/>
    </dgm:pt>
    <dgm:pt modelId="{3FCA482A-7F5C-40B7-B164-A06C602F7D92}" type="pres">
      <dgm:prSet presAssocID="{1412EEC8-C7D2-4A0A-9301-76FE3E6B9B01}" presName="conn2-1" presStyleLbl="parChTrans1D2" presStyleIdx="0" presStyleCnt="3"/>
      <dgm:spPr/>
    </dgm:pt>
    <dgm:pt modelId="{E4DF9900-492F-40D1-BCA2-AEE965567352}" type="pres">
      <dgm:prSet presAssocID="{1412EEC8-C7D2-4A0A-9301-76FE3E6B9B01}" presName="connTx" presStyleLbl="parChTrans1D2" presStyleIdx="0" presStyleCnt="3"/>
      <dgm:spPr/>
    </dgm:pt>
    <dgm:pt modelId="{58994D96-2767-4F21-8FF2-EAE10816533F}" type="pres">
      <dgm:prSet presAssocID="{6680B1A1-1ACC-42C4-B0AA-14B3100147BF}" presName="root2" presStyleCnt="0"/>
      <dgm:spPr/>
    </dgm:pt>
    <dgm:pt modelId="{70C25950-364E-487E-BEC4-207DA16B119B}" type="pres">
      <dgm:prSet presAssocID="{6680B1A1-1ACC-42C4-B0AA-14B3100147BF}" presName="LevelTwoTextNode" presStyleLbl="node2" presStyleIdx="0" presStyleCnt="3" custScaleX="181992" custScaleY="179047">
        <dgm:presLayoutVars>
          <dgm:chPref val="3"/>
        </dgm:presLayoutVars>
      </dgm:prSet>
      <dgm:spPr/>
    </dgm:pt>
    <dgm:pt modelId="{AAA5F037-E89A-4528-8837-16C4F2D81F5A}" type="pres">
      <dgm:prSet presAssocID="{6680B1A1-1ACC-42C4-B0AA-14B3100147BF}" presName="level3hierChild" presStyleCnt="0"/>
      <dgm:spPr/>
    </dgm:pt>
    <dgm:pt modelId="{E5738614-1C16-4938-B268-A1DE9EBF8B22}" type="pres">
      <dgm:prSet presAssocID="{97A2BEE7-2711-4D7C-8D63-73A335897F41}" presName="conn2-1" presStyleLbl="parChTrans1D2" presStyleIdx="1" presStyleCnt="3"/>
      <dgm:spPr/>
    </dgm:pt>
    <dgm:pt modelId="{DFC17653-5D7A-4209-8B77-F9D120553D77}" type="pres">
      <dgm:prSet presAssocID="{97A2BEE7-2711-4D7C-8D63-73A335897F41}" presName="connTx" presStyleLbl="parChTrans1D2" presStyleIdx="1" presStyleCnt="3"/>
      <dgm:spPr/>
    </dgm:pt>
    <dgm:pt modelId="{FCDA96B2-5215-41ED-A856-728AA64F31D7}" type="pres">
      <dgm:prSet presAssocID="{B0C6EE5B-89D8-4FB2-A84D-4CE0497D4465}" presName="root2" presStyleCnt="0"/>
      <dgm:spPr/>
    </dgm:pt>
    <dgm:pt modelId="{48DBA050-281D-4526-A0A5-9D3EEA62084D}" type="pres">
      <dgm:prSet presAssocID="{B0C6EE5B-89D8-4FB2-A84D-4CE0497D4465}" presName="LevelTwoTextNode" presStyleLbl="node2" presStyleIdx="1" presStyleCnt="3" custScaleX="181991" custScaleY="180320">
        <dgm:presLayoutVars>
          <dgm:chPref val="3"/>
        </dgm:presLayoutVars>
      </dgm:prSet>
      <dgm:spPr/>
    </dgm:pt>
    <dgm:pt modelId="{075715DB-D122-498C-BE54-811751B7756D}" type="pres">
      <dgm:prSet presAssocID="{B0C6EE5B-89D8-4FB2-A84D-4CE0497D4465}" presName="level3hierChild" presStyleCnt="0"/>
      <dgm:spPr/>
    </dgm:pt>
    <dgm:pt modelId="{15E79A53-AB86-4FF3-896F-C27976B02FAC}" type="pres">
      <dgm:prSet presAssocID="{3D321EE5-22AC-452D-901B-93E4F0BFAA33}" presName="conn2-1" presStyleLbl="parChTrans1D2" presStyleIdx="2" presStyleCnt="3"/>
      <dgm:spPr/>
    </dgm:pt>
    <dgm:pt modelId="{65D75ABA-43B4-4501-9A21-AF7CCA1496B0}" type="pres">
      <dgm:prSet presAssocID="{3D321EE5-22AC-452D-901B-93E4F0BFAA33}" presName="connTx" presStyleLbl="parChTrans1D2" presStyleIdx="2" presStyleCnt="3"/>
      <dgm:spPr/>
    </dgm:pt>
    <dgm:pt modelId="{02FCB888-21E3-43DC-9202-1B3B40D533F4}" type="pres">
      <dgm:prSet presAssocID="{96A2C95D-51A5-4C21-AEBF-7F4F8A29E474}" presName="root2" presStyleCnt="0"/>
      <dgm:spPr/>
    </dgm:pt>
    <dgm:pt modelId="{FAAFD766-0143-4864-AE4A-5DCF6C01F8AB}" type="pres">
      <dgm:prSet presAssocID="{96A2C95D-51A5-4C21-AEBF-7F4F8A29E474}" presName="LevelTwoTextNode" presStyleLbl="node2" presStyleIdx="2" presStyleCnt="3" custScaleX="182397" custScaleY="200958">
        <dgm:presLayoutVars>
          <dgm:chPref val="3"/>
        </dgm:presLayoutVars>
      </dgm:prSet>
      <dgm:spPr/>
    </dgm:pt>
    <dgm:pt modelId="{F4616447-03AD-44A9-9EE2-5E4C12167D28}" type="pres">
      <dgm:prSet presAssocID="{96A2C95D-51A5-4C21-AEBF-7F4F8A29E474}" presName="level3hierChild" presStyleCnt="0"/>
      <dgm:spPr/>
    </dgm:pt>
  </dgm:ptLst>
  <dgm:cxnLst>
    <dgm:cxn modelId="{7A7AEB24-A0F9-4F2B-A9A1-0EA96B4AF43C}" type="presOf" srcId="{B0C6EE5B-89D8-4FB2-A84D-4CE0497D4465}" destId="{48DBA050-281D-4526-A0A5-9D3EEA62084D}" srcOrd="0" destOrd="0" presId="urn:microsoft.com/office/officeart/2008/layout/HorizontalMultiLevelHierarchy"/>
    <dgm:cxn modelId="{F3010428-EBAF-4B0F-BDA6-DE663325E023}" srcId="{48F6862A-C8BB-4D3E-BA0A-638F7D4F7645}" destId="{96A2C95D-51A5-4C21-AEBF-7F4F8A29E474}" srcOrd="2" destOrd="0" parTransId="{3D321EE5-22AC-452D-901B-93E4F0BFAA33}" sibTransId="{7EF05F2F-FBA5-413D-B5F6-EE02EDCD7B4B}"/>
    <dgm:cxn modelId="{071AE338-8C8F-4E60-8C1C-CA1AD103F783}" srcId="{48F6862A-C8BB-4D3E-BA0A-638F7D4F7645}" destId="{B0C6EE5B-89D8-4FB2-A84D-4CE0497D4465}" srcOrd="1" destOrd="0" parTransId="{97A2BEE7-2711-4D7C-8D63-73A335897F41}" sibTransId="{228FB8FF-CC3E-4740-A23D-84B25D6B7B2C}"/>
    <dgm:cxn modelId="{6EE53E39-F8F3-4B95-B4E4-F61A604BA9D4}" type="presOf" srcId="{3B72D13B-EC08-4015-865B-221C70767540}" destId="{48362BD5-A5DB-45C8-A4AC-DA1D5DA95586}" srcOrd="0" destOrd="0" presId="urn:microsoft.com/office/officeart/2008/layout/HorizontalMultiLevelHierarchy"/>
    <dgm:cxn modelId="{1F9A5465-B26A-4D98-80BC-83DE5F3340FC}" type="presOf" srcId="{3D321EE5-22AC-452D-901B-93E4F0BFAA33}" destId="{65D75ABA-43B4-4501-9A21-AF7CCA1496B0}" srcOrd="1" destOrd="0" presId="urn:microsoft.com/office/officeart/2008/layout/HorizontalMultiLevelHierarchy"/>
    <dgm:cxn modelId="{4CEDF165-31B9-4344-963D-8F2B4CCD9D55}" type="presOf" srcId="{96A2C95D-51A5-4C21-AEBF-7F4F8A29E474}" destId="{FAAFD766-0143-4864-AE4A-5DCF6C01F8AB}" srcOrd="0" destOrd="0" presId="urn:microsoft.com/office/officeart/2008/layout/HorizontalMultiLevelHierarchy"/>
    <dgm:cxn modelId="{047F4557-7821-4B21-B580-EB7369F648CA}" type="presOf" srcId="{6680B1A1-1ACC-42C4-B0AA-14B3100147BF}" destId="{70C25950-364E-487E-BEC4-207DA16B119B}" srcOrd="0" destOrd="0" presId="urn:microsoft.com/office/officeart/2008/layout/HorizontalMultiLevelHierarchy"/>
    <dgm:cxn modelId="{0BDA7F80-E7A7-454F-BB22-69498872134B}" type="presOf" srcId="{48F6862A-C8BB-4D3E-BA0A-638F7D4F7645}" destId="{035A4199-4CCF-477D-9688-D1443E5818D1}" srcOrd="0" destOrd="0" presId="urn:microsoft.com/office/officeart/2008/layout/HorizontalMultiLevelHierarchy"/>
    <dgm:cxn modelId="{6CA6CD9E-B84A-47B7-A130-3EB716E655A1}" type="presOf" srcId="{97A2BEE7-2711-4D7C-8D63-73A335897F41}" destId="{E5738614-1C16-4938-B268-A1DE9EBF8B22}" srcOrd="0" destOrd="0" presId="urn:microsoft.com/office/officeart/2008/layout/HorizontalMultiLevelHierarchy"/>
    <dgm:cxn modelId="{304C0AB0-0871-4BE9-8961-4F4A80626112}" type="presOf" srcId="{1412EEC8-C7D2-4A0A-9301-76FE3E6B9B01}" destId="{3FCA482A-7F5C-40B7-B164-A06C602F7D92}" srcOrd="0" destOrd="0" presId="urn:microsoft.com/office/officeart/2008/layout/HorizontalMultiLevelHierarchy"/>
    <dgm:cxn modelId="{AC5E76B6-BDC9-479A-90CB-9BB7EE157889}" srcId="{48F6862A-C8BB-4D3E-BA0A-638F7D4F7645}" destId="{6680B1A1-1ACC-42C4-B0AA-14B3100147BF}" srcOrd="0" destOrd="0" parTransId="{1412EEC8-C7D2-4A0A-9301-76FE3E6B9B01}" sibTransId="{31CEC3BD-0EDA-48D2-BD4F-1BE71599FCBC}"/>
    <dgm:cxn modelId="{EF001FD3-172D-4F4B-B781-A91EE614004B}" type="presOf" srcId="{97A2BEE7-2711-4D7C-8D63-73A335897F41}" destId="{DFC17653-5D7A-4209-8B77-F9D120553D77}" srcOrd="1" destOrd="0" presId="urn:microsoft.com/office/officeart/2008/layout/HorizontalMultiLevelHierarchy"/>
    <dgm:cxn modelId="{EE5640EC-4998-45A3-93C9-A21CCCFBB862}" srcId="{3B72D13B-EC08-4015-865B-221C70767540}" destId="{48F6862A-C8BB-4D3E-BA0A-638F7D4F7645}" srcOrd="0" destOrd="0" parTransId="{40882200-01FF-4CA9-86E2-0560D47713CE}" sibTransId="{FBC47163-14C4-49DD-92C4-99BC7ECDD561}"/>
    <dgm:cxn modelId="{9161D6EC-F1C1-4D53-9BD4-AA378BE4497B}" type="presOf" srcId="{1412EEC8-C7D2-4A0A-9301-76FE3E6B9B01}" destId="{E4DF9900-492F-40D1-BCA2-AEE965567352}" srcOrd="1" destOrd="0" presId="urn:microsoft.com/office/officeart/2008/layout/HorizontalMultiLevelHierarchy"/>
    <dgm:cxn modelId="{988D77F8-5ECA-4865-BACE-03D941204BEA}" type="presOf" srcId="{3D321EE5-22AC-452D-901B-93E4F0BFAA33}" destId="{15E79A53-AB86-4FF3-896F-C27976B02FAC}" srcOrd="0" destOrd="0" presId="urn:microsoft.com/office/officeart/2008/layout/HorizontalMultiLevelHierarchy"/>
    <dgm:cxn modelId="{63C9A949-068E-4028-ACAD-AC24DB8A5341}" type="presParOf" srcId="{48362BD5-A5DB-45C8-A4AC-DA1D5DA95586}" destId="{B97B7BB9-86C8-469C-8087-862E321A9BE8}" srcOrd="0" destOrd="0" presId="urn:microsoft.com/office/officeart/2008/layout/HorizontalMultiLevelHierarchy"/>
    <dgm:cxn modelId="{52997599-DE06-4985-A0E1-CE3893838FF4}" type="presParOf" srcId="{B97B7BB9-86C8-469C-8087-862E321A9BE8}" destId="{035A4199-4CCF-477D-9688-D1443E5818D1}" srcOrd="0" destOrd="0" presId="urn:microsoft.com/office/officeart/2008/layout/HorizontalMultiLevelHierarchy"/>
    <dgm:cxn modelId="{0EB56F81-EC05-4B51-B4FB-46DF6482BA99}" type="presParOf" srcId="{B97B7BB9-86C8-469C-8087-862E321A9BE8}" destId="{7DDC7D42-9C61-4021-BDCF-9403A1FCA01E}" srcOrd="1" destOrd="0" presId="urn:microsoft.com/office/officeart/2008/layout/HorizontalMultiLevelHierarchy"/>
    <dgm:cxn modelId="{80D1D7C4-C179-40E3-81CC-1E0A76BA964E}" type="presParOf" srcId="{7DDC7D42-9C61-4021-BDCF-9403A1FCA01E}" destId="{3FCA482A-7F5C-40B7-B164-A06C602F7D92}" srcOrd="0" destOrd="0" presId="urn:microsoft.com/office/officeart/2008/layout/HorizontalMultiLevelHierarchy"/>
    <dgm:cxn modelId="{A11DF239-7899-4531-B87F-5DA2C98B2CFC}" type="presParOf" srcId="{3FCA482A-7F5C-40B7-B164-A06C602F7D92}" destId="{E4DF9900-492F-40D1-BCA2-AEE965567352}" srcOrd="0" destOrd="0" presId="urn:microsoft.com/office/officeart/2008/layout/HorizontalMultiLevelHierarchy"/>
    <dgm:cxn modelId="{46F27A25-6EE0-469E-81BF-DB71426E2484}" type="presParOf" srcId="{7DDC7D42-9C61-4021-BDCF-9403A1FCA01E}" destId="{58994D96-2767-4F21-8FF2-EAE10816533F}" srcOrd="1" destOrd="0" presId="urn:microsoft.com/office/officeart/2008/layout/HorizontalMultiLevelHierarchy"/>
    <dgm:cxn modelId="{F4B0D992-492B-4EC0-AE66-F23D32CC9BEF}" type="presParOf" srcId="{58994D96-2767-4F21-8FF2-EAE10816533F}" destId="{70C25950-364E-487E-BEC4-207DA16B119B}" srcOrd="0" destOrd="0" presId="urn:microsoft.com/office/officeart/2008/layout/HorizontalMultiLevelHierarchy"/>
    <dgm:cxn modelId="{7E30C840-FC7C-4D60-9180-325CF5E2D568}" type="presParOf" srcId="{58994D96-2767-4F21-8FF2-EAE10816533F}" destId="{AAA5F037-E89A-4528-8837-16C4F2D81F5A}" srcOrd="1" destOrd="0" presId="urn:microsoft.com/office/officeart/2008/layout/HorizontalMultiLevelHierarchy"/>
    <dgm:cxn modelId="{39E0BE6D-B836-4327-B082-81C22DCC0F44}" type="presParOf" srcId="{7DDC7D42-9C61-4021-BDCF-9403A1FCA01E}" destId="{E5738614-1C16-4938-B268-A1DE9EBF8B22}" srcOrd="2" destOrd="0" presId="urn:microsoft.com/office/officeart/2008/layout/HorizontalMultiLevelHierarchy"/>
    <dgm:cxn modelId="{C337822E-D93F-49A8-A1E4-8BF7F5A1BBD9}" type="presParOf" srcId="{E5738614-1C16-4938-B268-A1DE9EBF8B22}" destId="{DFC17653-5D7A-4209-8B77-F9D120553D77}" srcOrd="0" destOrd="0" presId="urn:microsoft.com/office/officeart/2008/layout/HorizontalMultiLevelHierarchy"/>
    <dgm:cxn modelId="{4408EAA4-DA9F-49B6-83AE-4431190CA0C4}" type="presParOf" srcId="{7DDC7D42-9C61-4021-BDCF-9403A1FCA01E}" destId="{FCDA96B2-5215-41ED-A856-728AA64F31D7}" srcOrd="3" destOrd="0" presId="urn:microsoft.com/office/officeart/2008/layout/HorizontalMultiLevelHierarchy"/>
    <dgm:cxn modelId="{DCD10463-975F-42AC-86FF-61AADB616BBA}" type="presParOf" srcId="{FCDA96B2-5215-41ED-A856-728AA64F31D7}" destId="{48DBA050-281D-4526-A0A5-9D3EEA62084D}" srcOrd="0" destOrd="0" presId="urn:microsoft.com/office/officeart/2008/layout/HorizontalMultiLevelHierarchy"/>
    <dgm:cxn modelId="{E9EBEC26-9BDD-4D0D-9BEC-F812190BD8B4}" type="presParOf" srcId="{FCDA96B2-5215-41ED-A856-728AA64F31D7}" destId="{075715DB-D122-498C-BE54-811751B7756D}" srcOrd="1" destOrd="0" presId="urn:microsoft.com/office/officeart/2008/layout/HorizontalMultiLevelHierarchy"/>
    <dgm:cxn modelId="{264E9A6F-FB28-43DC-91ED-B4962364B9C0}" type="presParOf" srcId="{7DDC7D42-9C61-4021-BDCF-9403A1FCA01E}" destId="{15E79A53-AB86-4FF3-896F-C27976B02FAC}" srcOrd="4" destOrd="0" presId="urn:microsoft.com/office/officeart/2008/layout/HorizontalMultiLevelHierarchy"/>
    <dgm:cxn modelId="{ACF37298-0CF8-4EB5-831B-989297885049}" type="presParOf" srcId="{15E79A53-AB86-4FF3-896F-C27976B02FAC}" destId="{65D75ABA-43B4-4501-9A21-AF7CCA1496B0}" srcOrd="0" destOrd="0" presId="urn:microsoft.com/office/officeart/2008/layout/HorizontalMultiLevelHierarchy"/>
    <dgm:cxn modelId="{0FF29E88-E6E1-4014-B2BB-B84C8F32D170}" type="presParOf" srcId="{7DDC7D42-9C61-4021-BDCF-9403A1FCA01E}" destId="{02FCB888-21E3-43DC-9202-1B3B40D533F4}" srcOrd="5" destOrd="0" presId="urn:microsoft.com/office/officeart/2008/layout/HorizontalMultiLevelHierarchy"/>
    <dgm:cxn modelId="{2B058C4B-F3E6-413B-B969-0AC6CCAF3842}" type="presParOf" srcId="{02FCB888-21E3-43DC-9202-1B3B40D533F4}" destId="{FAAFD766-0143-4864-AE4A-5DCF6C01F8AB}" srcOrd="0" destOrd="0" presId="urn:microsoft.com/office/officeart/2008/layout/HorizontalMultiLevelHierarchy"/>
    <dgm:cxn modelId="{C7C2A7AC-BB60-4C12-88F9-1A312D6F629C}" type="presParOf" srcId="{02FCB888-21E3-43DC-9202-1B3B40D533F4}" destId="{F4616447-03AD-44A9-9EE2-5E4C12167D2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2D13B-EC08-4015-865B-221C70767540}"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endParaRPr lang="en-US"/>
        </a:p>
      </dgm:t>
    </dgm:pt>
    <dgm:pt modelId="{48F6862A-C8BB-4D3E-BA0A-638F7D4F7645}">
      <dgm:prSet phldrT="[Text]" custT="1"/>
      <dgm:spPr>
        <a:ln>
          <a:solidFill>
            <a:schemeClr val="tx1"/>
          </a:solidFill>
        </a:ln>
      </dgm:spPr>
      <dgm:t>
        <a:bodyPr/>
        <a:lstStyle/>
        <a:p>
          <a:pPr>
            <a:lnSpc>
              <a:spcPct val="80000"/>
            </a:lnSpc>
            <a:spcAft>
              <a:spcPts val="0"/>
            </a:spcAft>
          </a:pPr>
          <a:r>
            <a:rPr lang="en-US" sz="3600" dirty="0">
              <a:solidFill>
                <a:schemeClr val="tx1"/>
              </a:solidFill>
              <a:latin typeface="Calibri" pitchFamily="34" charset="0"/>
            </a:rPr>
            <a:t>New Deal Programs </a:t>
          </a:r>
        </a:p>
      </dgm:t>
    </dgm:pt>
    <dgm:pt modelId="{40882200-01FF-4CA9-86E2-0560D47713CE}" type="parTrans" cxnId="{EE5640EC-4998-45A3-93C9-A21CCCFBB862}">
      <dgm:prSet/>
      <dgm:spPr/>
      <dgm:t>
        <a:bodyPr/>
        <a:lstStyle/>
        <a:p>
          <a:endParaRPr lang="en-US"/>
        </a:p>
      </dgm:t>
    </dgm:pt>
    <dgm:pt modelId="{FBC47163-14C4-49DD-92C4-99BC7ECDD561}" type="sibTrans" cxnId="{EE5640EC-4998-45A3-93C9-A21CCCFBB862}">
      <dgm:prSet/>
      <dgm:spPr/>
      <dgm:t>
        <a:bodyPr/>
        <a:lstStyle/>
        <a:p>
          <a:endParaRPr lang="en-US"/>
        </a:p>
      </dgm:t>
    </dgm:pt>
    <dgm:pt modelId="{6680B1A1-1ACC-42C4-B0AA-14B3100147BF}">
      <dgm:prSet phldrT="[Text]" custT="1"/>
      <dgm:spPr>
        <a:solidFill>
          <a:srgbClr val="FFCCCC">
            <a:alpha val="70000"/>
          </a:srgbClr>
        </a:solidFill>
        <a:ln>
          <a:solidFill>
            <a:schemeClr val="tx1"/>
          </a:solidFill>
        </a:ln>
      </dgm:spPr>
      <dgm:t>
        <a:bodyPr/>
        <a:lstStyle/>
        <a:p>
          <a:pPr>
            <a:lnSpc>
              <a:spcPct val="80000"/>
            </a:lnSpc>
            <a:spcAft>
              <a:spcPts val="0"/>
            </a:spcAft>
          </a:pPr>
          <a:r>
            <a:rPr lang="en-US" sz="2800" b="1" u="sng" dirty="0">
              <a:solidFill>
                <a:schemeClr val="tx1"/>
              </a:solidFill>
              <a:latin typeface="Calibri" pitchFamily="34" charset="0"/>
            </a:rPr>
            <a:t>Relief</a:t>
          </a:r>
          <a:br>
            <a:rPr lang="en-US" sz="2800" dirty="0">
              <a:solidFill>
                <a:schemeClr val="tx1"/>
              </a:solidFill>
              <a:latin typeface="Calibri" pitchFamily="34" charset="0"/>
            </a:rPr>
          </a:br>
          <a:r>
            <a:rPr lang="en-US" sz="2800" dirty="0">
              <a:solidFill>
                <a:schemeClr val="tx1"/>
              </a:solidFill>
              <a:latin typeface="Calibri" pitchFamily="34" charset="0"/>
            </a:rPr>
            <a:t>Job programs to lower unemployment </a:t>
          </a:r>
        </a:p>
      </dgm:t>
    </dgm:pt>
    <dgm:pt modelId="{1412EEC8-C7D2-4A0A-9301-76FE3E6B9B01}" type="parTrans" cxnId="{AC5E76B6-BDC9-479A-90CB-9BB7EE157889}">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31CEC3BD-0EDA-48D2-BD4F-1BE71599FCBC}" type="sibTrans" cxnId="{AC5E76B6-BDC9-479A-90CB-9BB7EE157889}">
      <dgm:prSet/>
      <dgm:spPr/>
      <dgm:t>
        <a:bodyPr/>
        <a:lstStyle/>
        <a:p>
          <a:endParaRPr lang="en-US"/>
        </a:p>
      </dgm:t>
    </dgm:pt>
    <dgm:pt modelId="{B0C6EE5B-89D8-4FB2-A84D-4CE0497D4465}">
      <dgm:prSet phldrT="[Text]" custT="1"/>
      <dgm:spPr>
        <a:solidFill>
          <a:srgbClr val="CCFFCC">
            <a:alpha val="70000"/>
          </a:srgbClr>
        </a:solidFill>
        <a:ln>
          <a:solidFill>
            <a:schemeClr val="tx1"/>
          </a:solidFill>
        </a:ln>
      </dgm:spPr>
      <dgm:t>
        <a:bodyPr/>
        <a:lstStyle/>
        <a:p>
          <a:pPr>
            <a:lnSpc>
              <a:spcPct val="80000"/>
            </a:lnSpc>
            <a:spcAft>
              <a:spcPts val="0"/>
            </a:spcAft>
          </a:pPr>
          <a:r>
            <a:rPr lang="en-US" sz="2800" b="1" u="sng" dirty="0">
              <a:solidFill>
                <a:schemeClr val="tx1"/>
              </a:solidFill>
              <a:latin typeface="Calibri" pitchFamily="34" charset="0"/>
            </a:rPr>
            <a:t>Recovery</a:t>
          </a:r>
          <a:br>
            <a:rPr lang="en-US" sz="2800" dirty="0">
              <a:solidFill>
                <a:schemeClr val="tx1"/>
              </a:solidFill>
              <a:latin typeface="Calibri" pitchFamily="34" charset="0"/>
            </a:rPr>
          </a:br>
          <a:r>
            <a:rPr lang="en-US" sz="2800" dirty="0">
              <a:solidFill>
                <a:schemeClr val="tx1"/>
              </a:solidFill>
              <a:latin typeface="Calibri" pitchFamily="34" charset="0"/>
            </a:rPr>
            <a:t>Programs to stimulate the economy and end the depression</a:t>
          </a:r>
        </a:p>
      </dgm:t>
    </dgm:pt>
    <dgm:pt modelId="{97A2BEE7-2711-4D7C-8D63-73A335897F41}" type="parTrans" cxnId="{071AE338-8C8F-4E60-8C1C-CA1AD103F78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228FB8FF-CC3E-4740-A23D-84B25D6B7B2C}" type="sibTrans" cxnId="{071AE338-8C8F-4E60-8C1C-CA1AD103F783}">
      <dgm:prSet/>
      <dgm:spPr/>
      <dgm:t>
        <a:bodyPr/>
        <a:lstStyle/>
        <a:p>
          <a:endParaRPr lang="en-US"/>
        </a:p>
      </dgm:t>
    </dgm:pt>
    <dgm:pt modelId="{96A2C95D-51A5-4C21-AEBF-7F4F8A29E474}">
      <dgm:prSet phldrT="[Text]" custT="1"/>
      <dgm:spPr>
        <a:solidFill>
          <a:srgbClr val="FFCC99">
            <a:alpha val="70000"/>
          </a:srgbClr>
        </a:solidFill>
        <a:ln>
          <a:solidFill>
            <a:schemeClr val="tx1"/>
          </a:solidFill>
        </a:ln>
      </dgm:spPr>
      <dgm:t>
        <a:bodyPr/>
        <a:lstStyle/>
        <a:p>
          <a:pPr>
            <a:lnSpc>
              <a:spcPct val="80000"/>
            </a:lnSpc>
            <a:spcAft>
              <a:spcPts val="0"/>
            </a:spcAft>
          </a:pPr>
          <a:r>
            <a:rPr lang="en-US" sz="2800" b="1" u="sng" dirty="0">
              <a:solidFill>
                <a:schemeClr val="tx1"/>
              </a:solidFill>
              <a:latin typeface="Calibri" pitchFamily="34" charset="0"/>
            </a:rPr>
            <a:t>Reform</a:t>
          </a:r>
          <a:br>
            <a:rPr lang="en-US" sz="2800" dirty="0">
              <a:solidFill>
                <a:schemeClr val="tx1"/>
              </a:solidFill>
              <a:latin typeface="Calibri" pitchFamily="34" charset="0"/>
            </a:rPr>
          </a:br>
          <a:r>
            <a:rPr lang="en-US" sz="2800" dirty="0">
              <a:solidFill>
                <a:schemeClr val="tx1"/>
              </a:solidFill>
              <a:latin typeface="Calibri" pitchFamily="34" charset="0"/>
            </a:rPr>
            <a:t>Programs to correct problems in the economy and prevent future depressions</a:t>
          </a:r>
        </a:p>
      </dgm:t>
    </dgm:pt>
    <dgm:pt modelId="{3D321EE5-22AC-452D-901B-93E4F0BFAA33}" type="parTrans" cxnId="{F3010428-EBAF-4B0F-BDA6-DE663325E02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7EF05F2F-FBA5-413D-B5F6-EE02EDCD7B4B}" type="sibTrans" cxnId="{F3010428-EBAF-4B0F-BDA6-DE663325E023}">
      <dgm:prSet/>
      <dgm:spPr/>
      <dgm:t>
        <a:bodyPr/>
        <a:lstStyle/>
        <a:p>
          <a:endParaRPr lang="en-US"/>
        </a:p>
      </dgm:t>
    </dgm:pt>
    <dgm:pt modelId="{48362BD5-A5DB-45C8-A4AC-DA1D5DA95586}" type="pres">
      <dgm:prSet presAssocID="{3B72D13B-EC08-4015-865B-221C70767540}" presName="Name0" presStyleCnt="0">
        <dgm:presLayoutVars>
          <dgm:chPref val="1"/>
          <dgm:dir/>
          <dgm:animOne val="branch"/>
          <dgm:animLvl val="lvl"/>
          <dgm:resizeHandles val="exact"/>
        </dgm:presLayoutVars>
      </dgm:prSet>
      <dgm:spPr/>
    </dgm:pt>
    <dgm:pt modelId="{B97B7BB9-86C8-469C-8087-862E321A9BE8}" type="pres">
      <dgm:prSet presAssocID="{48F6862A-C8BB-4D3E-BA0A-638F7D4F7645}" presName="root1" presStyleCnt="0"/>
      <dgm:spPr/>
    </dgm:pt>
    <dgm:pt modelId="{035A4199-4CCF-477D-9688-D1443E5818D1}" type="pres">
      <dgm:prSet presAssocID="{48F6862A-C8BB-4D3E-BA0A-638F7D4F7645}" presName="LevelOneTextNode" presStyleLbl="node0" presStyleIdx="0" presStyleCnt="1" custScaleX="82953" custScaleY="102160" custLinFactNeighborY="0">
        <dgm:presLayoutVars>
          <dgm:chPref val="3"/>
        </dgm:presLayoutVars>
      </dgm:prSet>
      <dgm:spPr/>
    </dgm:pt>
    <dgm:pt modelId="{7DDC7D42-9C61-4021-BDCF-9403A1FCA01E}" type="pres">
      <dgm:prSet presAssocID="{48F6862A-C8BB-4D3E-BA0A-638F7D4F7645}" presName="level2hierChild" presStyleCnt="0"/>
      <dgm:spPr/>
    </dgm:pt>
    <dgm:pt modelId="{3FCA482A-7F5C-40B7-B164-A06C602F7D92}" type="pres">
      <dgm:prSet presAssocID="{1412EEC8-C7D2-4A0A-9301-76FE3E6B9B01}" presName="conn2-1" presStyleLbl="parChTrans1D2" presStyleIdx="0" presStyleCnt="3"/>
      <dgm:spPr/>
    </dgm:pt>
    <dgm:pt modelId="{E4DF9900-492F-40D1-BCA2-AEE965567352}" type="pres">
      <dgm:prSet presAssocID="{1412EEC8-C7D2-4A0A-9301-76FE3E6B9B01}" presName="connTx" presStyleLbl="parChTrans1D2" presStyleIdx="0" presStyleCnt="3"/>
      <dgm:spPr/>
    </dgm:pt>
    <dgm:pt modelId="{58994D96-2767-4F21-8FF2-EAE10816533F}" type="pres">
      <dgm:prSet presAssocID="{6680B1A1-1ACC-42C4-B0AA-14B3100147BF}" presName="root2" presStyleCnt="0"/>
      <dgm:spPr/>
    </dgm:pt>
    <dgm:pt modelId="{70C25950-364E-487E-BEC4-207DA16B119B}" type="pres">
      <dgm:prSet presAssocID="{6680B1A1-1ACC-42C4-B0AA-14B3100147BF}" presName="LevelTwoTextNode" presStyleLbl="node2" presStyleIdx="0" presStyleCnt="3" custScaleX="198928" custScaleY="150351">
        <dgm:presLayoutVars>
          <dgm:chPref val="3"/>
        </dgm:presLayoutVars>
      </dgm:prSet>
      <dgm:spPr/>
    </dgm:pt>
    <dgm:pt modelId="{AAA5F037-E89A-4528-8837-16C4F2D81F5A}" type="pres">
      <dgm:prSet presAssocID="{6680B1A1-1ACC-42C4-B0AA-14B3100147BF}" presName="level3hierChild" presStyleCnt="0"/>
      <dgm:spPr/>
    </dgm:pt>
    <dgm:pt modelId="{E5738614-1C16-4938-B268-A1DE9EBF8B22}" type="pres">
      <dgm:prSet presAssocID="{97A2BEE7-2711-4D7C-8D63-73A335897F41}" presName="conn2-1" presStyleLbl="parChTrans1D2" presStyleIdx="1" presStyleCnt="3"/>
      <dgm:spPr/>
    </dgm:pt>
    <dgm:pt modelId="{DFC17653-5D7A-4209-8B77-F9D120553D77}" type="pres">
      <dgm:prSet presAssocID="{97A2BEE7-2711-4D7C-8D63-73A335897F41}" presName="connTx" presStyleLbl="parChTrans1D2" presStyleIdx="1" presStyleCnt="3"/>
      <dgm:spPr/>
    </dgm:pt>
    <dgm:pt modelId="{FCDA96B2-5215-41ED-A856-728AA64F31D7}" type="pres">
      <dgm:prSet presAssocID="{B0C6EE5B-89D8-4FB2-A84D-4CE0497D4465}" presName="root2" presStyleCnt="0"/>
      <dgm:spPr/>
    </dgm:pt>
    <dgm:pt modelId="{48DBA050-281D-4526-A0A5-9D3EEA62084D}" type="pres">
      <dgm:prSet presAssocID="{B0C6EE5B-89D8-4FB2-A84D-4CE0497D4465}" presName="LevelTwoTextNode" presStyleLbl="node2" presStyleIdx="1" presStyleCnt="3" custScaleX="198927" custScaleY="169869">
        <dgm:presLayoutVars>
          <dgm:chPref val="3"/>
        </dgm:presLayoutVars>
      </dgm:prSet>
      <dgm:spPr/>
    </dgm:pt>
    <dgm:pt modelId="{075715DB-D122-498C-BE54-811751B7756D}" type="pres">
      <dgm:prSet presAssocID="{B0C6EE5B-89D8-4FB2-A84D-4CE0497D4465}" presName="level3hierChild" presStyleCnt="0"/>
      <dgm:spPr/>
    </dgm:pt>
    <dgm:pt modelId="{15E79A53-AB86-4FF3-896F-C27976B02FAC}" type="pres">
      <dgm:prSet presAssocID="{3D321EE5-22AC-452D-901B-93E4F0BFAA33}" presName="conn2-1" presStyleLbl="parChTrans1D2" presStyleIdx="2" presStyleCnt="3"/>
      <dgm:spPr/>
    </dgm:pt>
    <dgm:pt modelId="{65D75ABA-43B4-4501-9A21-AF7CCA1496B0}" type="pres">
      <dgm:prSet presAssocID="{3D321EE5-22AC-452D-901B-93E4F0BFAA33}" presName="connTx" presStyleLbl="parChTrans1D2" presStyleIdx="2" presStyleCnt="3"/>
      <dgm:spPr/>
    </dgm:pt>
    <dgm:pt modelId="{02FCB888-21E3-43DC-9202-1B3B40D533F4}" type="pres">
      <dgm:prSet presAssocID="{96A2C95D-51A5-4C21-AEBF-7F4F8A29E474}" presName="root2" presStyleCnt="0"/>
      <dgm:spPr/>
    </dgm:pt>
    <dgm:pt modelId="{FAAFD766-0143-4864-AE4A-5DCF6C01F8AB}" type="pres">
      <dgm:prSet presAssocID="{96A2C95D-51A5-4C21-AEBF-7F4F8A29E474}" presName="LevelTwoTextNode" presStyleLbl="node2" presStyleIdx="2" presStyleCnt="3" custScaleX="198927" custScaleY="200958">
        <dgm:presLayoutVars>
          <dgm:chPref val="3"/>
        </dgm:presLayoutVars>
      </dgm:prSet>
      <dgm:spPr/>
    </dgm:pt>
    <dgm:pt modelId="{F4616447-03AD-44A9-9EE2-5E4C12167D28}" type="pres">
      <dgm:prSet presAssocID="{96A2C95D-51A5-4C21-AEBF-7F4F8A29E474}" presName="level3hierChild" presStyleCnt="0"/>
      <dgm:spPr/>
    </dgm:pt>
  </dgm:ptLst>
  <dgm:cxnLst>
    <dgm:cxn modelId="{5D72E900-B9BB-42B1-A559-641C7A7B50F8}" type="presOf" srcId="{1412EEC8-C7D2-4A0A-9301-76FE3E6B9B01}" destId="{E4DF9900-492F-40D1-BCA2-AEE965567352}" srcOrd="1" destOrd="0" presId="urn:microsoft.com/office/officeart/2008/layout/HorizontalMultiLevelHierarchy"/>
    <dgm:cxn modelId="{A1346D05-4E1F-449C-9B3E-04DD4F385FB9}" type="presOf" srcId="{96A2C95D-51A5-4C21-AEBF-7F4F8A29E474}" destId="{FAAFD766-0143-4864-AE4A-5DCF6C01F8AB}" srcOrd="0" destOrd="0" presId="urn:microsoft.com/office/officeart/2008/layout/HorizontalMultiLevelHierarchy"/>
    <dgm:cxn modelId="{6B347E06-D08F-426C-B0D2-72149BE19C0D}" type="presOf" srcId="{B0C6EE5B-89D8-4FB2-A84D-4CE0497D4465}" destId="{48DBA050-281D-4526-A0A5-9D3EEA62084D}" srcOrd="0" destOrd="0" presId="urn:microsoft.com/office/officeart/2008/layout/HorizontalMultiLevelHierarchy"/>
    <dgm:cxn modelId="{F3010428-EBAF-4B0F-BDA6-DE663325E023}" srcId="{48F6862A-C8BB-4D3E-BA0A-638F7D4F7645}" destId="{96A2C95D-51A5-4C21-AEBF-7F4F8A29E474}" srcOrd="2" destOrd="0" parTransId="{3D321EE5-22AC-452D-901B-93E4F0BFAA33}" sibTransId="{7EF05F2F-FBA5-413D-B5F6-EE02EDCD7B4B}"/>
    <dgm:cxn modelId="{071AE338-8C8F-4E60-8C1C-CA1AD103F783}" srcId="{48F6862A-C8BB-4D3E-BA0A-638F7D4F7645}" destId="{B0C6EE5B-89D8-4FB2-A84D-4CE0497D4465}" srcOrd="1" destOrd="0" parTransId="{97A2BEE7-2711-4D7C-8D63-73A335897F41}" sibTransId="{228FB8FF-CC3E-4740-A23D-84B25D6B7B2C}"/>
    <dgm:cxn modelId="{90882F50-C030-4704-B58C-B8DE0AE89F4D}" type="presOf" srcId="{3D321EE5-22AC-452D-901B-93E4F0BFAA33}" destId="{15E79A53-AB86-4FF3-896F-C27976B02FAC}" srcOrd="0" destOrd="0" presId="urn:microsoft.com/office/officeart/2008/layout/HorizontalMultiLevelHierarchy"/>
    <dgm:cxn modelId="{9D1B7156-8C55-470C-B848-66DF1EB2378C}" type="presOf" srcId="{3B72D13B-EC08-4015-865B-221C70767540}" destId="{48362BD5-A5DB-45C8-A4AC-DA1D5DA95586}" srcOrd="0" destOrd="0" presId="urn:microsoft.com/office/officeart/2008/layout/HorizontalMultiLevelHierarchy"/>
    <dgm:cxn modelId="{8F337EB4-8962-4513-9B0F-0A2BFC430142}" type="presOf" srcId="{1412EEC8-C7D2-4A0A-9301-76FE3E6B9B01}" destId="{3FCA482A-7F5C-40B7-B164-A06C602F7D92}" srcOrd="0" destOrd="0" presId="urn:microsoft.com/office/officeart/2008/layout/HorizontalMultiLevelHierarchy"/>
    <dgm:cxn modelId="{AC5E76B6-BDC9-479A-90CB-9BB7EE157889}" srcId="{48F6862A-C8BB-4D3E-BA0A-638F7D4F7645}" destId="{6680B1A1-1ACC-42C4-B0AA-14B3100147BF}" srcOrd="0" destOrd="0" parTransId="{1412EEC8-C7D2-4A0A-9301-76FE3E6B9B01}" sibTransId="{31CEC3BD-0EDA-48D2-BD4F-1BE71599FCBC}"/>
    <dgm:cxn modelId="{2A23ABCF-80CE-4B72-8645-A1930E97EF88}" type="presOf" srcId="{3D321EE5-22AC-452D-901B-93E4F0BFAA33}" destId="{65D75ABA-43B4-4501-9A21-AF7CCA1496B0}" srcOrd="1" destOrd="0" presId="urn:microsoft.com/office/officeart/2008/layout/HorizontalMultiLevelHierarchy"/>
    <dgm:cxn modelId="{17B245E1-CD94-40F5-83F7-C871B551C9B9}" type="presOf" srcId="{6680B1A1-1ACC-42C4-B0AA-14B3100147BF}" destId="{70C25950-364E-487E-BEC4-207DA16B119B}" srcOrd="0" destOrd="0" presId="urn:microsoft.com/office/officeart/2008/layout/HorizontalMultiLevelHierarchy"/>
    <dgm:cxn modelId="{EE5640EC-4998-45A3-93C9-A21CCCFBB862}" srcId="{3B72D13B-EC08-4015-865B-221C70767540}" destId="{48F6862A-C8BB-4D3E-BA0A-638F7D4F7645}" srcOrd="0" destOrd="0" parTransId="{40882200-01FF-4CA9-86E2-0560D47713CE}" sibTransId="{FBC47163-14C4-49DD-92C4-99BC7ECDD561}"/>
    <dgm:cxn modelId="{31EE70F0-012D-4A85-A060-0FB22239E7E6}" type="presOf" srcId="{97A2BEE7-2711-4D7C-8D63-73A335897F41}" destId="{DFC17653-5D7A-4209-8B77-F9D120553D77}" srcOrd="1" destOrd="0" presId="urn:microsoft.com/office/officeart/2008/layout/HorizontalMultiLevelHierarchy"/>
    <dgm:cxn modelId="{27BC58F1-AEF0-4965-BBFC-9B1A9264CD88}" type="presOf" srcId="{97A2BEE7-2711-4D7C-8D63-73A335897F41}" destId="{E5738614-1C16-4938-B268-A1DE9EBF8B22}" srcOrd="0" destOrd="0" presId="urn:microsoft.com/office/officeart/2008/layout/HorizontalMultiLevelHierarchy"/>
    <dgm:cxn modelId="{D9EAE1FB-9D61-40B7-80A4-D8DDD243641B}" type="presOf" srcId="{48F6862A-C8BB-4D3E-BA0A-638F7D4F7645}" destId="{035A4199-4CCF-477D-9688-D1443E5818D1}" srcOrd="0" destOrd="0" presId="urn:microsoft.com/office/officeart/2008/layout/HorizontalMultiLevelHierarchy"/>
    <dgm:cxn modelId="{ADC35CE8-F13B-44DE-AF5F-4E39EB1F5AE3}" type="presParOf" srcId="{48362BD5-A5DB-45C8-A4AC-DA1D5DA95586}" destId="{B97B7BB9-86C8-469C-8087-862E321A9BE8}" srcOrd="0" destOrd="0" presId="urn:microsoft.com/office/officeart/2008/layout/HorizontalMultiLevelHierarchy"/>
    <dgm:cxn modelId="{BBA892CD-E68D-4C4D-8F2A-DC2A98402B6E}" type="presParOf" srcId="{B97B7BB9-86C8-469C-8087-862E321A9BE8}" destId="{035A4199-4CCF-477D-9688-D1443E5818D1}" srcOrd="0" destOrd="0" presId="urn:microsoft.com/office/officeart/2008/layout/HorizontalMultiLevelHierarchy"/>
    <dgm:cxn modelId="{23887B04-5D68-43B3-A98D-0CD6B244FC8B}" type="presParOf" srcId="{B97B7BB9-86C8-469C-8087-862E321A9BE8}" destId="{7DDC7D42-9C61-4021-BDCF-9403A1FCA01E}" srcOrd="1" destOrd="0" presId="urn:microsoft.com/office/officeart/2008/layout/HorizontalMultiLevelHierarchy"/>
    <dgm:cxn modelId="{AF47C027-6233-480A-A4F4-2576975CC67C}" type="presParOf" srcId="{7DDC7D42-9C61-4021-BDCF-9403A1FCA01E}" destId="{3FCA482A-7F5C-40B7-B164-A06C602F7D92}" srcOrd="0" destOrd="0" presId="urn:microsoft.com/office/officeart/2008/layout/HorizontalMultiLevelHierarchy"/>
    <dgm:cxn modelId="{90746123-436E-4D8E-8FC3-31B34E751F83}" type="presParOf" srcId="{3FCA482A-7F5C-40B7-B164-A06C602F7D92}" destId="{E4DF9900-492F-40D1-BCA2-AEE965567352}" srcOrd="0" destOrd="0" presId="urn:microsoft.com/office/officeart/2008/layout/HorizontalMultiLevelHierarchy"/>
    <dgm:cxn modelId="{D1A7BF9B-7557-49E5-84EE-9D3E6CD8D81F}" type="presParOf" srcId="{7DDC7D42-9C61-4021-BDCF-9403A1FCA01E}" destId="{58994D96-2767-4F21-8FF2-EAE10816533F}" srcOrd="1" destOrd="0" presId="urn:microsoft.com/office/officeart/2008/layout/HorizontalMultiLevelHierarchy"/>
    <dgm:cxn modelId="{C66BBA00-6E3A-489F-B904-35FEBB6B7FAD}" type="presParOf" srcId="{58994D96-2767-4F21-8FF2-EAE10816533F}" destId="{70C25950-364E-487E-BEC4-207DA16B119B}" srcOrd="0" destOrd="0" presId="urn:microsoft.com/office/officeart/2008/layout/HorizontalMultiLevelHierarchy"/>
    <dgm:cxn modelId="{5D33CA85-00D4-4B3F-B8B1-2728BC79D1C5}" type="presParOf" srcId="{58994D96-2767-4F21-8FF2-EAE10816533F}" destId="{AAA5F037-E89A-4528-8837-16C4F2D81F5A}" srcOrd="1" destOrd="0" presId="urn:microsoft.com/office/officeart/2008/layout/HorizontalMultiLevelHierarchy"/>
    <dgm:cxn modelId="{BEB928EF-CFDD-445F-8622-CF6A34BFCE43}" type="presParOf" srcId="{7DDC7D42-9C61-4021-BDCF-9403A1FCA01E}" destId="{E5738614-1C16-4938-B268-A1DE9EBF8B22}" srcOrd="2" destOrd="0" presId="urn:microsoft.com/office/officeart/2008/layout/HorizontalMultiLevelHierarchy"/>
    <dgm:cxn modelId="{65A68050-97C7-49C7-BFFE-562E7A2CEFED}" type="presParOf" srcId="{E5738614-1C16-4938-B268-A1DE9EBF8B22}" destId="{DFC17653-5D7A-4209-8B77-F9D120553D77}" srcOrd="0" destOrd="0" presId="urn:microsoft.com/office/officeart/2008/layout/HorizontalMultiLevelHierarchy"/>
    <dgm:cxn modelId="{B312B33E-D66E-44B4-AAFF-7A6198921335}" type="presParOf" srcId="{7DDC7D42-9C61-4021-BDCF-9403A1FCA01E}" destId="{FCDA96B2-5215-41ED-A856-728AA64F31D7}" srcOrd="3" destOrd="0" presId="urn:microsoft.com/office/officeart/2008/layout/HorizontalMultiLevelHierarchy"/>
    <dgm:cxn modelId="{1C280BB3-6232-4BF5-980C-3834EF6001A5}" type="presParOf" srcId="{FCDA96B2-5215-41ED-A856-728AA64F31D7}" destId="{48DBA050-281D-4526-A0A5-9D3EEA62084D}" srcOrd="0" destOrd="0" presId="urn:microsoft.com/office/officeart/2008/layout/HorizontalMultiLevelHierarchy"/>
    <dgm:cxn modelId="{3D2B3EFA-D64B-4CD6-8B30-868A3E32B24F}" type="presParOf" srcId="{FCDA96B2-5215-41ED-A856-728AA64F31D7}" destId="{075715DB-D122-498C-BE54-811751B7756D}" srcOrd="1" destOrd="0" presId="urn:microsoft.com/office/officeart/2008/layout/HorizontalMultiLevelHierarchy"/>
    <dgm:cxn modelId="{3C807195-6658-4227-8EE3-FDEF020D0046}" type="presParOf" srcId="{7DDC7D42-9C61-4021-BDCF-9403A1FCA01E}" destId="{15E79A53-AB86-4FF3-896F-C27976B02FAC}" srcOrd="4" destOrd="0" presId="urn:microsoft.com/office/officeart/2008/layout/HorizontalMultiLevelHierarchy"/>
    <dgm:cxn modelId="{730C7C8B-0C2B-41B6-A1BF-648D66B4B5D0}" type="presParOf" srcId="{15E79A53-AB86-4FF3-896F-C27976B02FAC}" destId="{65D75ABA-43B4-4501-9A21-AF7CCA1496B0}" srcOrd="0" destOrd="0" presId="urn:microsoft.com/office/officeart/2008/layout/HorizontalMultiLevelHierarchy"/>
    <dgm:cxn modelId="{4E232EB6-4D01-4E72-A205-5426D494CB10}" type="presParOf" srcId="{7DDC7D42-9C61-4021-BDCF-9403A1FCA01E}" destId="{02FCB888-21E3-43DC-9202-1B3B40D533F4}" srcOrd="5" destOrd="0" presId="urn:microsoft.com/office/officeart/2008/layout/HorizontalMultiLevelHierarchy"/>
    <dgm:cxn modelId="{5BB8304A-8AAD-43A6-8A35-EAEF55DDF6FB}" type="presParOf" srcId="{02FCB888-21E3-43DC-9202-1B3B40D533F4}" destId="{FAAFD766-0143-4864-AE4A-5DCF6C01F8AB}" srcOrd="0" destOrd="0" presId="urn:microsoft.com/office/officeart/2008/layout/HorizontalMultiLevelHierarchy"/>
    <dgm:cxn modelId="{65BE4BEE-CA14-48BF-A717-B06B534FC6E6}" type="presParOf" srcId="{02FCB888-21E3-43DC-9202-1B3B40D533F4}" destId="{F4616447-03AD-44A9-9EE2-5E4C12167D2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9A53-AB86-4FF3-896F-C27976B02FAC}">
      <dsp:nvSpPr>
        <dsp:cNvPr id="0" name=""/>
        <dsp:cNvSpPr/>
      </dsp:nvSpPr>
      <dsp:spPr>
        <a:xfrm>
          <a:off x="723178" y="2857500"/>
          <a:ext cx="598346" cy="1866945"/>
        </a:xfrm>
        <a:custGeom>
          <a:avLst/>
          <a:gdLst/>
          <a:ahLst/>
          <a:cxnLst/>
          <a:rect l="0" t="0" r="0" b="0"/>
          <a:pathLst>
            <a:path>
              <a:moveTo>
                <a:pt x="0" y="0"/>
              </a:moveTo>
              <a:lnTo>
                <a:pt x="299173" y="0"/>
              </a:lnTo>
              <a:lnTo>
                <a:pt x="299173" y="1866945"/>
              </a:lnTo>
              <a:lnTo>
                <a:pt x="598346" y="186694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80000"/>
            </a:lnSpc>
            <a:spcBef>
              <a:spcPct val="0"/>
            </a:spcBef>
            <a:spcAft>
              <a:spcPts val="0"/>
            </a:spcAft>
            <a:buNone/>
          </a:pPr>
          <a:endParaRPr lang="en-US" sz="2400" kern="1200">
            <a:solidFill>
              <a:schemeClr val="tx1"/>
            </a:solidFill>
            <a:latin typeface="Calibri" pitchFamily="34" charset="0"/>
          </a:endParaRPr>
        </a:p>
      </dsp:txBody>
      <dsp:txXfrm>
        <a:off x="973339" y="3741960"/>
        <a:ext cx="98024" cy="98024"/>
      </dsp:txXfrm>
    </dsp:sp>
    <dsp:sp modelId="{E5738614-1C16-4938-B268-A1DE9EBF8B22}">
      <dsp:nvSpPr>
        <dsp:cNvPr id="0" name=""/>
        <dsp:cNvSpPr/>
      </dsp:nvSpPr>
      <dsp:spPr>
        <a:xfrm>
          <a:off x="723178" y="2757573"/>
          <a:ext cx="598346" cy="99926"/>
        </a:xfrm>
        <a:custGeom>
          <a:avLst/>
          <a:gdLst/>
          <a:ahLst/>
          <a:cxnLst/>
          <a:rect l="0" t="0" r="0" b="0"/>
          <a:pathLst>
            <a:path>
              <a:moveTo>
                <a:pt x="0" y="99926"/>
              </a:moveTo>
              <a:lnTo>
                <a:pt x="299173" y="99926"/>
              </a:lnTo>
              <a:lnTo>
                <a:pt x="299173" y="0"/>
              </a:lnTo>
              <a:lnTo>
                <a:pt x="59834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80000"/>
            </a:lnSpc>
            <a:spcBef>
              <a:spcPct val="0"/>
            </a:spcBef>
            <a:spcAft>
              <a:spcPts val="0"/>
            </a:spcAft>
            <a:buNone/>
          </a:pPr>
          <a:endParaRPr lang="en-US" sz="2400" kern="1200">
            <a:solidFill>
              <a:schemeClr val="tx1"/>
            </a:solidFill>
            <a:latin typeface="Calibri" pitchFamily="34" charset="0"/>
          </a:endParaRPr>
        </a:p>
      </dsp:txBody>
      <dsp:txXfrm>
        <a:off x="1007185" y="2792370"/>
        <a:ext cx="30331" cy="30331"/>
      </dsp:txXfrm>
    </dsp:sp>
    <dsp:sp modelId="{3FCA482A-7F5C-40B7-B164-A06C602F7D92}">
      <dsp:nvSpPr>
        <dsp:cNvPr id="0" name=""/>
        <dsp:cNvSpPr/>
      </dsp:nvSpPr>
      <dsp:spPr>
        <a:xfrm>
          <a:off x="723178" y="890628"/>
          <a:ext cx="598346" cy="1966871"/>
        </a:xfrm>
        <a:custGeom>
          <a:avLst/>
          <a:gdLst/>
          <a:ahLst/>
          <a:cxnLst/>
          <a:rect l="0" t="0" r="0" b="0"/>
          <a:pathLst>
            <a:path>
              <a:moveTo>
                <a:pt x="0" y="1966871"/>
              </a:moveTo>
              <a:lnTo>
                <a:pt x="299173" y="1966871"/>
              </a:lnTo>
              <a:lnTo>
                <a:pt x="299173" y="0"/>
              </a:lnTo>
              <a:lnTo>
                <a:pt x="59834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80000"/>
            </a:lnSpc>
            <a:spcBef>
              <a:spcPct val="0"/>
            </a:spcBef>
            <a:spcAft>
              <a:spcPts val="0"/>
            </a:spcAft>
            <a:buNone/>
          </a:pPr>
          <a:endParaRPr lang="en-US" sz="2400" kern="1200">
            <a:solidFill>
              <a:schemeClr val="tx1"/>
            </a:solidFill>
            <a:latin typeface="Calibri" pitchFamily="34" charset="0"/>
          </a:endParaRPr>
        </a:p>
      </dsp:txBody>
      <dsp:txXfrm>
        <a:off x="970954" y="1822667"/>
        <a:ext cx="102793" cy="102793"/>
      </dsp:txXfrm>
    </dsp:sp>
    <dsp:sp modelId="{035A4199-4CCF-477D-9688-D1443E5818D1}">
      <dsp:nvSpPr>
        <dsp:cNvPr id="0" name=""/>
        <dsp:cNvSpPr/>
      </dsp:nvSpPr>
      <dsp:spPr>
        <a:xfrm rot="16200000">
          <a:off x="-2088831" y="2497634"/>
          <a:ext cx="4904288" cy="719730"/>
        </a:xfrm>
        <a:prstGeom prst="rect">
          <a:avLst/>
        </a:prstGeom>
        <a:solidFill>
          <a:schemeClr val="accent5">
            <a:alpha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80000"/>
            </a:lnSpc>
            <a:spcBef>
              <a:spcPct val="0"/>
            </a:spcBef>
            <a:spcAft>
              <a:spcPts val="0"/>
            </a:spcAft>
            <a:buNone/>
          </a:pPr>
          <a:r>
            <a:rPr lang="en-US" sz="3600" kern="1200" dirty="0">
              <a:solidFill>
                <a:schemeClr val="tx1"/>
              </a:solidFill>
              <a:latin typeface="Calibri" pitchFamily="34" charset="0"/>
            </a:rPr>
            <a:t>New Deal Programs </a:t>
          </a:r>
        </a:p>
      </dsp:txBody>
      <dsp:txXfrm>
        <a:off x="-2088831" y="2497634"/>
        <a:ext cx="4904288" cy="719730"/>
      </dsp:txXfrm>
    </dsp:sp>
    <dsp:sp modelId="{70C25950-364E-487E-BEC4-207DA16B119B}">
      <dsp:nvSpPr>
        <dsp:cNvPr id="0" name=""/>
        <dsp:cNvSpPr/>
      </dsp:nvSpPr>
      <dsp:spPr>
        <a:xfrm>
          <a:off x="1321524" y="74072"/>
          <a:ext cx="5444711" cy="1633111"/>
        </a:xfrm>
        <a:prstGeom prst="rect">
          <a:avLst/>
        </a:prstGeom>
        <a:solidFill>
          <a:srgbClr val="FFCC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80000"/>
            </a:lnSpc>
            <a:spcBef>
              <a:spcPct val="0"/>
            </a:spcBef>
            <a:spcAft>
              <a:spcPts val="0"/>
            </a:spcAft>
            <a:buNone/>
          </a:pPr>
          <a:r>
            <a:rPr lang="en-US" sz="3000" b="1" u="sng" kern="1200" dirty="0">
              <a:solidFill>
                <a:schemeClr val="tx1"/>
              </a:solidFill>
              <a:latin typeface="Calibri" pitchFamily="34" charset="0"/>
            </a:rPr>
            <a:t>Relief</a:t>
          </a:r>
          <a:br>
            <a:rPr lang="en-US" sz="3000" kern="1200" dirty="0">
              <a:solidFill>
                <a:schemeClr val="tx1"/>
              </a:solidFill>
              <a:latin typeface="Calibri" pitchFamily="34" charset="0"/>
            </a:rPr>
          </a:br>
          <a:r>
            <a:rPr lang="en-US" sz="3000" kern="1200" dirty="0">
              <a:solidFill>
                <a:schemeClr val="tx1"/>
              </a:solidFill>
              <a:latin typeface="Calibri" pitchFamily="34" charset="0"/>
            </a:rPr>
            <a:t>Relief checks and job programs </a:t>
          </a:r>
          <a:br>
            <a:rPr lang="en-US" sz="3000" kern="1200" dirty="0">
              <a:solidFill>
                <a:schemeClr val="tx1"/>
              </a:solidFill>
              <a:latin typeface="Calibri" pitchFamily="34" charset="0"/>
            </a:rPr>
          </a:br>
          <a:r>
            <a:rPr lang="en-US" sz="3000" kern="1200" dirty="0">
              <a:solidFill>
                <a:schemeClr val="tx1"/>
              </a:solidFill>
              <a:latin typeface="Calibri" pitchFamily="34" charset="0"/>
            </a:rPr>
            <a:t>to lower unemployment </a:t>
          </a:r>
        </a:p>
      </dsp:txBody>
      <dsp:txXfrm>
        <a:off x="1321524" y="74072"/>
        <a:ext cx="5444711" cy="1633111"/>
      </dsp:txXfrm>
    </dsp:sp>
    <dsp:sp modelId="{48DBA050-281D-4526-A0A5-9D3EEA62084D}">
      <dsp:nvSpPr>
        <dsp:cNvPr id="0" name=""/>
        <dsp:cNvSpPr/>
      </dsp:nvSpPr>
      <dsp:spPr>
        <a:xfrm>
          <a:off x="1321524" y="1935212"/>
          <a:ext cx="5444681" cy="1644722"/>
        </a:xfrm>
        <a:prstGeom prst="rect">
          <a:avLst/>
        </a:prstGeom>
        <a:solidFill>
          <a:srgbClr val="CCFF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80000"/>
            </a:lnSpc>
            <a:spcBef>
              <a:spcPct val="0"/>
            </a:spcBef>
            <a:spcAft>
              <a:spcPts val="0"/>
            </a:spcAft>
            <a:buNone/>
          </a:pPr>
          <a:r>
            <a:rPr lang="en-US" sz="3000" b="1" u="sng" kern="1200" dirty="0">
              <a:solidFill>
                <a:schemeClr val="tx1"/>
              </a:solidFill>
              <a:latin typeface="Calibri" pitchFamily="34" charset="0"/>
            </a:rPr>
            <a:t>Recovery</a:t>
          </a:r>
          <a:br>
            <a:rPr lang="en-US" sz="3000" kern="1200" dirty="0">
              <a:solidFill>
                <a:schemeClr val="tx1"/>
              </a:solidFill>
              <a:latin typeface="Calibri" pitchFamily="34" charset="0"/>
            </a:rPr>
          </a:br>
          <a:r>
            <a:rPr lang="en-US" sz="3000" kern="1200" dirty="0">
              <a:solidFill>
                <a:schemeClr val="tx1"/>
              </a:solidFill>
              <a:latin typeface="Calibri" pitchFamily="34" charset="0"/>
            </a:rPr>
            <a:t>Programs to stimulate agriculture, industry, and the economy to end the depression </a:t>
          </a:r>
        </a:p>
      </dsp:txBody>
      <dsp:txXfrm>
        <a:off x="1321524" y="1935212"/>
        <a:ext cx="5444681" cy="1644722"/>
      </dsp:txXfrm>
    </dsp:sp>
    <dsp:sp modelId="{FAAFD766-0143-4864-AE4A-5DCF6C01F8AB}">
      <dsp:nvSpPr>
        <dsp:cNvPr id="0" name=""/>
        <dsp:cNvSpPr/>
      </dsp:nvSpPr>
      <dsp:spPr>
        <a:xfrm>
          <a:off x="1321524" y="3807962"/>
          <a:ext cx="5456827" cy="1832964"/>
        </a:xfrm>
        <a:prstGeom prst="rect">
          <a:avLst/>
        </a:prstGeom>
        <a:solidFill>
          <a:srgbClr val="FFCC99">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80000"/>
            </a:lnSpc>
            <a:spcBef>
              <a:spcPct val="0"/>
            </a:spcBef>
            <a:spcAft>
              <a:spcPts val="0"/>
            </a:spcAft>
            <a:buNone/>
          </a:pPr>
          <a:r>
            <a:rPr lang="en-US" sz="3000" b="1" u="sng" kern="1200" dirty="0">
              <a:solidFill>
                <a:schemeClr val="tx1"/>
              </a:solidFill>
              <a:latin typeface="Calibri" pitchFamily="34" charset="0"/>
            </a:rPr>
            <a:t>Reform</a:t>
          </a:r>
          <a:br>
            <a:rPr lang="en-US" sz="3000" kern="1200" dirty="0">
              <a:solidFill>
                <a:schemeClr val="tx1"/>
              </a:solidFill>
              <a:latin typeface="Calibri" pitchFamily="34" charset="0"/>
            </a:rPr>
          </a:br>
          <a:r>
            <a:rPr lang="en-US" sz="3000" kern="1200" dirty="0">
              <a:solidFill>
                <a:schemeClr val="tx1"/>
              </a:solidFill>
              <a:latin typeface="Calibri" pitchFamily="34" charset="0"/>
            </a:rPr>
            <a:t>Programs to correct problems in the economy and prevent future depressions</a:t>
          </a:r>
        </a:p>
      </dsp:txBody>
      <dsp:txXfrm>
        <a:off x="1321524" y="3807962"/>
        <a:ext cx="5456827" cy="1832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9A53-AB86-4FF3-896F-C27976B02FAC}">
      <dsp:nvSpPr>
        <dsp:cNvPr id="0" name=""/>
        <dsp:cNvSpPr/>
      </dsp:nvSpPr>
      <dsp:spPr>
        <a:xfrm>
          <a:off x="658679" y="2324100"/>
          <a:ext cx="517176" cy="1459368"/>
        </a:xfrm>
        <a:custGeom>
          <a:avLst/>
          <a:gdLst/>
          <a:ahLst/>
          <a:cxnLst/>
          <a:rect l="0" t="0" r="0" b="0"/>
          <a:pathLst>
            <a:path>
              <a:moveTo>
                <a:pt x="0" y="0"/>
              </a:moveTo>
              <a:lnTo>
                <a:pt x="258588" y="0"/>
              </a:lnTo>
              <a:lnTo>
                <a:pt x="258588" y="1459368"/>
              </a:lnTo>
              <a:lnTo>
                <a:pt x="517176" y="14593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80000"/>
            </a:lnSpc>
            <a:spcBef>
              <a:spcPct val="0"/>
            </a:spcBef>
            <a:spcAft>
              <a:spcPts val="0"/>
            </a:spcAft>
            <a:buNone/>
          </a:pPr>
          <a:endParaRPr lang="en-US" sz="2400" kern="1200">
            <a:solidFill>
              <a:schemeClr val="tx1"/>
            </a:solidFill>
            <a:latin typeface="Calibri" pitchFamily="34" charset="0"/>
          </a:endParaRPr>
        </a:p>
      </dsp:txBody>
      <dsp:txXfrm>
        <a:off x="878560" y="3015077"/>
        <a:ext cx="77414" cy="77414"/>
      </dsp:txXfrm>
    </dsp:sp>
    <dsp:sp modelId="{E5738614-1C16-4938-B268-A1DE9EBF8B22}">
      <dsp:nvSpPr>
        <dsp:cNvPr id="0" name=""/>
        <dsp:cNvSpPr/>
      </dsp:nvSpPr>
      <dsp:spPr>
        <a:xfrm>
          <a:off x="658679" y="2124612"/>
          <a:ext cx="517176" cy="199487"/>
        </a:xfrm>
        <a:custGeom>
          <a:avLst/>
          <a:gdLst/>
          <a:ahLst/>
          <a:cxnLst/>
          <a:rect l="0" t="0" r="0" b="0"/>
          <a:pathLst>
            <a:path>
              <a:moveTo>
                <a:pt x="0" y="199487"/>
              </a:moveTo>
              <a:lnTo>
                <a:pt x="258588" y="199487"/>
              </a:lnTo>
              <a:lnTo>
                <a:pt x="258588" y="0"/>
              </a:lnTo>
              <a:lnTo>
                <a:pt x="51717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80000"/>
            </a:lnSpc>
            <a:spcBef>
              <a:spcPct val="0"/>
            </a:spcBef>
            <a:spcAft>
              <a:spcPts val="0"/>
            </a:spcAft>
            <a:buNone/>
          </a:pPr>
          <a:endParaRPr lang="en-US" sz="2400" kern="1200">
            <a:solidFill>
              <a:schemeClr val="tx1"/>
            </a:solidFill>
            <a:latin typeface="Calibri" pitchFamily="34" charset="0"/>
          </a:endParaRPr>
        </a:p>
      </dsp:txBody>
      <dsp:txXfrm>
        <a:off x="903410" y="2210498"/>
        <a:ext cx="27715" cy="27715"/>
      </dsp:txXfrm>
    </dsp:sp>
    <dsp:sp modelId="{3FCA482A-7F5C-40B7-B164-A06C602F7D92}">
      <dsp:nvSpPr>
        <dsp:cNvPr id="0" name=""/>
        <dsp:cNvSpPr/>
      </dsp:nvSpPr>
      <dsp:spPr>
        <a:xfrm>
          <a:off x="658679" y="665243"/>
          <a:ext cx="517176" cy="1658856"/>
        </a:xfrm>
        <a:custGeom>
          <a:avLst/>
          <a:gdLst/>
          <a:ahLst/>
          <a:cxnLst/>
          <a:rect l="0" t="0" r="0" b="0"/>
          <a:pathLst>
            <a:path>
              <a:moveTo>
                <a:pt x="0" y="1658856"/>
              </a:moveTo>
              <a:lnTo>
                <a:pt x="258588" y="1658856"/>
              </a:lnTo>
              <a:lnTo>
                <a:pt x="258588" y="0"/>
              </a:lnTo>
              <a:lnTo>
                <a:pt x="51717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80000"/>
            </a:lnSpc>
            <a:spcBef>
              <a:spcPct val="0"/>
            </a:spcBef>
            <a:spcAft>
              <a:spcPts val="0"/>
            </a:spcAft>
            <a:buNone/>
          </a:pPr>
          <a:endParaRPr lang="en-US" sz="2400" kern="1200">
            <a:solidFill>
              <a:schemeClr val="tx1"/>
            </a:solidFill>
            <a:latin typeface="Calibri" pitchFamily="34" charset="0"/>
          </a:endParaRPr>
        </a:p>
      </dsp:txBody>
      <dsp:txXfrm>
        <a:off x="873828" y="1451231"/>
        <a:ext cx="86880" cy="86880"/>
      </dsp:txXfrm>
    </dsp:sp>
    <dsp:sp modelId="{035A4199-4CCF-477D-9688-D1443E5818D1}">
      <dsp:nvSpPr>
        <dsp:cNvPr id="0" name=""/>
        <dsp:cNvSpPr/>
      </dsp:nvSpPr>
      <dsp:spPr>
        <a:xfrm rot="16200000">
          <a:off x="-1787807" y="1997107"/>
          <a:ext cx="4238991" cy="653984"/>
        </a:xfrm>
        <a:prstGeom prst="rect">
          <a:avLst/>
        </a:prstGeom>
        <a:solidFill>
          <a:schemeClr val="accent5">
            <a:alpha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80000"/>
            </a:lnSpc>
            <a:spcBef>
              <a:spcPct val="0"/>
            </a:spcBef>
            <a:spcAft>
              <a:spcPts val="0"/>
            </a:spcAft>
            <a:buNone/>
          </a:pPr>
          <a:r>
            <a:rPr lang="en-US" sz="3600" kern="1200" dirty="0">
              <a:solidFill>
                <a:schemeClr val="tx1"/>
              </a:solidFill>
              <a:latin typeface="Calibri" pitchFamily="34" charset="0"/>
            </a:rPr>
            <a:t>New Deal Programs </a:t>
          </a:r>
        </a:p>
      </dsp:txBody>
      <dsp:txXfrm>
        <a:off x="-1787807" y="1997107"/>
        <a:ext cx="4238991" cy="653984"/>
      </dsp:txXfrm>
    </dsp:sp>
    <dsp:sp modelId="{70C25950-364E-487E-BEC4-207DA16B119B}">
      <dsp:nvSpPr>
        <dsp:cNvPr id="0" name=""/>
        <dsp:cNvSpPr/>
      </dsp:nvSpPr>
      <dsp:spPr>
        <a:xfrm>
          <a:off x="1175856" y="72575"/>
          <a:ext cx="5144047" cy="1185336"/>
        </a:xfrm>
        <a:prstGeom prst="rect">
          <a:avLst/>
        </a:prstGeom>
        <a:solidFill>
          <a:srgbClr val="FFCC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80000"/>
            </a:lnSpc>
            <a:spcBef>
              <a:spcPct val="0"/>
            </a:spcBef>
            <a:spcAft>
              <a:spcPts val="0"/>
            </a:spcAft>
            <a:buNone/>
          </a:pPr>
          <a:r>
            <a:rPr lang="en-US" sz="2800" b="1" u="sng" kern="1200" dirty="0">
              <a:solidFill>
                <a:schemeClr val="tx1"/>
              </a:solidFill>
              <a:latin typeface="Calibri" pitchFamily="34" charset="0"/>
            </a:rPr>
            <a:t>Relief</a:t>
          </a:r>
          <a:br>
            <a:rPr lang="en-US" sz="2800" kern="1200" dirty="0">
              <a:solidFill>
                <a:schemeClr val="tx1"/>
              </a:solidFill>
              <a:latin typeface="Calibri" pitchFamily="34" charset="0"/>
            </a:rPr>
          </a:br>
          <a:r>
            <a:rPr lang="en-US" sz="2800" kern="1200" dirty="0">
              <a:solidFill>
                <a:schemeClr val="tx1"/>
              </a:solidFill>
              <a:latin typeface="Calibri" pitchFamily="34" charset="0"/>
            </a:rPr>
            <a:t>Job programs to lower unemployment </a:t>
          </a:r>
        </a:p>
      </dsp:txBody>
      <dsp:txXfrm>
        <a:off x="1175856" y="72575"/>
        <a:ext cx="5144047" cy="1185336"/>
      </dsp:txXfrm>
    </dsp:sp>
    <dsp:sp modelId="{48DBA050-281D-4526-A0A5-9D3EEA62084D}">
      <dsp:nvSpPr>
        <dsp:cNvPr id="0" name=""/>
        <dsp:cNvSpPr/>
      </dsp:nvSpPr>
      <dsp:spPr>
        <a:xfrm>
          <a:off x="1175856" y="1455006"/>
          <a:ext cx="5144021" cy="1339212"/>
        </a:xfrm>
        <a:prstGeom prst="rect">
          <a:avLst/>
        </a:prstGeom>
        <a:solidFill>
          <a:srgbClr val="CCFF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80000"/>
            </a:lnSpc>
            <a:spcBef>
              <a:spcPct val="0"/>
            </a:spcBef>
            <a:spcAft>
              <a:spcPts val="0"/>
            </a:spcAft>
            <a:buNone/>
          </a:pPr>
          <a:r>
            <a:rPr lang="en-US" sz="2800" b="1" u="sng" kern="1200" dirty="0">
              <a:solidFill>
                <a:schemeClr val="tx1"/>
              </a:solidFill>
              <a:latin typeface="Calibri" pitchFamily="34" charset="0"/>
            </a:rPr>
            <a:t>Recovery</a:t>
          </a:r>
          <a:br>
            <a:rPr lang="en-US" sz="2800" kern="1200" dirty="0">
              <a:solidFill>
                <a:schemeClr val="tx1"/>
              </a:solidFill>
              <a:latin typeface="Calibri" pitchFamily="34" charset="0"/>
            </a:rPr>
          </a:br>
          <a:r>
            <a:rPr lang="en-US" sz="2800" kern="1200" dirty="0">
              <a:solidFill>
                <a:schemeClr val="tx1"/>
              </a:solidFill>
              <a:latin typeface="Calibri" pitchFamily="34" charset="0"/>
            </a:rPr>
            <a:t>Programs to stimulate the economy and end the depression</a:t>
          </a:r>
        </a:p>
      </dsp:txBody>
      <dsp:txXfrm>
        <a:off x="1175856" y="1455006"/>
        <a:ext cx="5144021" cy="1339212"/>
      </dsp:txXfrm>
    </dsp:sp>
    <dsp:sp modelId="{FAAFD766-0143-4864-AE4A-5DCF6C01F8AB}">
      <dsp:nvSpPr>
        <dsp:cNvPr id="0" name=""/>
        <dsp:cNvSpPr/>
      </dsp:nvSpPr>
      <dsp:spPr>
        <a:xfrm>
          <a:off x="1175856" y="2991313"/>
          <a:ext cx="5144021" cy="1584311"/>
        </a:xfrm>
        <a:prstGeom prst="rect">
          <a:avLst/>
        </a:prstGeom>
        <a:solidFill>
          <a:srgbClr val="FFCC99">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80000"/>
            </a:lnSpc>
            <a:spcBef>
              <a:spcPct val="0"/>
            </a:spcBef>
            <a:spcAft>
              <a:spcPts val="0"/>
            </a:spcAft>
            <a:buNone/>
          </a:pPr>
          <a:r>
            <a:rPr lang="en-US" sz="2800" b="1" u="sng" kern="1200" dirty="0">
              <a:solidFill>
                <a:schemeClr val="tx1"/>
              </a:solidFill>
              <a:latin typeface="Calibri" pitchFamily="34" charset="0"/>
            </a:rPr>
            <a:t>Reform</a:t>
          </a:r>
          <a:br>
            <a:rPr lang="en-US" sz="2800" kern="1200" dirty="0">
              <a:solidFill>
                <a:schemeClr val="tx1"/>
              </a:solidFill>
              <a:latin typeface="Calibri" pitchFamily="34" charset="0"/>
            </a:rPr>
          </a:br>
          <a:r>
            <a:rPr lang="en-US" sz="2800" kern="1200" dirty="0">
              <a:solidFill>
                <a:schemeClr val="tx1"/>
              </a:solidFill>
              <a:latin typeface="Calibri" pitchFamily="34" charset="0"/>
            </a:rPr>
            <a:t>Programs to correct problems in the economy and prevent future depressions</a:t>
          </a:r>
        </a:p>
      </dsp:txBody>
      <dsp:txXfrm>
        <a:off x="1175856" y="2991313"/>
        <a:ext cx="5144021" cy="158431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29FFDF-3714-D24A-A41D-2662E4883B3A}" type="datetimeFigureOut">
              <a:rPr lang="en-US" smtClean="0"/>
              <a:t>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2E4E68-D337-0C4C-85F8-2893D5317107}" type="slidenum">
              <a:rPr lang="en-US" smtClean="0"/>
              <a:t>‹#›</a:t>
            </a:fld>
            <a:endParaRPr lang="en-US"/>
          </a:p>
        </p:txBody>
      </p:sp>
    </p:spTree>
    <p:extLst>
      <p:ext uri="{BB962C8B-B14F-4D97-AF65-F5344CB8AC3E}">
        <p14:creationId xmlns:p14="http://schemas.microsoft.com/office/powerpoint/2010/main" val="37512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21D839D-446A-E742-855F-0CEA000BDC24}" type="slidenum">
              <a:rPr lang="en-US" altLang="en-US"/>
              <a:pPr/>
              <a:t>‹#›</a:t>
            </a:fld>
            <a:endParaRPr lang="en-US" altLang="en-US"/>
          </a:p>
        </p:txBody>
      </p:sp>
    </p:spTree>
    <p:extLst>
      <p:ext uri="{BB962C8B-B14F-4D97-AF65-F5344CB8AC3E}">
        <p14:creationId xmlns:p14="http://schemas.microsoft.com/office/powerpoint/2010/main" val="1406508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7DCC3189-8880-7A45-8556-15B92E51EE5A}" type="slidenum">
              <a:rPr lang="en-US" altLang="en-US">
                <a:latin typeface="Arial" charset="0"/>
              </a:rPr>
              <a:pPr/>
              <a:t>5</a:t>
            </a:fld>
            <a:endParaRPr lang="en-US" alt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83415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ADACA003-05EA-0D47-A71C-6DA9324C05DF}" type="slidenum">
              <a:rPr lang="en-US" altLang="en-US">
                <a:latin typeface="Arial" charset="0"/>
              </a:rPr>
              <a:pPr/>
              <a:t>10</a:t>
            </a:fld>
            <a:endParaRPr lang="en-US" alt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lnSpc>
                <a:spcPct val="80000"/>
              </a:lnSpc>
            </a:pPr>
            <a:endParaRPr lang="en-US" altLang="en-US" sz="800"/>
          </a:p>
        </p:txBody>
      </p:sp>
    </p:spTree>
    <p:extLst>
      <p:ext uri="{BB962C8B-B14F-4D97-AF65-F5344CB8AC3E}">
        <p14:creationId xmlns:p14="http://schemas.microsoft.com/office/powerpoint/2010/main" val="173784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D839D-446A-E742-855F-0CEA000BDC24}" type="slidenum">
              <a:rPr lang="en-US" altLang="en-US" smtClean="0"/>
              <a:pPr/>
              <a:t>12</a:t>
            </a:fld>
            <a:endParaRPr lang="en-US" altLang="en-US"/>
          </a:p>
        </p:txBody>
      </p:sp>
    </p:spTree>
    <p:extLst>
      <p:ext uri="{BB962C8B-B14F-4D97-AF65-F5344CB8AC3E}">
        <p14:creationId xmlns:p14="http://schemas.microsoft.com/office/powerpoint/2010/main" val="214520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PWA funded the construction of more than 34,000 projects, including airports, electricity-generating dams, and aircraft carriers; and seventy percent of the new schools and one third of the hospitals built during that time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581E8F5A-43BF-654C-A850-B51D8FC29F6C}" type="slidenum">
              <a:rPr lang="en-US" altLang="en-US">
                <a:latin typeface="Arial" charset="0"/>
              </a:rPr>
              <a:pPr/>
              <a:t>13</a:t>
            </a:fld>
            <a:endParaRPr lang="en-US" altLang="en-US">
              <a:latin typeface="Arial" charset="0"/>
            </a:endParaRPr>
          </a:p>
        </p:txBody>
      </p:sp>
    </p:spTree>
    <p:extLst>
      <p:ext uri="{BB962C8B-B14F-4D97-AF65-F5344CB8AC3E}">
        <p14:creationId xmlns:p14="http://schemas.microsoft.com/office/powerpoint/2010/main" val="213978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671F6F98-B17B-9C49-B8E3-DE24E6D7FAC5}" type="slidenum">
              <a:rPr lang="en-US" altLang="en-US">
                <a:latin typeface="Arial" charset="0"/>
              </a:rPr>
              <a:pPr/>
              <a:t>14</a:t>
            </a:fld>
            <a:endParaRPr lang="en-US" altLang="en-US">
              <a:latin typeface="Arial" charset="0"/>
            </a:endParaRPr>
          </a:p>
        </p:txBody>
      </p:sp>
    </p:spTree>
    <p:extLst>
      <p:ext uri="{BB962C8B-B14F-4D97-AF65-F5344CB8AC3E}">
        <p14:creationId xmlns:p14="http://schemas.microsoft.com/office/powerpoint/2010/main" val="161660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1BD95BD3-D056-EE48-A007-FB4536C8FEFD}" type="slidenum">
              <a:rPr lang="en-US" altLang="en-US">
                <a:latin typeface="Arial" charset="0"/>
              </a:rPr>
              <a:pPr/>
              <a:t>15</a:t>
            </a:fld>
            <a:endParaRPr lang="en-US" altLang="en-US">
              <a:latin typeface="Arial" charset="0"/>
            </a:endParaRPr>
          </a:p>
        </p:txBody>
      </p:sp>
    </p:spTree>
    <p:extLst>
      <p:ext uri="{BB962C8B-B14F-4D97-AF65-F5344CB8AC3E}">
        <p14:creationId xmlns:p14="http://schemas.microsoft.com/office/powerpoint/2010/main" val="28398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66F943EE-B00B-0D4D-90DE-4559BA9E7234}" type="slidenum">
              <a:rPr lang="en-US" altLang="en-US">
                <a:latin typeface="Arial" charset="0"/>
              </a:rPr>
              <a:pPr/>
              <a:t>16</a:t>
            </a:fld>
            <a:endParaRPr lang="en-US" altLang="en-US">
              <a:latin typeface="Arial" charset="0"/>
            </a:endParaRPr>
          </a:p>
        </p:txBody>
      </p:sp>
    </p:spTree>
    <p:extLst>
      <p:ext uri="{BB962C8B-B14F-4D97-AF65-F5344CB8AC3E}">
        <p14:creationId xmlns:p14="http://schemas.microsoft.com/office/powerpoint/2010/main" val="130709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27EE9079-A58A-924F-8CD4-E4C81403B3C3}" type="slidenum">
              <a:rPr lang="en-US" altLang="en-US">
                <a:latin typeface="Arial" charset="0"/>
              </a:rPr>
              <a:pPr/>
              <a:t>17</a:t>
            </a:fld>
            <a:endParaRPr lang="en-US" altLang="en-US">
              <a:latin typeface="Arial" charset="0"/>
            </a:endParaRPr>
          </a:p>
        </p:txBody>
      </p:sp>
    </p:spTree>
    <p:extLst>
      <p:ext uri="{BB962C8B-B14F-4D97-AF65-F5344CB8AC3E}">
        <p14:creationId xmlns:p14="http://schemas.microsoft.com/office/powerpoint/2010/main" val="178972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88FBB67E-E836-C449-B0E2-E6D8B7CF1A03}" type="slidenum">
              <a:rPr lang="en-US" altLang="en-US">
                <a:latin typeface="Arial" charset="0"/>
              </a:rPr>
              <a:pPr/>
              <a:t>19</a:t>
            </a:fld>
            <a:endParaRPr lang="en-US" altLang="en-US">
              <a:latin typeface="Arial" charset="0"/>
            </a:endParaRPr>
          </a:p>
        </p:txBody>
      </p:sp>
      <p:sp>
        <p:nvSpPr>
          <p:cNvPr id="54275" name="Rectangle 2"/>
          <p:cNvSpPr>
            <a:spLocks noGrp="1" noRot="1" noChangeAspect="1" noChangeArrowheads="1" noTextEdit="1"/>
          </p:cNvSpPr>
          <p:nvPr>
            <p:ph type="sldImg"/>
          </p:nvPr>
        </p:nvSpPr>
        <p:spPr>
          <a:xfrm>
            <a:off x="1150938" y="692150"/>
            <a:ext cx="4556125" cy="3416300"/>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Kingfish </a:t>
            </a:r>
          </a:p>
        </p:txBody>
      </p:sp>
    </p:spTree>
    <p:extLst>
      <p:ext uri="{BB962C8B-B14F-4D97-AF65-F5344CB8AC3E}">
        <p14:creationId xmlns:p14="http://schemas.microsoft.com/office/powerpoint/2010/main" val="12895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4"/>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4867 h 272"/>
                  <a:gd name="T4" fmla="*/ 240 w 624"/>
                  <a:gd name="T5" fmla="*/ 13125 h 272"/>
                  <a:gd name="T6" fmla="*/ 624 w 624"/>
                  <a:gd name="T7" fmla="*/ 1486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8"/>
                <a:ext cx="632" cy="315"/>
              </a:xfrm>
              <a:custGeom>
                <a:avLst/>
                <a:gdLst>
                  <a:gd name="T0" fmla="*/ 8 w 632"/>
                  <a:gd name="T1" fmla="*/ 7 h 362"/>
                  <a:gd name="T2" fmla="*/ 8 w 632"/>
                  <a:gd name="T3" fmla="*/ 44 h 362"/>
                  <a:gd name="T4" fmla="*/ 248 w 632"/>
                  <a:gd name="T5" fmla="*/ 44 h 362"/>
                  <a:gd name="T6" fmla="*/ 632 w 632"/>
                  <a:gd name="T7" fmla="*/ 44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49"/>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2" y="1749"/>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2" y="1695"/>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507 h 385"/>
                <a:gd name="T2" fmla="*/ 5762 w 5762"/>
                <a:gd name="T3" fmla="*/ 485 h 385"/>
                <a:gd name="T4" fmla="*/ 5762 w 5762"/>
                <a:gd name="T5" fmla="*/ 4 h 385"/>
                <a:gd name="T6" fmla="*/ 0 w 5762"/>
                <a:gd name="T7" fmla="*/ 0 h 385"/>
                <a:gd name="T8" fmla="*/ 0 w 5762"/>
                <a:gd name="T9" fmla="*/ 50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102608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15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129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0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81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4519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2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88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624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18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415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512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6" y="1671"/>
                <a:ext cx="624" cy="423"/>
              </a:xfrm>
              <a:custGeom>
                <a:avLst/>
                <a:gdLst>
                  <a:gd name="T0" fmla="*/ 0 w 624"/>
                  <a:gd name="T1" fmla="*/ 0 h 317"/>
                  <a:gd name="T2" fmla="*/ 0 w 624"/>
                  <a:gd name="T3" fmla="*/ 15428 h 317"/>
                  <a:gd name="T4" fmla="*/ 624 w 624"/>
                  <a:gd name="T5" fmla="*/ 154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3" y="1755"/>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90 h 317"/>
                  <a:gd name="T4" fmla="*/ 624 w 624"/>
                  <a:gd name="T5" fmla="*/ 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9" y="1699"/>
                <a:ext cx="624" cy="364"/>
              </a:xfrm>
              <a:custGeom>
                <a:avLst/>
                <a:gdLst>
                  <a:gd name="T0" fmla="*/ 0 w 624"/>
                  <a:gd name="T1" fmla="*/ 0 h 272"/>
                  <a:gd name="T2" fmla="*/ 0 w 624"/>
                  <a:gd name="T3" fmla="*/ 16082 h 272"/>
                  <a:gd name="T4" fmla="*/ 240 w 624"/>
                  <a:gd name="T5" fmla="*/ 14164 h 272"/>
                  <a:gd name="T6" fmla="*/ 624 w 624"/>
                  <a:gd name="T7" fmla="*/ 160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2" y="1728"/>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3" y="1662"/>
                <a:ext cx="624" cy="420"/>
              </a:xfrm>
              <a:custGeom>
                <a:avLst/>
                <a:gdLst>
                  <a:gd name="T0" fmla="*/ 0 w 624"/>
                  <a:gd name="T1" fmla="*/ 0 h 317"/>
                  <a:gd name="T2" fmla="*/ 0 w 624"/>
                  <a:gd name="T3" fmla="*/ 13949 h 317"/>
                  <a:gd name="T4" fmla="*/ 624 w 624"/>
                  <a:gd name="T5" fmla="*/ 1394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8" y="1729"/>
                <a:ext cx="624" cy="292"/>
              </a:xfrm>
              <a:custGeom>
                <a:avLst/>
                <a:gdLst>
                  <a:gd name="T0" fmla="*/ 0 w 624"/>
                  <a:gd name="T1" fmla="*/ 0 h 317"/>
                  <a:gd name="T2" fmla="*/ 0 w 624"/>
                  <a:gd name="T3" fmla="*/ 87 h 317"/>
                  <a:gd name="T4" fmla="*/ 624 w 624"/>
                  <a:gd name="T5" fmla="*/ 8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13759 h 272"/>
                  <a:gd name="T4" fmla="*/ 240 w 624"/>
                  <a:gd name="T5" fmla="*/ 12141 h 272"/>
                  <a:gd name="T6" fmla="*/ 624 w 624"/>
                  <a:gd name="T7" fmla="*/ 1375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9"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71" y="1664"/>
                <a:ext cx="624" cy="420"/>
              </a:xfrm>
              <a:custGeom>
                <a:avLst/>
                <a:gdLst>
                  <a:gd name="T0" fmla="*/ 0 w 624"/>
                  <a:gd name="T1" fmla="*/ 0 h 317"/>
                  <a:gd name="T2" fmla="*/ 0 w 624"/>
                  <a:gd name="T3" fmla="*/ 13949 h 317"/>
                  <a:gd name="T4" fmla="*/ 624 w 624"/>
                  <a:gd name="T5" fmla="*/ 1394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5" y="1665"/>
                <a:ext cx="624" cy="423"/>
              </a:xfrm>
              <a:custGeom>
                <a:avLst/>
                <a:gdLst>
                  <a:gd name="T0" fmla="*/ 0 w 624"/>
                  <a:gd name="T1" fmla="*/ 0 h 317"/>
                  <a:gd name="T2" fmla="*/ 0 w 624"/>
                  <a:gd name="T3" fmla="*/ 15428 h 317"/>
                  <a:gd name="T4" fmla="*/ 624 w 624"/>
                  <a:gd name="T5" fmla="*/ 154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72" y="1744"/>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9"/>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5" y="1688"/>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8" y="1715"/>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507 h 385"/>
                <a:gd name="T2" fmla="*/ 102 w 5762"/>
                <a:gd name="T3" fmla="*/ 485 h 385"/>
                <a:gd name="T4" fmla="*/ 102 w 5762"/>
                <a:gd name="T5" fmla="*/ 4 h 385"/>
                <a:gd name="T6" fmla="*/ 0 w 5762"/>
                <a:gd name="T7" fmla="*/ 0 h 385"/>
                <a:gd name="T8" fmla="*/ 0 w 5762"/>
                <a:gd name="T9" fmla="*/ 50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102 w 5761"/>
                <a:gd name="T3" fmla="*/ 0 h 189"/>
                <a:gd name="T4" fmla="*/ 102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y.com/shows/america-the-story-of-us/videos/fdr-a-voice-of-hope#fdr-a-voice-of-hop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MS528FS01\Groups$\Staff\Videos\Video%20&amp;%20Audio%20Files%20for%20Unit%2010\HueyLong'ShareTheWealth'34-'Barbeque'.mp3" TargetMode="External"/><Relationship Id="rId1" Type="http://schemas.microsoft.com/office/2007/relationships/media" Target="file:///\\MS528FS01\Groups$\Staff\Videos\Video%20&amp;%20Audio%20Files%20for%20Unit%2010\HueyLong'ShareTheWealth'34-'Barbeque'.mp3" TargetMode="Externa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biography.com/people/franklin-d-roosevelt-9463381"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file:///\\MS528FS01\Groups$\Staff\Videos\Video%20&amp;%20Audio%20Files%20for%20Unit%2010\FDR--fear-itself%20(short%20version).wav" TargetMode="External"/><Relationship Id="rId1" Type="http://schemas.microsoft.com/office/2007/relationships/media" Target="file:///\\MS528FS01\Groups$\Staff\Videos\Video%20&amp;%20Audio%20Files%20for%20Unit%2010\FDR--fear-itself%20(short%20version).wav" TargetMode="Externa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304800"/>
            <a:ext cx="9144000" cy="6400800"/>
          </a:xfrm>
        </p:spPr>
        <p:txBody>
          <a:bodyPr/>
          <a:lstStyle/>
          <a:p>
            <a:pPr eaLnBrk="1" hangingPunct="1">
              <a:lnSpc>
                <a:spcPct val="85000"/>
              </a:lnSpc>
              <a:spcBef>
                <a:spcPts val="0"/>
              </a:spcBef>
              <a:spcAft>
                <a:spcPts val="0"/>
              </a:spcAft>
              <a:buFont typeface="Arial" charset="0"/>
              <a:buChar char="•"/>
              <a:defRPr/>
            </a:pPr>
            <a:r>
              <a:rPr lang="en-US" sz="3600" u="sng" dirty="0">
                <a:latin typeface="Calibri" pitchFamily="34" charset="0"/>
                <a:cs typeface="Calibri" pitchFamily="34" charset="0"/>
              </a:rPr>
              <a:t>Chapter 8 American History</a:t>
            </a:r>
          </a:p>
          <a:p>
            <a:pPr eaLnBrk="1" hangingPunct="1">
              <a:lnSpc>
                <a:spcPct val="85000"/>
              </a:lnSpc>
              <a:spcBef>
                <a:spcPts val="0"/>
              </a:spcBef>
              <a:spcAft>
                <a:spcPts val="0"/>
              </a:spcAft>
              <a:buFont typeface="Arial" charset="0"/>
              <a:buChar char="•"/>
              <a:defRPr/>
            </a:pPr>
            <a:endParaRPr lang="en-US" sz="3600" u="sng" dirty="0">
              <a:latin typeface="Calibri" pitchFamily="34" charset="0"/>
              <a:cs typeface="Calibri" pitchFamily="34" charset="0"/>
            </a:endParaRPr>
          </a:p>
          <a:p>
            <a:pPr eaLnBrk="1" hangingPunct="1">
              <a:lnSpc>
                <a:spcPct val="85000"/>
              </a:lnSpc>
              <a:spcBef>
                <a:spcPts val="0"/>
              </a:spcBef>
              <a:spcAft>
                <a:spcPts val="0"/>
              </a:spcAft>
              <a:buFont typeface="Arial" charset="0"/>
              <a:buChar char="•"/>
              <a:defRPr/>
            </a:pPr>
            <a:r>
              <a:rPr lang="en-US" sz="3600" u="sng" dirty="0">
                <a:latin typeface="Calibri" pitchFamily="34" charset="0"/>
                <a:cs typeface="Calibri" pitchFamily="34" charset="0"/>
              </a:rPr>
              <a:t>Essential Question</a:t>
            </a:r>
            <a:r>
              <a:rPr lang="en-US" sz="3600" dirty="0">
                <a:latin typeface="Calibri" pitchFamily="34" charset="0"/>
                <a:cs typeface="Calibri" pitchFamily="34" charset="0"/>
              </a:rPr>
              <a:t>:</a:t>
            </a:r>
          </a:p>
          <a:p>
            <a:pPr lvl="1">
              <a:lnSpc>
                <a:spcPct val="85000"/>
              </a:lnSpc>
              <a:spcBef>
                <a:spcPts val="0"/>
              </a:spcBef>
              <a:spcAft>
                <a:spcPts val="0"/>
              </a:spcAft>
              <a:defRPr/>
            </a:pPr>
            <a:r>
              <a:rPr lang="en-US" sz="3600" dirty="0">
                <a:latin typeface="Calibri" pitchFamily="34" charset="0"/>
                <a:cs typeface="Calibri" pitchFamily="34" charset="0"/>
              </a:rPr>
              <a:t>In what ways did President Franklin Roosevelt’s “New Deal” provide relief, recovery, and reform during the Great Depression?</a:t>
            </a:r>
          </a:p>
          <a:p>
            <a:pPr lvl="1" eaLnBrk="1" hangingPunct="1">
              <a:lnSpc>
                <a:spcPct val="85000"/>
              </a:lnSpc>
              <a:spcBef>
                <a:spcPts val="0"/>
              </a:spcBef>
              <a:spcAft>
                <a:spcPts val="0"/>
              </a:spcAft>
              <a:defRPr/>
            </a:pPr>
            <a:endParaRPr lang="en-US" sz="3600" dirty="0">
              <a:latin typeface="Calibri" pitchFamily="34" charset="0"/>
              <a:cs typeface="Calibri" pitchFamily="34" charset="0"/>
            </a:endParaRPr>
          </a:p>
          <a:p>
            <a:pPr marL="457200" lvl="1" indent="0" eaLnBrk="1" hangingPunct="1">
              <a:lnSpc>
                <a:spcPct val="85000"/>
              </a:lnSpc>
              <a:spcBef>
                <a:spcPts val="0"/>
              </a:spcBef>
              <a:spcAft>
                <a:spcPts val="0"/>
              </a:spcAft>
              <a:buFont typeface="Arial" charset="0"/>
              <a:buNone/>
              <a:defRPr/>
            </a:pPr>
            <a:endParaRPr lang="en-US" sz="3600" dirty="0">
              <a:latin typeface="Calibri" pitchFamily="34" charset="0"/>
              <a:cs typeface="Calibri" pitchFamily="34" charset="0"/>
            </a:endParaRPr>
          </a:p>
          <a:p>
            <a:pPr marL="0" indent="0" eaLnBrk="1" hangingPunct="1">
              <a:lnSpc>
                <a:spcPct val="85000"/>
              </a:lnSpc>
              <a:spcBef>
                <a:spcPts val="0"/>
              </a:spcBef>
              <a:spcAft>
                <a:spcPts val="0"/>
              </a:spcAft>
              <a:buNone/>
              <a:defRPr/>
            </a:pPr>
            <a:endParaRPr lang="en-US" sz="3600" b="1" u="sng" dirty="0">
              <a:solidFill>
                <a:srgbClr val="660066"/>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71450" y="1785938"/>
            <a:ext cx="3790950" cy="1676400"/>
          </a:xfrm>
          <a:solidFill>
            <a:srgbClr val="CCFFCC"/>
          </a:solidFill>
          <a:ln>
            <a:solidFill>
              <a:schemeClr val="tx1"/>
            </a:solidFill>
            <a:miter lim="800000"/>
            <a:headEnd/>
            <a:tailEnd/>
          </a:ln>
        </p:spPr>
        <p:txBody>
          <a:bodyPr/>
          <a:lstStyle/>
          <a:p>
            <a:pPr marL="0" indent="0" algn="ctr">
              <a:lnSpc>
                <a:spcPct val="80000"/>
              </a:lnSpc>
              <a:spcBef>
                <a:spcPct val="0"/>
              </a:spcBef>
              <a:buFont typeface="Arial" charset="0"/>
              <a:buNone/>
            </a:pPr>
            <a:r>
              <a:rPr lang="en-US" altLang="en-US" sz="3200">
                <a:latin typeface="Calibri" charset="0"/>
                <a:ea typeface="Calibri" charset="0"/>
                <a:cs typeface="Calibri" charset="0"/>
              </a:rPr>
              <a:t>FDR’s “</a:t>
            </a:r>
            <a:r>
              <a:rPr lang="en-US" altLang="en-US" sz="3200">
                <a:latin typeface="Calibri" charset="0"/>
                <a:ea typeface="Calibri" charset="0"/>
                <a:cs typeface="Calibri" charset="0"/>
                <a:hlinkClick r:id="rId3"/>
              </a:rPr>
              <a:t>fireside chats</a:t>
            </a:r>
            <a:r>
              <a:rPr lang="en-US" altLang="en-US" sz="3200">
                <a:latin typeface="Calibri" charset="0"/>
                <a:ea typeface="Calibri" charset="0"/>
                <a:cs typeface="Calibri" charset="0"/>
              </a:rPr>
              <a:t>” used simple, clear language to explain New Deal programs</a:t>
            </a:r>
          </a:p>
        </p:txBody>
      </p:sp>
      <p:pic>
        <p:nvPicPr>
          <p:cNvPr id="12291" name="Picture 8" descr="FDR%20fireside%20chat"/>
          <p:cNvPicPr>
            <a:picLocks noChangeAspect="1" noChangeArrowheads="1"/>
          </p:cNvPicPr>
          <p:nvPr/>
        </p:nvPicPr>
        <p:blipFill>
          <a:blip r:embed="rId4">
            <a:extLst>
              <a:ext uri="{28A0092B-C50C-407E-A947-70E740481C1C}">
                <a14:useLocalDpi xmlns:a14="http://schemas.microsoft.com/office/drawing/2010/main" val="0"/>
              </a:ext>
            </a:extLst>
          </a:blip>
          <a:srcRect l="13348" r="4297"/>
          <a:stretch>
            <a:fillRect/>
          </a:stretch>
        </p:blipFill>
        <p:spPr bwMode="auto">
          <a:xfrm>
            <a:off x="4114800" y="1600200"/>
            <a:ext cx="4892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152400" y="152400"/>
            <a:ext cx="8839200" cy="12842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used the power of the radio to communicate to the American people the steps the government was taking to address the problems of the depression</a:t>
            </a:r>
          </a:p>
        </p:txBody>
      </p:sp>
      <p:sp>
        <p:nvSpPr>
          <p:cNvPr id="12293" name="Rectangle 3"/>
          <p:cNvSpPr txBox="1">
            <a:spLocks noChangeArrowheads="1"/>
          </p:cNvSpPr>
          <p:nvPr/>
        </p:nvSpPr>
        <p:spPr bwMode="auto">
          <a:xfrm>
            <a:off x="152400" y="3843338"/>
            <a:ext cx="3790950" cy="2405062"/>
          </a:xfrm>
          <a:prstGeom prst="rect">
            <a:avLst/>
          </a:prstGeom>
          <a:solidFill>
            <a:srgbClr val="CCCCFF"/>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buClr>
                <a:schemeClr val="accent1"/>
              </a:buClr>
              <a:buFont typeface="Arial" charset="0"/>
              <a:buNone/>
            </a:pPr>
            <a:r>
              <a:rPr kumimoji="1" lang="en-US" altLang="en-US" sz="3200">
                <a:latin typeface="Calibri" charset="0"/>
                <a:ea typeface="Calibri" charset="0"/>
                <a:cs typeface="Calibri" charset="0"/>
              </a:rPr>
              <a:t>These weekly radio addresses gave people confidence that the government was actively fighting the Great Depression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9" descr="http://www.ajes.org/wp-content/uploads/2011/02/CCC-Logo_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85800"/>
            <a:ext cx="2133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1217613" y="152400"/>
            <a:ext cx="7011987" cy="48577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focused on the three “Rs”</a:t>
            </a:r>
          </a:p>
        </p:txBody>
      </p:sp>
      <p:pic>
        <p:nvPicPr>
          <p:cNvPr id="14340" name="Picture 13" descr="http://blogs.citypaper.com/wp-content/uploads/2011/07/social-security-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72000"/>
            <a:ext cx="2057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228600" y="838200"/>
          <a:ext cx="67818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42" name="Picture 15" descr="http://farm8.staticflickr.com/7217/7374908236_3b5d793242_z.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2743200"/>
            <a:ext cx="1828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3"/>
          <p:cNvSpPr>
            <a:spLocks noChangeArrowheads="1"/>
          </p:cNvSpPr>
          <p:nvPr/>
        </p:nvSpPr>
        <p:spPr bwMode="auto">
          <a:xfrm>
            <a:off x="609600" y="76200"/>
            <a:ext cx="7924800" cy="1274763"/>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The greatest success of the New Deal was its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ability to offer relief to unemployed citizens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with unemployment checks and job programs </a:t>
            </a:r>
          </a:p>
        </p:txBody>
      </p:sp>
      <p:pic>
        <p:nvPicPr>
          <p:cNvPr id="15363" name="Picture 5" descr="203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28888"/>
            <a:ext cx="61753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364" name="Rectangle 5"/>
          <p:cNvSpPr>
            <a:spLocks noChangeArrowheads="1"/>
          </p:cNvSpPr>
          <p:nvPr/>
        </p:nvSpPr>
        <p:spPr bwMode="auto">
          <a:xfrm>
            <a:off x="133350" y="1447800"/>
            <a:ext cx="3733800" cy="160972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During the New Deal, the gov’t provided relief checks to </a:t>
            </a:r>
            <a:br>
              <a:rPr lang="en-US" altLang="en-US" sz="3200">
                <a:latin typeface="Calibri" charset="0"/>
                <a:ea typeface="Calibri" charset="0"/>
                <a:cs typeface="Calibri" charset="0"/>
              </a:rPr>
            </a:br>
            <a:r>
              <a:rPr lang="en-US" altLang="en-US" sz="3200">
                <a:latin typeface="Calibri" charset="0"/>
                <a:ea typeface="Calibri" charset="0"/>
                <a:cs typeface="Calibri" charset="0"/>
              </a:rPr>
              <a:t>15% of Americans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76200" y="76200"/>
            <a:ext cx="8763000" cy="82232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government helped relieve </a:t>
            </a:r>
            <a:br>
              <a:rPr lang="en-US" altLang="en-US" sz="3200">
                <a:latin typeface="Calibri" charset="0"/>
                <a:ea typeface="Calibri" charset="0"/>
                <a:cs typeface="Calibri" charset="0"/>
              </a:rPr>
            </a:br>
            <a:r>
              <a:rPr lang="en-US" altLang="en-US" sz="3200">
                <a:latin typeface="Calibri" charset="0"/>
                <a:ea typeface="Calibri" charset="0"/>
                <a:cs typeface="Calibri" charset="0"/>
              </a:rPr>
              <a:t>unemployment by creating jobs</a:t>
            </a:r>
          </a:p>
        </p:txBody>
      </p:sp>
      <p:sp>
        <p:nvSpPr>
          <p:cNvPr id="17411" name="Rectangle 2"/>
          <p:cNvSpPr>
            <a:spLocks noChangeArrowheads="1"/>
          </p:cNvSpPr>
          <p:nvPr/>
        </p:nvSpPr>
        <p:spPr bwMode="auto">
          <a:xfrm>
            <a:off x="76200" y="990600"/>
            <a:ext cx="4572000" cy="1677988"/>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Public Works Admin (PWA) hired 2 million to build airports, dams, schools, hospitals, parks  </a:t>
            </a:r>
          </a:p>
        </p:txBody>
      </p:sp>
      <p:pic>
        <p:nvPicPr>
          <p:cNvPr id="17412" name="Picture 2" descr="http://docs.fdrlibrary.marist.edu/images/photodb/27-0740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3" y="990600"/>
            <a:ext cx="431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docs.fdrlibrary.marist.edu/images/photodb/27-0901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792413"/>
            <a:ext cx="4592638"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http://img87.imageshack.us/img87/6425/anatolijskurichin001193wm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213" y="3690938"/>
            <a:ext cx="4319587"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sp>
        <p:nvSpPr>
          <p:cNvPr id="2" name="Rectangle 1"/>
          <p:cNvSpPr/>
          <p:nvPr/>
        </p:nvSpPr>
        <p:spPr>
          <a:xfrm>
            <a:off x="209550" y="1600200"/>
            <a:ext cx="7258050" cy="1274763"/>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Securities and Exchange Commission (SEC) was created to regulate the stock market and prevent another crash</a:t>
            </a:r>
          </a:p>
        </p:txBody>
      </p:sp>
      <p:pic>
        <p:nvPicPr>
          <p:cNvPr id="18436" name="Picture 10" descr="https://lh3.googleusercontent.com/-EkHSTKDYLTw/UNkPTo43a0I/AAAAAAAABUA/JNfEMsM2okY/s600/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046413"/>
            <a:ext cx="558165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us-securities-and-exchange-com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38500"/>
            <a:ext cx="35290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pic>
        <p:nvPicPr>
          <p:cNvPr id="19459" name="Picture 14" descr="http://www.ritholtz.com/blog/wp-content/uploads/2013/01/dow-job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600200"/>
            <a:ext cx="875665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sp>
        <p:nvSpPr>
          <p:cNvPr id="20483" name="Rectangle 1"/>
          <p:cNvSpPr>
            <a:spLocks noChangeArrowheads="1"/>
          </p:cNvSpPr>
          <p:nvPr/>
        </p:nvSpPr>
        <p:spPr bwMode="auto">
          <a:xfrm>
            <a:off x="2362200" y="1524000"/>
            <a:ext cx="6648450" cy="16271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Federal Deposit Insurance Corporation (FDIC) was created to guarantee customer bank accounts and restore public confidence in banks</a:t>
            </a:r>
          </a:p>
        </p:txBody>
      </p:sp>
      <p:sp>
        <p:nvSpPr>
          <p:cNvPr id="20484" name="Rectangle 7"/>
          <p:cNvSpPr>
            <a:spLocks noChangeArrowheads="1"/>
          </p:cNvSpPr>
          <p:nvPr/>
        </p:nvSpPr>
        <p:spPr bwMode="auto">
          <a:xfrm>
            <a:off x="6724650" y="3276600"/>
            <a:ext cx="2286000" cy="24558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government insures up to $250,000 in each bank account</a:t>
            </a:r>
            <a:endParaRPr lang="en-US" altLang="en-US" sz="3200"/>
          </a:p>
        </p:txBody>
      </p:sp>
      <p:pic>
        <p:nvPicPr>
          <p:cNvPr id="54276" name="Picture 4" descr="http://www.usavingsbank.com/images/Large%20FD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29000"/>
            <a:ext cx="6600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economer.files.wordpress.com/2010/03/fdic_0316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1188"/>
            <a:ext cx="649605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54276"/>
                                        </p:tgtEl>
                                      </p:cBhvr>
                                    </p:animEffect>
                                    <p:set>
                                      <p:cBhvr>
                                        <p:cTn id="10" dur="1" fill="hold">
                                          <p:stCondLst>
                                            <p:cond delay="499"/>
                                          </p:stCondLst>
                                        </p:cTn>
                                        <p:tgtEl>
                                          <p:spTgt spid="542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pic>
        <p:nvPicPr>
          <p:cNvPr id="9" name="Picture 7" descr="t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28800"/>
            <a:ext cx="396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0"/>
          <p:cNvSpPr>
            <a:spLocks noChangeArrowheads="1"/>
          </p:cNvSpPr>
          <p:nvPr/>
        </p:nvSpPr>
        <p:spPr bwMode="auto">
          <a:xfrm>
            <a:off x="247650" y="1600200"/>
            <a:ext cx="4857750" cy="1646238"/>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Tennessee Valley Authority (TVA) was created to bring electricity to the South and create jobs</a:t>
            </a:r>
          </a:p>
        </p:txBody>
      </p:sp>
      <p:pic>
        <p:nvPicPr>
          <p:cNvPr id="13" name="Picture 7" descr="w5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3352800"/>
            <a:ext cx="5076825"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5219700" y="1601788"/>
            <a:ext cx="3619500" cy="2465387"/>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TVA built hydroelectric power plants in seven Southern states providing issued</a:t>
            </a:r>
            <a:br>
              <a:rPr lang="en-US" altLang="en-US" sz="3200">
                <a:latin typeface="Calibri" charset="0"/>
                <a:ea typeface="Calibri" charset="0"/>
                <a:cs typeface="Calibri" charset="0"/>
              </a:rPr>
            </a:br>
            <a:r>
              <a:rPr lang="en-US" altLang="en-US" sz="3200">
                <a:latin typeface="Calibri" charset="0"/>
                <a:ea typeface="Calibri" charset="0"/>
                <a:cs typeface="Calibri" charset="0"/>
              </a:rPr>
              <a:t>cheap power</a:t>
            </a:r>
          </a:p>
        </p:txBody>
      </p: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3352800"/>
            <a:ext cx="4914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2" descr="https://encrypted-tbn1.gstatic.com/images?q=tbn:ANd9GcScj2aeJIW2FmPgZk935anc9FXHTKzQZQlWxKafUlqL1FYvzni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650" y="4213225"/>
            <a:ext cx="37909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56322"/>
                                        </p:tgtEl>
                                        <p:attrNameLst>
                                          <p:attrName>style.visibility</p:attrName>
                                        </p:attrNameLst>
                                      </p:cBhvr>
                                      <p:to>
                                        <p:strVal val="visible"/>
                                      </p:to>
                                    </p:set>
                                    <p:animEffect transition="in" filter="fade">
                                      <p:cBhvr>
                                        <p:cTn id="16" dur="500"/>
                                        <p:tgtEl>
                                          <p:spTgt spid="563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28600" y="76200"/>
            <a:ext cx="8610600" cy="84137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New Deal programs tried to recover the </a:t>
            </a:r>
            <a:br>
              <a:rPr lang="en-US" altLang="en-US" sz="3200">
                <a:latin typeface="Calibri" charset="0"/>
                <a:ea typeface="Calibri" charset="0"/>
                <a:cs typeface="Calibri" charset="0"/>
              </a:rPr>
            </a:br>
            <a:r>
              <a:rPr lang="en-US" altLang="en-US" sz="3200">
                <a:latin typeface="Calibri" charset="0"/>
                <a:ea typeface="Calibri" charset="0"/>
                <a:cs typeface="Calibri" charset="0"/>
              </a:rPr>
              <a:t>economy by stimulating industry and farming</a:t>
            </a:r>
          </a:p>
        </p:txBody>
      </p:sp>
      <p:sp>
        <p:nvSpPr>
          <p:cNvPr id="2" name="Rectangle 1"/>
          <p:cNvSpPr/>
          <p:nvPr/>
        </p:nvSpPr>
        <p:spPr>
          <a:xfrm>
            <a:off x="152400" y="1143000"/>
            <a:ext cx="4191000" cy="164623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The National Recovery Administration (NRA) was created to stimulate industry </a:t>
            </a:r>
          </a:p>
        </p:txBody>
      </p:sp>
      <p:sp>
        <p:nvSpPr>
          <p:cNvPr id="11" name="Rectangle 10"/>
          <p:cNvSpPr>
            <a:spLocks noChangeArrowheads="1"/>
          </p:cNvSpPr>
          <p:nvPr/>
        </p:nvSpPr>
        <p:spPr bwMode="auto">
          <a:xfrm>
            <a:off x="152400" y="2971800"/>
            <a:ext cx="4191000" cy="16271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NRA tried to set fair wages and hours for workers and minimum prices for products</a:t>
            </a:r>
          </a:p>
        </p:txBody>
      </p:sp>
      <p:sp>
        <p:nvSpPr>
          <p:cNvPr id="12" name="Rectangle 11"/>
          <p:cNvSpPr>
            <a:spLocks noChangeArrowheads="1"/>
          </p:cNvSpPr>
          <p:nvPr/>
        </p:nvSpPr>
        <p:spPr bwMode="auto">
          <a:xfrm>
            <a:off x="152400" y="4800600"/>
            <a:ext cx="4191000" cy="16779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NRA failed to </a:t>
            </a:r>
            <a:br>
              <a:rPr lang="en-US" altLang="en-US" sz="3200">
                <a:latin typeface="Calibri" charset="0"/>
                <a:ea typeface="Calibri" charset="0"/>
                <a:cs typeface="Calibri" charset="0"/>
              </a:rPr>
            </a:br>
            <a:r>
              <a:rPr lang="en-US" altLang="en-US" sz="3200">
                <a:latin typeface="Calibri" charset="0"/>
                <a:ea typeface="Calibri" charset="0"/>
                <a:cs typeface="Calibri" charset="0"/>
              </a:rPr>
              <a:t>create fair competition, stimulate industry, or  end the depression </a:t>
            </a:r>
          </a:p>
        </p:txBody>
      </p:sp>
      <p:pic>
        <p:nvPicPr>
          <p:cNvPr id="14" name="Picture 4" descr="http://rlv.zcache.com/1933_fdrs_national_recovery_act_posters-r3e677a583e474823a9362645ae9e3d62_80c3s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131888"/>
            <a:ext cx="44577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http://www.wwnorton.com/college/history/archive/resources/images/ch28_06.gif"/>
          <p:cNvPicPr>
            <a:picLocks noChangeAspect="1" noChangeArrowheads="1"/>
          </p:cNvPicPr>
          <p:nvPr/>
        </p:nvPicPr>
        <p:blipFill>
          <a:blip r:embed="rId3">
            <a:extLst>
              <a:ext uri="{28A0092B-C50C-407E-A947-70E740481C1C}">
                <a14:useLocalDpi xmlns:a14="http://schemas.microsoft.com/office/drawing/2010/main" val="0"/>
              </a:ext>
            </a:extLst>
          </a:blip>
          <a:srcRect l="11665" r="9814"/>
          <a:stretch>
            <a:fillRect/>
          </a:stretch>
        </p:blipFill>
        <p:spPr bwMode="auto">
          <a:xfrm>
            <a:off x="4495800" y="1066800"/>
            <a:ext cx="45354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NRA (54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05200"/>
            <a:ext cx="4548188"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4495800" cy="685800"/>
          </a:xfrm>
          <a:extLst>
            <a:ext uri="{91240B29-F687-4F45-9708-019B960494DF}">
              <a14:hiddenLine xmlns:a14="http://schemas.microsoft.com/office/drawing/2010/main" w="12700">
                <a:solidFill>
                  <a:srgbClr val="000000"/>
                </a:solidFill>
                <a:miter lim="800000"/>
                <a:headEnd/>
                <a:tailEnd/>
              </a14:hiddenLine>
            </a:ext>
          </a:extLst>
        </p:spPr>
        <p:txBody>
          <a:bodyPr/>
          <a:lstStyle/>
          <a:p>
            <a:pPr>
              <a:lnSpc>
                <a:spcPct val="80000"/>
              </a:lnSpc>
            </a:pPr>
            <a:r>
              <a:rPr lang="en-US" altLang="en-US" sz="3200">
                <a:solidFill>
                  <a:srgbClr val="C00000"/>
                </a:solidFill>
                <a:latin typeface="Calibri" charset="0"/>
              </a:rPr>
              <a:t>“The Kingfish” Huey Long</a:t>
            </a:r>
          </a:p>
        </p:txBody>
      </p:sp>
      <p:pic>
        <p:nvPicPr>
          <p:cNvPr id="25603" name="Picture 3" descr="huey_long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609600"/>
            <a:ext cx="4308475" cy="541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0884" name="AutoShape 4"/>
          <p:cNvSpPr>
            <a:spLocks noChangeArrowheads="1"/>
          </p:cNvSpPr>
          <p:nvPr/>
        </p:nvSpPr>
        <p:spPr bwMode="auto">
          <a:xfrm>
            <a:off x="4495800" y="76200"/>
            <a:ext cx="4495800" cy="5448300"/>
          </a:xfrm>
          <a:prstGeom prst="wedgeRectCallout">
            <a:avLst>
              <a:gd name="adj1" fmla="val -46236"/>
              <a:gd name="adj2" fmla="val -25958"/>
            </a:avLst>
          </a:prstGeom>
          <a:solidFill>
            <a:srgbClr val="FFFF99"/>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“How many men ever </a:t>
            </a:r>
            <a:br>
              <a:rPr lang="en-US" altLang="en-US" sz="3200" i="1">
                <a:latin typeface="Calibri" charset="0"/>
              </a:rPr>
            </a:br>
            <a:r>
              <a:rPr lang="en-US" altLang="en-US" sz="3200" i="1">
                <a:latin typeface="Calibri" charset="0"/>
              </a:rPr>
              <a:t>went to a barbecue and would let one man take off the table what's intended for 9/10</a:t>
            </a:r>
            <a:r>
              <a:rPr lang="en-US" altLang="en-US" sz="3200" i="1" baseline="30000">
                <a:latin typeface="Calibri" charset="0"/>
              </a:rPr>
              <a:t>th</a:t>
            </a:r>
            <a:r>
              <a:rPr lang="en-US" altLang="en-US" sz="3200" i="1">
                <a:latin typeface="Calibri" charset="0"/>
              </a:rPr>
              <a:t> </a:t>
            </a:r>
            <a:br>
              <a:rPr lang="en-US" altLang="en-US" sz="3200" i="1">
                <a:latin typeface="Calibri" charset="0"/>
              </a:rPr>
            </a:br>
            <a:r>
              <a:rPr lang="en-US" altLang="en-US" sz="3200" i="1">
                <a:latin typeface="Calibri" charset="0"/>
              </a:rPr>
              <a:t>of the people to eat?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The only way you'll </a:t>
            </a:r>
            <a:br>
              <a:rPr lang="en-US" altLang="en-US" sz="3200" i="1">
                <a:latin typeface="Calibri" charset="0"/>
              </a:rPr>
            </a:br>
            <a:r>
              <a:rPr lang="en-US" altLang="en-US" sz="3200" i="1">
                <a:latin typeface="Calibri" charset="0"/>
              </a:rPr>
              <a:t>ever be able to feed the balance of the people is to make that man come back and bring back some of that grub that he ain't got no business with!...</a:t>
            </a:r>
          </a:p>
        </p:txBody>
      </p:sp>
      <p:sp>
        <p:nvSpPr>
          <p:cNvPr id="250885" name="AutoShape 5"/>
          <p:cNvSpPr>
            <a:spLocks noChangeArrowheads="1"/>
          </p:cNvSpPr>
          <p:nvPr/>
        </p:nvSpPr>
        <p:spPr bwMode="auto">
          <a:xfrm>
            <a:off x="4495800" y="1981200"/>
            <a:ext cx="4503738" cy="4800600"/>
          </a:xfrm>
          <a:prstGeom prst="wedgeRectCallout">
            <a:avLst>
              <a:gd name="adj1" fmla="val -10014"/>
              <a:gd name="adj2" fmla="val -12185"/>
            </a:avLst>
          </a:prstGeom>
          <a:solidFill>
            <a:srgbClr val="CCFFCC"/>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…Now, how are you </a:t>
            </a:r>
            <a:br>
              <a:rPr lang="en-US" altLang="en-US" sz="3200" i="1">
                <a:latin typeface="Calibri" charset="0"/>
              </a:rPr>
            </a:br>
            <a:r>
              <a:rPr lang="en-US" altLang="en-US" sz="3200" i="1">
                <a:latin typeface="Calibri" charset="0"/>
              </a:rPr>
              <a:t>going to feed the </a:t>
            </a:r>
            <a:br>
              <a:rPr lang="en-US" altLang="en-US" sz="3200" i="1">
                <a:latin typeface="Calibri" charset="0"/>
              </a:rPr>
            </a:br>
            <a:r>
              <a:rPr lang="en-US" altLang="en-US" sz="3200" i="1">
                <a:latin typeface="Calibri" charset="0"/>
              </a:rPr>
              <a:t>balance of the people?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What's Morgan and Baruch and Rockefeller and Mellon going to do with all that grub?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They can't eat it, </a:t>
            </a:r>
            <a:br>
              <a:rPr lang="en-US" altLang="en-US" sz="3200" i="1">
                <a:latin typeface="Calibri" charset="0"/>
              </a:rPr>
            </a:br>
            <a:r>
              <a:rPr lang="en-US" altLang="en-US" sz="3200" i="1">
                <a:latin typeface="Calibri" charset="0"/>
              </a:rPr>
              <a:t>they can't wear the clothes, they can't </a:t>
            </a:r>
            <a:br>
              <a:rPr lang="en-US" altLang="en-US" sz="3200" i="1">
                <a:latin typeface="Calibri" charset="0"/>
              </a:rPr>
            </a:br>
            <a:r>
              <a:rPr lang="en-US" altLang="en-US" sz="3200" i="1">
                <a:latin typeface="Calibri" charset="0"/>
              </a:rPr>
              <a:t>live in the houses…</a:t>
            </a:r>
          </a:p>
        </p:txBody>
      </p:sp>
      <p:sp>
        <p:nvSpPr>
          <p:cNvPr id="250886" name="AutoShape 6"/>
          <p:cNvSpPr>
            <a:spLocks noChangeArrowheads="1"/>
          </p:cNvSpPr>
          <p:nvPr/>
        </p:nvSpPr>
        <p:spPr bwMode="auto">
          <a:xfrm>
            <a:off x="4495800" y="76200"/>
            <a:ext cx="4495800" cy="3619500"/>
          </a:xfrm>
          <a:prstGeom prst="wedgeRectCallout">
            <a:avLst>
              <a:gd name="adj1" fmla="val -21940"/>
              <a:gd name="adj2" fmla="val 3074"/>
            </a:avLst>
          </a:prstGeom>
          <a:solidFill>
            <a:srgbClr val="FFC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…But when they've got everything on God's loving earth that they can eat and they can wear and they can live in, and all that their children can live in and wear and eat, and all of their children's children can use,…</a:t>
            </a:r>
          </a:p>
        </p:txBody>
      </p:sp>
      <p:sp>
        <p:nvSpPr>
          <p:cNvPr id="250891" name="AutoShape 11"/>
          <p:cNvSpPr>
            <a:spLocks noChangeArrowheads="1"/>
          </p:cNvSpPr>
          <p:nvPr/>
        </p:nvSpPr>
        <p:spPr bwMode="auto">
          <a:xfrm>
            <a:off x="4503738" y="2438400"/>
            <a:ext cx="4495800" cy="4343400"/>
          </a:xfrm>
          <a:prstGeom prst="wedgeRectCallout">
            <a:avLst>
              <a:gd name="adj1" fmla="val -11111"/>
              <a:gd name="adj2" fmla="val 65"/>
            </a:avLst>
          </a:prstGeom>
          <a:solidFill>
            <a:srgbClr val="CCE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…then we've got to call Mr. Morgan, Mr. Mellon, and Mr. Rockefeller back and say: “Come back here, put that stuff back on this table here that you took away from here that you don't need. Leave something else </a:t>
            </a:r>
            <a:br>
              <a:rPr lang="en-US" altLang="en-US" sz="3200" i="1">
                <a:latin typeface="Calibri" charset="0"/>
              </a:rPr>
            </a:br>
            <a:r>
              <a:rPr lang="en-US" altLang="en-US" sz="3200" i="1">
                <a:latin typeface="Calibri" charset="0"/>
              </a:rPr>
              <a:t>for the American people to consume.” </a:t>
            </a:r>
          </a:p>
        </p:txBody>
      </p:sp>
      <p:sp>
        <p:nvSpPr>
          <p:cNvPr id="250892" name="AutoShape 12"/>
          <p:cNvSpPr>
            <a:spLocks noChangeArrowheads="1"/>
          </p:cNvSpPr>
          <p:nvPr/>
        </p:nvSpPr>
        <p:spPr bwMode="auto">
          <a:xfrm>
            <a:off x="304800" y="5227638"/>
            <a:ext cx="3927475" cy="1554162"/>
          </a:xfrm>
          <a:prstGeom prst="wedgeRectCallout">
            <a:avLst>
              <a:gd name="adj1" fmla="val 4315"/>
              <a:gd name="adj2" fmla="val 6310"/>
            </a:avLst>
          </a:prstGeom>
          <a:solidFill>
            <a:srgbClr val="CCC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rPr>
              <a:t>Huey Long threatened to run as a 3</a:t>
            </a:r>
            <a:r>
              <a:rPr lang="en-US" altLang="en-US" sz="3200" baseline="30000">
                <a:latin typeface="Calibri" charset="0"/>
              </a:rPr>
              <a:t>rd</a:t>
            </a:r>
            <a:r>
              <a:rPr lang="en-US" altLang="en-US" sz="3200">
                <a:latin typeface="Calibri" charset="0"/>
              </a:rPr>
              <a:t> party candidate but was assassinated in 1935</a:t>
            </a:r>
          </a:p>
        </p:txBody>
      </p:sp>
      <p:pic>
        <p:nvPicPr>
          <p:cNvPr id="11" name="HueyLong'ShareTheWealth'34-'Barbequ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p:cTn id="7" dur="500" fill="hold"/>
                                        <p:tgtEl>
                                          <p:spTgt spid="250884"/>
                                        </p:tgtEl>
                                        <p:attrNameLst>
                                          <p:attrName>ppt_w</p:attrName>
                                        </p:attrNameLst>
                                      </p:cBhvr>
                                      <p:tavLst>
                                        <p:tav tm="0">
                                          <p:val>
                                            <p:fltVal val="0"/>
                                          </p:val>
                                        </p:tav>
                                        <p:tav tm="100000">
                                          <p:val>
                                            <p:strVal val="#ppt_w"/>
                                          </p:val>
                                        </p:tav>
                                      </p:tavLst>
                                    </p:anim>
                                    <p:anim calcmode="lin" valueType="num">
                                      <p:cBhvr>
                                        <p:cTn id="8" dur="500" fill="hold"/>
                                        <p:tgtEl>
                                          <p:spTgt spid="250884"/>
                                        </p:tgtEl>
                                        <p:attrNameLst>
                                          <p:attrName>ppt_h</p:attrName>
                                        </p:attrNameLst>
                                      </p:cBhvr>
                                      <p:tavLst>
                                        <p:tav tm="0">
                                          <p:val>
                                            <p:fltVal val="0"/>
                                          </p:val>
                                        </p:tav>
                                        <p:tav tm="100000">
                                          <p:val>
                                            <p:strVal val="#ppt_h"/>
                                          </p:val>
                                        </p:tav>
                                      </p:tavLst>
                                    </p:anim>
                                    <p:animEffect transition="in" filter="fade">
                                      <p:cBhvr>
                                        <p:cTn id="9" dur="500"/>
                                        <p:tgtEl>
                                          <p:spTgt spid="250884"/>
                                        </p:tgtEl>
                                      </p:cBhvr>
                                    </p:animEffect>
                                  </p:childTnLst>
                                </p:cTn>
                              </p:par>
                              <p:par>
                                <p:cTn id="10" presetID="1" presetClass="mediacall" presetSubtype="0" fill="hold" nodeType="withEffect">
                                  <p:stCondLst>
                                    <p:cond delay="0"/>
                                  </p:stCondLst>
                                  <p:childTnLst>
                                    <p:cmd type="call" cmd="playFrom(0.0)">
                                      <p:cBhvr>
                                        <p:cTn id="11" dur="1" fill="hold"/>
                                        <p:tgtEl>
                                          <p:spTgt spid="11"/>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xit" presetSubtype="0" fill="hold" grpId="0" nodeType="clickEffect">
                                  <p:stCondLst>
                                    <p:cond delay="0"/>
                                  </p:stCondLst>
                                  <p:childTnLst>
                                    <p:anim calcmode="lin" valueType="num">
                                      <p:cBhvr>
                                        <p:cTn id="15" dur="500"/>
                                        <p:tgtEl>
                                          <p:spTgt spid="250884"/>
                                        </p:tgtEl>
                                        <p:attrNameLst>
                                          <p:attrName>ppt_w</p:attrName>
                                        </p:attrNameLst>
                                      </p:cBhvr>
                                      <p:tavLst>
                                        <p:tav tm="0">
                                          <p:val>
                                            <p:strVal val="ppt_w"/>
                                          </p:val>
                                        </p:tav>
                                        <p:tav tm="100000">
                                          <p:val>
                                            <p:fltVal val="0"/>
                                          </p:val>
                                        </p:tav>
                                      </p:tavLst>
                                    </p:anim>
                                    <p:anim calcmode="lin" valueType="num">
                                      <p:cBhvr>
                                        <p:cTn id="16" dur="500"/>
                                        <p:tgtEl>
                                          <p:spTgt spid="250884"/>
                                        </p:tgtEl>
                                        <p:attrNameLst>
                                          <p:attrName>ppt_h</p:attrName>
                                        </p:attrNameLst>
                                      </p:cBhvr>
                                      <p:tavLst>
                                        <p:tav tm="0">
                                          <p:val>
                                            <p:strVal val="ppt_h"/>
                                          </p:val>
                                        </p:tav>
                                        <p:tav tm="100000">
                                          <p:val>
                                            <p:fltVal val="0"/>
                                          </p:val>
                                        </p:tav>
                                      </p:tavLst>
                                    </p:anim>
                                    <p:animEffect transition="out" filter="fade">
                                      <p:cBhvr>
                                        <p:cTn id="17" dur="500"/>
                                        <p:tgtEl>
                                          <p:spTgt spid="250884"/>
                                        </p:tgtEl>
                                      </p:cBhvr>
                                    </p:animEffect>
                                    <p:set>
                                      <p:cBhvr>
                                        <p:cTn id="18" dur="1" fill="hold">
                                          <p:stCondLst>
                                            <p:cond delay="499"/>
                                          </p:stCondLst>
                                        </p:cTn>
                                        <p:tgtEl>
                                          <p:spTgt spid="250884"/>
                                        </p:tgtEl>
                                        <p:attrNameLst>
                                          <p:attrName>style.visibility</p:attrName>
                                        </p:attrNameLst>
                                      </p:cBhvr>
                                      <p:to>
                                        <p:strVal val="hidden"/>
                                      </p:to>
                                    </p:set>
                                  </p:childTnLst>
                                </p:cTn>
                              </p:par>
                              <p:par>
                                <p:cTn id="19" presetID="53" presetClass="entr" presetSubtype="0" fill="hold" grpId="0" nodeType="withEffect">
                                  <p:stCondLst>
                                    <p:cond delay="0"/>
                                  </p:stCondLst>
                                  <p:childTnLst>
                                    <p:set>
                                      <p:cBhvr>
                                        <p:cTn id="20" dur="1" fill="hold">
                                          <p:stCondLst>
                                            <p:cond delay="0"/>
                                          </p:stCondLst>
                                        </p:cTn>
                                        <p:tgtEl>
                                          <p:spTgt spid="250885"/>
                                        </p:tgtEl>
                                        <p:attrNameLst>
                                          <p:attrName>style.visibility</p:attrName>
                                        </p:attrNameLst>
                                      </p:cBhvr>
                                      <p:to>
                                        <p:strVal val="visible"/>
                                      </p:to>
                                    </p:set>
                                    <p:anim calcmode="lin" valueType="num">
                                      <p:cBhvr>
                                        <p:cTn id="21" dur="500" fill="hold"/>
                                        <p:tgtEl>
                                          <p:spTgt spid="250885"/>
                                        </p:tgtEl>
                                        <p:attrNameLst>
                                          <p:attrName>ppt_w</p:attrName>
                                        </p:attrNameLst>
                                      </p:cBhvr>
                                      <p:tavLst>
                                        <p:tav tm="0">
                                          <p:val>
                                            <p:fltVal val="0"/>
                                          </p:val>
                                        </p:tav>
                                        <p:tav tm="100000">
                                          <p:val>
                                            <p:strVal val="#ppt_w"/>
                                          </p:val>
                                        </p:tav>
                                      </p:tavLst>
                                    </p:anim>
                                    <p:anim calcmode="lin" valueType="num">
                                      <p:cBhvr>
                                        <p:cTn id="22" dur="500" fill="hold"/>
                                        <p:tgtEl>
                                          <p:spTgt spid="250885"/>
                                        </p:tgtEl>
                                        <p:attrNameLst>
                                          <p:attrName>ppt_h</p:attrName>
                                        </p:attrNameLst>
                                      </p:cBhvr>
                                      <p:tavLst>
                                        <p:tav tm="0">
                                          <p:val>
                                            <p:fltVal val="0"/>
                                          </p:val>
                                        </p:tav>
                                        <p:tav tm="100000">
                                          <p:val>
                                            <p:strVal val="#ppt_h"/>
                                          </p:val>
                                        </p:tav>
                                      </p:tavLst>
                                    </p:anim>
                                    <p:animEffect transition="in" filter="fade">
                                      <p:cBhvr>
                                        <p:cTn id="23" dur="500"/>
                                        <p:tgtEl>
                                          <p:spTgt spid="2508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0" fill="hold" grpId="1" nodeType="clickEffect">
                                  <p:stCondLst>
                                    <p:cond delay="0"/>
                                  </p:stCondLst>
                                  <p:childTnLst>
                                    <p:anim calcmode="lin" valueType="num">
                                      <p:cBhvr>
                                        <p:cTn id="27" dur="500"/>
                                        <p:tgtEl>
                                          <p:spTgt spid="250885"/>
                                        </p:tgtEl>
                                        <p:attrNameLst>
                                          <p:attrName>ppt_w</p:attrName>
                                        </p:attrNameLst>
                                      </p:cBhvr>
                                      <p:tavLst>
                                        <p:tav tm="0">
                                          <p:val>
                                            <p:strVal val="ppt_w"/>
                                          </p:val>
                                        </p:tav>
                                        <p:tav tm="100000">
                                          <p:val>
                                            <p:fltVal val="0"/>
                                          </p:val>
                                        </p:tav>
                                      </p:tavLst>
                                    </p:anim>
                                    <p:anim calcmode="lin" valueType="num">
                                      <p:cBhvr>
                                        <p:cTn id="28" dur="500"/>
                                        <p:tgtEl>
                                          <p:spTgt spid="250885"/>
                                        </p:tgtEl>
                                        <p:attrNameLst>
                                          <p:attrName>ppt_h</p:attrName>
                                        </p:attrNameLst>
                                      </p:cBhvr>
                                      <p:tavLst>
                                        <p:tav tm="0">
                                          <p:val>
                                            <p:strVal val="ppt_h"/>
                                          </p:val>
                                        </p:tav>
                                        <p:tav tm="100000">
                                          <p:val>
                                            <p:fltVal val="0"/>
                                          </p:val>
                                        </p:tav>
                                      </p:tavLst>
                                    </p:anim>
                                    <p:animEffect transition="out" filter="fade">
                                      <p:cBhvr>
                                        <p:cTn id="29" dur="500"/>
                                        <p:tgtEl>
                                          <p:spTgt spid="250885"/>
                                        </p:tgtEl>
                                      </p:cBhvr>
                                    </p:animEffect>
                                    <p:set>
                                      <p:cBhvr>
                                        <p:cTn id="30" dur="1" fill="hold">
                                          <p:stCondLst>
                                            <p:cond delay="499"/>
                                          </p:stCondLst>
                                        </p:cTn>
                                        <p:tgtEl>
                                          <p:spTgt spid="250885"/>
                                        </p:tgtEl>
                                        <p:attrNameLst>
                                          <p:attrName>style.visibility</p:attrName>
                                        </p:attrNameLst>
                                      </p:cBhvr>
                                      <p:to>
                                        <p:strVal val="hidden"/>
                                      </p:to>
                                    </p:set>
                                  </p:childTnLst>
                                </p:cTn>
                              </p:par>
                              <p:par>
                                <p:cTn id="31" presetID="53" presetClass="entr" presetSubtype="0" fill="hold" grpId="0" nodeType="withEffect">
                                  <p:stCondLst>
                                    <p:cond delay="0"/>
                                  </p:stCondLst>
                                  <p:childTnLst>
                                    <p:set>
                                      <p:cBhvr>
                                        <p:cTn id="32" dur="1" fill="hold">
                                          <p:stCondLst>
                                            <p:cond delay="0"/>
                                          </p:stCondLst>
                                        </p:cTn>
                                        <p:tgtEl>
                                          <p:spTgt spid="250886"/>
                                        </p:tgtEl>
                                        <p:attrNameLst>
                                          <p:attrName>style.visibility</p:attrName>
                                        </p:attrNameLst>
                                      </p:cBhvr>
                                      <p:to>
                                        <p:strVal val="visible"/>
                                      </p:to>
                                    </p:set>
                                    <p:anim calcmode="lin" valueType="num">
                                      <p:cBhvr>
                                        <p:cTn id="33" dur="500" fill="hold"/>
                                        <p:tgtEl>
                                          <p:spTgt spid="250886"/>
                                        </p:tgtEl>
                                        <p:attrNameLst>
                                          <p:attrName>ppt_w</p:attrName>
                                        </p:attrNameLst>
                                      </p:cBhvr>
                                      <p:tavLst>
                                        <p:tav tm="0">
                                          <p:val>
                                            <p:fltVal val="0"/>
                                          </p:val>
                                        </p:tav>
                                        <p:tav tm="100000">
                                          <p:val>
                                            <p:strVal val="#ppt_w"/>
                                          </p:val>
                                        </p:tav>
                                      </p:tavLst>
                                    </p:anim>
                                    <p:anim calcmode="lin" valueType="num">
                                      <p:cBhvr>
                                        <p:cTn id="34" dur="500" fill="hold"/>
                                        <p:tgtEl>
                                          <p:spTgt spid="250886"/>
                                        </p:tgtEl>
                                        <p:attrNameLst>
                                          <p:attrName>ppt_h</p:attrName>
                                        </p:attrNameLst>
                                      </p:cBhvr>
                                      <p:tavLst>
                                        <p:tav tm="0">
                                          <p:val>
                                            <p:fltVal val="0"/>
                                          </p:val>
                                        </p:tav>
                                        <p:tav tm="100000">
                                          <p:val>
                                            <p:strVal val="#ppt_h"/>
                                          </p:val>
                                        </p:tav>
                                      </p:tavLst>
                                    </p:anim>
                                    <p:animEffect transition="in" filter="fade">
                                      <p:cBhvr>
                                        <p:cTn id="35" dur="500"/>
                                        <p:tgtEl>
                                          <p:spTgt spid="2508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xit" presetSubtype="0" fill="hold" grpId="1" nodeType="clickEffect">
                                  <p:stCondLst>
                                    <p:cond delay="0"/>
                                  </p:stCondLst>
                                  <p:childTnLst>
                                    <p:anim calcmode="lin" valueType="num">
                                      <p:cBhvr>
                                        <p:cTn id="39" dur="500"/>
                                        <p:tgtEl>
                                          <p:spTgt spid="250886"/>
                                        </p:tgtEl>
                                        <p:attrNameLst>
                                          <p:attrName>ppt_w</p:attrName>
                                        </p:attrNameLst>
                                      </p:cBhvr>
                                      <p:tavLst>
                                        <p:tav tm="0">
                                          <p:val>
                                            <p:strVal val="ppt_w"/>
                                          </p:val>
                                        </p:tav>
                                        <p:tav tm="100000">
                                          <p:val>
                                            <p:fltVal val="0"/>
                                          </p:val>
                                        </p:tav>
                                      </p:tavLst>
                                    </p:anim>
                                    <p:anim calcmode="lin" valueType="num">
                                      <p:cBhvr>
                                        <p:cTn id="40" dur="500"/>
                                        <p:tgtEl>
                                          <p:spTgt spid="250886"/>
                                        </p:tgtEl>
                                        <p:attrNameLst>
                                          <p:attrName>ppt_h</p:attrName>
                                        </p:attrNameLst>
                                      </p:cBhvr>
                                      <p:tavLst>
                                        <p:tav tm="0">
                                          <p:val>
                                            <p:strVal val="ppt_h"/>
                                          </p:val>
                                        </p:tav>
                                        <p:tav tm="100000">
                                          <p:val>
                                            <p:fltVal val="0"/>
                                          </p:val>
                                        </p:tav>
                                      </p:tavLst>
                                    </p:anim>
                                    <p:animEffect transition="out" filter="fade">
                                      <p:cBhvr>
                                        <p:cTn id="41" dur="500"/>
                                        <p:tgtEl>
                                          <p:spTgt spid="250886"/>
                                        </p:tgtEl>
                                      </p:cBhvr>
                                    </p:animEffect>
                                    <p:set>
                                      <p:cBhvr>
                                        <p:cTn id="42" dur="1" fill="hold">
                                          <p:stCondLst>
                                            <p:cond delay="499"/>
                                          </p:stCondLst>
                                        </p:cTn>
                                        <p:tgtEl>
                                          <p:spTgt spid="250886"/>
                                        </p:tgtEl>
                                        <p:attrNameLst>
                                          <p:attrName>style.visibility</p:attrName>
                                        </p:attrNameLst>
                                      </p:cBhvr>
                                      <p:to>
                                        <p:strVal val="hidden"/>
                                      </p:to>
                                    </p:set>
                                  </p:childTnLst>
                                </p:cTn>
                              </p:par>
                              <p:par>
                                <p:cTn id="43" presetID="53" presetClass="entr" presetSubtype="0" fill="hold" grpId="0" nodeType="withEffect">
                                  <p:stCondLst>
                                    <p:cond delay="0"/>
                                  </p:stCondLst>
                                  <p:childTnLst>
                                    <p:set>
                                      <p:cBhvr>
                                        <p:cTn id="44" dur="1" fill="hold">
                                          <p:stCondLst>
                                            <p:cond delay="0"/>
                                          </p:stCondLst>
                                        </p:cTn>
                                        <p:tgtEl>
                                          <p:spTgt spid="250891"/>
                                        </p:tgtEl>
                                        <p:attrNameLst>
                                          <p:attrName>style.visibility</p:attrName>
                                        </p:attrNameLst>
                                      </p:cBhvr>
                                      <p:to>
                                        <p:strVal val="visible"/>
                                      </p:to>
                                    </p:set>
                                    <p:anim calcmode="lin" valueType="num">
                                      <p:cBhvr>
                                        <p:cTn id="45" dur="500" fill="hold"/>
                                        <p:tgtEl>
                                          <p:spTgt spid="250891"/>
                                        </p:tgtEl>
                                        <p:attrNameLst>
                                          <p:attrName>ppt_w</p:attrName>
                                        </p:attrNameLst>
                                      </p:cBhvr>
                                      <p:tavLst>
                                        <p:tav tm="0">
                                          <p:val>
                                            <p:fltVal val="0"/>
                                          </p:val>
                                        </p:tav>
                                        <p:tav tm="100000">
                                          <p:val>
                                            <p:strVal val="#ppt_w"/>
                                          </p:val>
                                        </p:tav>
                                      </p:tavLst>
                                    </p:anim>
                                    <p:anim calcmode="lin" valueType="num">
                                      <p:cBhvr>
                                        <p:cTn id="46" dur="500" fill="hold"/>
                                        <p:tgtEl>
                                          <p:spTgt spid="250891"/>
                                        </p:tgtEl>
                                        <p:attrNameLst>
                                          <p:attrName>ppt_h</p:attrName>
                                        </p:attrNameLst>
                                      </p:cBhvr>
                                      <p:tavLst>
                                        <p:tav tm="0">
                                          <p:val>
                                            <p:fltVal val="0"/>
                                          </p:val>
                                        </p:tav>
                                        <p:tav tm="100000">
                                          <p:val>
                                            <p:strVal val="#ppt_h"/>
                                          </p:val>
                                        </p:tav>
                                      </p:tavLst>
                                    </p:anim>
                                    <p:animEffect transition="in" filter="fade">
                                      <p:cBhvr>
                                        <p:cTn id="47" dur="500"/>
                                        <p:tgtEl>
                                          <p:spTgt spid="2508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xit" presetSubtype="0" fill="hold" grpId="1" nodeType="clickEffect">
                                  <p:stCondLst>
                                    <p:cond delay="0"/>
                                  </p:stCondLst>
                                  <p:childTnLst>
                                    <p:anim calcmode="lin" valueType="num">
                                      <p:cBhvr>
                                        <p:cTn id="51" dur="500"/>
                                        <p:tgtEl>
                                          <p:spTgt spid="250891"/>
                                        </p:tgtEl>
                                        <p:attrNameLst>
                                          <p:attrName>ppt_w</p:attrName>
                                        </p:attrNameLst>
                                      </p:cBhvr>
                                      <p:tavLst>
                                        <p:tav tm="0">
                                          <p:val>
                                            <p:strVal val="ppt_w"/>
                                          </p:val>
                                        </p:tav>
                                        <p:tav tm="100000">
                                          <p:val>
                                            <p:fltVal val="0"/>
                                          </p:val>
                                        </p:tav>
                                      </p:tavLst>
                                    </p:anim>
                                    <p:anim calcmode="lin" valueType="num">
                                      <p:cBhvr>
                                        <p:cTn id="52" dur="500"/>
                                        <p:tgtEl>
                                          <p:spTgt spid="250891"/>
                                        </p:tgtEl>
                                        <p:attrNameLst>
                                          <p:attrName>ppt_h</p:attrName>
                                        </p:attrNameLst>
                                      </p:cBhvr>
                                      <p:tavLst>
                                        <p:tav tm="0">
                                          <p:val>
                                            <p:strVal val="ppt_h"/>
                                          </p:val>
                                        </p:tav>
                                        <p:tav tm="100000">
                                          <p:val>
                                            <p:fltVal val="0"/>
                                          </p:val>
                                        </p:tav>
                                      </p:tavLst>
                                    </p:anim>
                                    <p:animEffect transition="out" filter="fade">
                                      <p:cBhvr>
                                        <p:cTn id="53" dur="500"/>
                                        <p:tgtEl>
                                          <p:spTgt spid="250891"/>
                                        </p:tgtEl>
                                      </p:cBhvr>
                                    </p:animEffect>
                                    <p:set>
                                      <p:cBhvr>
                                        <p:cTn id="54" dur="1" fill="hold">
                                          <p:stCondLst>
                                            <p:cond delay="499"/>
                                          </p:stCondLst>
                                        </p:cTn>
                                        <p:tgtEl>
                                          <p:spTgt spid="250891"/>
                                        </p:tgtEl>
                                        <p:attrNameLst>
                                          <p:attrName>style.visibility</p:attrName>
                                        </p:attrNameLst>
                                      </p:cBhvr>
                                      <p:to>
                                        <p:strVal val="hidden"/>
                                      </p:to>
                                    </p:set>
                                  </p:childTnLst>
                                </p:cTn>
                              </p:par>
                              <p:par>
                                <p:cTn id="55" presetID="53" presetClass="entr" presetSubtype="0" fill="hold" grpId="0" nodeType="withEffect">
                                  <p:stCondLst>
                                    <p:cond delay="0"/>
                                  </p:stCondLst>
                                  <p:childTnLst>
                                    <p:set>
                                      <p:cBhvr>
                                        <p:cTn id="56" dur="1" fill="hold">
                                          <p:stCondLst>
                                            <p:cond delay="0"/>
                                          </p:stCondLst>
                                        </p:cTn>
                                        <p:tgtEl>
                                          <p:spTgt spid="250892"/>
                                        </p:tgtEl>
                                        <p:attrNameLst>
                                          <p:attrName>style.visibility</p:attrName>
                                        </p:attrNameLst>
                                      </p:cBhvr>
                                      <p:to>
                                        <p:strVal val="visible"/>
                                      </p:to>
                                    </p:set>
                                    <p:anim calcmode="lin" valueType="num">
                                      <p:cBhvr>
                                        <p:cTn id="57" dur="500" fill="hold"/>
                                        <p:tgtEl>
                                          <p:spTgt spid="250892"/>
                                        </p:tgtEl>
                                        <p:attrNameLst>
                                          <p:attrName>ppt_w</p:attrName>
                                        </p:attrNameLst>
                                      </p:cBhvr>
                                      <p:tavLst>
                                        <p:tav tm="0">
                                          <p:val>
                                            <p:fltVal val="0"/>
                                          </p:val>
                                        </p:tav>
                                        <p:tav tm="100000">
                                          <p:val>
                                            <p:strVal val="#ppt_w"/>
                                          </p:val>
                                        </p:tav>
                                      </p:tavLst>
                                    </p:anim>
                                    <p:anim calcmode="lin" valueType="num">
                                      <p:cBhvr>
                                        <p:cTn id="58" dur="500" fill="hold"/>
                                        <p:tgtEl>
                                          <p:spTgt spid="250892"/>
                                        </p:tgtEl>
                                        <p:attrNameLst>
                                          <p:attrName>ppt_h</p:attrName>
                                        </p:attrNameLst>
                                      </p:cBhvr>
                                      <p:tavLst>
                                        <p:tav tm="0">
                                          <p:val>
                                            <p:fltVal val="0"/>
                                          </p:val>
                                        </p:tav>
                                        <p:tav tm="100000">
                                          <p:val>
                                            <p:strVal val="#ppt_h"/>
                                          </p:val>
                                        </p:tav>
                                      </p:tavLst>
                                    </p:anim>
                                    <p:animEffect transition="in" filter="fade">
                                      <p:cBhvr>
                                        <p:cTn id="59" dur="500"/>
                                        <p:tgtEl>
                                          <p:spTgt spid="2508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0"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250884" grpId="0" animBg="1"/>
      <p:bldP spid="250884" grpId="1" animBg="1"/>
      <p:bldP spid="250885" grpId="0" animBg="1"/>
      <p:bldP spid="250885" grpId="1" animBg="1"/>
      <p:bldP spid="250886" grpId="0" animBg="1"/>
      <p:bldP spid="250886" grpId="1" animBg="1"/>
      <p:bldP spid="250891" grpId="0" animBg="1"/>
      <p:bldP spid="250891" grpId="1" animBg="1"/>
      <p:bldP spid="25089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52400" y="152400"/>
            <a:ext cx="8763000" cy="82232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dirty="0">
                <a:latin typeface="Calibri" charset="0"/>
                <a:ea typeface="Calibri" charset="0"/>
                <a:cs typeface="Calibri" charset="0"/>
              </a:rPr>
              <a:t>From 1929 to 1932, President Hoover was criticized for not doing more to end the depression</a:t>
            </a:r>
          </a:p>
        </p:txBody>
      </p:sp>
      <p:sp>
        <p:nvSpPr>
          <p:cNvPr id="4099" name="Rectangle 4"/>
          <p:cNvSpPr>
            <a:spLocks noChangeArrowheads="1"/>
          </p:cNvSpPr>
          <p:nvPr/>
        </p:nvSpPr>
        <p:spPr bwMode="auto">
          <a:xfrm>
            <a:off x="152400" y="1219200"/>
            <a:ext cx="4191000" cy="160972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Tens of thousands </a:t>
            </a:r>
            <a:br>
              <a:rPr lang="en-US" altLang="en-US" sz="3200">
                <a:latin typeface="Calibri" charset="0"/>
                <a:ea typeface="Calibri" charset="0"/>
                <a:cs typeface="Calibri" charset="0"/>
              </a:rPr>
            </a:br>
            <a:r>
              <a:rPr lang="en-US" altLang="en-US" sz="3200">
                <a:latin typeface="Calibri" charset="0"/>
                <a:ea typeface="Calibri" charset="0"/>
                <a:cs typeface="Calibri" charset="0"/>
              </a:rPr>
              <a:t>of businesses failed </a:t>
            </a:r>
            <a:br>
              <a:rPr lang="en-US" altLang="en-US" sz="3200">
                <a:latin typeface="Calibri" charset="0"/>
                <a:ea typeface="Calibri" charset="0"/>
                <a:cs typeface="Calibri" charset="0"/>
              </a:rPr>
            </a:br>
            <a:r>
              <a:rPr lang="en-US" altLang="en-US" sz="3200">
                <a:latin typeface="Calibri" charset="0"/>
                <a:ea typeface="Calibri" charset="0"/>
                <a:cs typeface="Calibri" charset="0"/>
              </a:rPr>
              <a:t>and unemployment rose to 25%</a:t>
            </a:r>
          </a:p>
        </p:txBody>
      </p:sp>
      <p:pic>
        <p:nvPicPr>
          <p:cNvPr id="4100" name="Picture 4"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0000"/>
          <a:stretch/>
        </p:blipFill>
        <p:spPr bwMode="auto">
          <a:xfrm>
            <a:off x="4533900" y="1082675"/>
            <a:ext cx="2628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p:cNvSpPr>
            <a:spLocks noChangeArrowheads="1"/>
          </p:cNvSpPr>
          <p:nvPr/>
        </p:nvSpPr>
        <p:spPr bwMode="auto">
          <a:xfrm>
            <a:off x="152400" y="3021013"/>
            <a:ext cx="4191000" cy="889000"/>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American banking system collapsed </a:t>
            </a:r>
          </a:p>
        </p:txBody>
      </p:sp>
      <p:sp>
        <p:nvSpPr>
          <p:cNvPr id="4102" name="Rectangle 7"/>
          <p:cNvSpPr>
            <a:spLocks noChangeArrowheads="1"/>
          </p:cNvSpPr>
          <p:nvPr/>
        </p:nvSpPr>
        <p:spPr bwMode="auto">
          <a:xfrm>
            <a:off x="152400" y="4164013"/>
            <a:ext cx="4191000" cy="2413000"/>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dirty="0">
                <a:latin typeface="Calibri" charset="0"/>
                <a:ea typeface="Calibri" charset="0"/>
                <a:cs typeface="Calibri" charset="0"/>
              </a:rPr>
              <a:t>Hoover initially relied on rugged individualism but offered relief checks and job programs, </a:t>
            </a:r>
            <a:br>
              <a:rPr lang="en-US" altLang="en-US" sz="3200" dirty="0">
                <a:latin typeface="Calibri" charset="0"/>
                <a:ea typeface="Calibri" charset="0"/>
                <a:cs typeface="Calibri" charset="0"/>
              </a:rPr>
            </a:br>
            <a:r>
              <a:rPr lang="en-US" altLang="en-US" sz="3200" dirty="0">
                <a:latin typeface="Calibri" charset="0"/>
                <a:ea typeface="Calibri" charset="0"/>
                <a:cs typeface="Calibri" charset="0"/>
              </a:rPr>
              <a:t>but it was seen as </a:t>
            </a:r>
            <a:br>
              <a:rPr lang="en-US" altLang="en-US" sz="3200" dirty="0">
                <a:latin typeface="Calibri" charset="0"/>
                <a:ea typeface="Calibri" charset="0"/>
                <a:cs typeface="Calibri" charset="0"/>
              </a:rPr>
            </a:br>
            <a:r>
              <a:rPr lang="en-US" altLang="en-US" sz="3200" dirty="0">
                <a:latin typeface="Calibri" charset="0"/>
                <a:ea typeface="Calibri" charset="0"/>
                <a:cs typeface="Calibri" charset="0"/>
              </a:rPr>
              <a:t>too little, too late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52400" y="76200"/>
            <a:ext cx="8839200" cy="87947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most ambitious works program of the New Deal was the Works Progress Administration (WPA)</a:t>
            </a:r>
          </a:p>
        </p:txBody>
      </p:sp>
      <p:sp>
        <p:nvSpPr>
          <p:cNvPr id="27651" name="Rectangle 6"/>
          <p:cNvSpPr>
            <a:spLocks noChangeArrowheads="1"/>
          </p:cNvSpPr>
          <p:nvPr/>
        </p:nvSpPr>
        <p:spPr bwMode="auto">
          <a:xfrm>
            <a:off x="152400" y="1066800"/>
            <a:ext cx="4267200" cy="124301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1935, most New Deal work programs were non-skilled building jobs</a:t>
            </a:r>
          </a:p>
        </p:txBody>
      </p:sp>
      <p:pic>
        <p:nvPicPr>
          <p:cNvPr id="27652" name="Picture 7" descr="[w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98588"/>
            <a:ext cx="44958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ChangeArrowheads="1"/>
          </p:cNvSpPr>
          <p:nvPr/>
        </p:nvSpPr>
        <p:spPr bwMode="auto">
          <a:xfrm>
            <a:off x="152400" y="2408238"/>
            <a:ext cx="4267200" cy="2011362"/>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WPA was created  to provide as many as 10 million jobs for men, women, and youths in </a:t>
            </a:r>
            <a:br>
              <a:rPr lang="en-US" altLang="en-US" sz="3200">
                <a:latin typeface="Calibri" charset="0"/>
                <a:ea typeface="Calibri" charset="0"/>
                <a:cs typeface="Calibri" charset="0"/>
              </a:rPr>
            </a:br>
            <a:r>
              <a:rPr lang="en-US" altLang="en-US" sz="3200">
                <a:latin typeface="Calibri" charset="0"/>
                <a:ea typeface="Calibri" charset="0"/>
                <a:cs typeface="Calibri" charset="0"/>
              </a:rPr>
              <a:t>building projects…</a:t>
            </a:r>
          </a:p>
        </p:txBody>
      </p:sp>
      <p:pic>
        <p:nvPicPr>
          <p:cNvPr id="27654" name="Picture 7" descr="Alfred Castagne sketching WPA construction workers"/>
          <p:cNvPicPr>
            <a:picLocks noChangeAspect="1" noChangeArrowheads="1"/>
          </p:cNvPicPr>
          <p:nvPr/>
        </p:nvPicPr>
        <p:blipFill>
          <a:blip r:embed="rId3">
            <a:extLst>
              <a:ext uri="{28A0092B-C50C-407E-A947-70E740481C1C}">
                <a14:useLocalDpi xmlns:a14="http://schemas.microsoft.com/office/drawing/2010/main" val="0"/>
              </a:ext>
            </a:extLst>
          </a:blip>
          <a:srcRect t="4761" b="7692"/>
          <a:stretch>
            <a:fillRect/>
          </a:stretch>
        </p:blipFill>
        <p:spPr bwMode="auto">
          <a:xfrm>
            <a:off x="228600" y="4508500"/>
            <a:ext cx="416401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 name="Picture 10" descr="File:WPA road projec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1066800"/>
            <a:ext cx="4527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 writers, teachers,...</a:t>
            </a:r>
          </a:p>
        </p:txBody>
      </p:sp>
      <p:pic>
        <p:nvPicPr>
          <p:cNvPr id="3" name="Picture 2" descr="Yonkers - Free Classes for Adult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1143000"/>
            <a:ext cx="8686800" cy="5573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Community Center - Bronx - free classes"/>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610100" y="1143000"/>
            <a:ext cx="44577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4008438"/>
            <a:ext cx="3783012"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3493" name="Picture 5" descr="http://nutrias.org/~nopl/photos/wpa/images/17/176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355758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63493"/>
                                        </p:tgtEl>
                                        <p:attrNameLst>
                                          <p:attrName>style.visibility</p:attrName>
                                        </p:attrNameLst>
                                      </p:cBhvr>
                                      <p:to>
                                        <p:strVal val="visible"/>
                                      </p:to>
                                    </p:set>
                                    <p:animEffect transition="in" filter="fade">
                                      <p:cBhvr>
                                        <p:cTn id="13" dur="500"/>
                                        <p:tgtEl>
                                          <p:spTgt spid="63493"/>
                                        </p:tgtEl>
                                      </p:cBhvr>
                                    </p:animEffect>
                                  </p:childTnLst>
                                </p:cTn>
                              </p:par>
                              <p:par>
                                <p:cTn id="14" presetID="10" presetClass="entr" presetSubtype="0" fill="hold" nodeType="withEffect">
                                  <p:stCondLst>
                                    <p:cond delay="0"/>
                                  </p:stCondLst>
                                  <p:childTnLst>
                                    <p:set>
                                      <p:cBhvr>
                                        <p:cTn id="15" dur="1" fill="hold">
                                          <p:stCondLst>
                                            <p:cond delay="0"/>
                                          </p:stCondLst>
                                        </p:cTn>
                                        <p:tgtEl>
                                          <p:spTgt spid="63491"/>
                                        </p:tgtEl>
                                        <p:attrNameLst>
                                          <p:attrName>style.visibility</p:attrName>
                                        </p:attrNameLst>
                                      </p:cBhvr>
                                      <p:to>
                                        <p:strVal val="visible"/>
                                      </p:to>
                                    </p:set>
                                    <p:animEffect transition="in" filter="fade">
                                      <p:cBhvr>
                                        <p:cTn id="16"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7" descr="old poster advertising Social Security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5181600" cy="58086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152400" y="111125"/>
            <a:ext cx="3733800" cy="20113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To combat poverty among the elderly and disabled, Congress created the Social Security Act</a:t>
            </a:r>
          </a:p>
        </p:txBody>
      </p:sp>
      <p:sp>
        <p:nvSpPr>
          <p:cNvPr id="6" name="Rectangle 5"/>
          <p:cNvSpPr>
            <a:spLocks noChangeArrowheads="1"/>
          </p:cNvSpPr>
          <p:nvPr/>
        </p:nvSpPr>
        <p:spPr bwMode="auto">
          <a:xfrm>
            <a:off x="152400" y="2276475"/>
            <a:ext cx="3733800" cy="1609725"/>
          </a:xfrm>
          <a:prstGeom prst="rect">
            <a:avLst/>
          </a:prstGeom>
          <a:solidFill>
            <a:srgbClr val="CCFFCC"/>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Social Security provided old-age pensions for Americans at age 65</a:t>
            </a:r>
          </a:p>
        </p:txBody>
      </p:sp>
      <p:pic>
        <p:nvPicPr>
          <p:cNvPr id="7" name="Picture 2" descr="http://socialsecurity.procon.org/files/1-social-security-images/social-security-poster-circa-1935-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0"/>
            <a:ext cx="49149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52400" y="4011613"/>
            <a:ext cx="3733800" cy="2770187"/>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Social Security was also America’s first welfare program because it provided payments for blind, handicapped, and needy children</a:t>
            </a:r>
          </a:p>
        </p:txBody>
      </p:sp>
      <p:pic>
        <p:nvPicPr>
          <p:cNvPr id="9" name="Picture 4" descr="http://reason.com/assets/mc/_external/2012_04/ah-but-we-were-so-much-young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76200"/>
            <a:ext cx="4927600"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http://upload.wikimedia.org/wikipedia/commons/3/39/1936_Electoral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5193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p:nvSpPr>
        <p:spPr bwMode="auto">
          <a:xfrm>
            <a:off x="152400" y="173038"/>
            <a:ext cx="4267200" cy="12747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In 1936, FDR was overwhelmingly elected to a second term…</a:t>
            </a:r>
          </a:p>
        </p:txBody>
      </p:sp>
      <p:sp>
        <p:nvSpPr>
          <p:cNvPr id="6" name="Rectangle 14"/>
          <p:cNvSpPr>
            <a:spLocks noChangeArrowheads="1"/>
          </p:cNvSpPr>
          <p:nvPr/>
        </p:nvSpPr>
        <p:spPr bwMode="auto">
          <a:xfrm>
            <a:off x="4576763" y="173038"/>
            <a:ext cx="4414837" cy="1274762"/>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…But his second term would prove more difficult than his first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36867"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68"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69"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2"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3"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72"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73" name="TextBox 2"/>
          <p:cNvSpPr txBox="1">
            <a:spLocks noChangeArrowheads="1"/>
          </p:cNvSpPr>
          <p:nvPr/>
        </p:nvSpPr>
        <p:spPr bwMode="auto">
          <a:xfrm>
            <a:off x="2514600" y="5176838"/>
            <a:ext cx="18954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C00000"/>
                </a:solidFill>
                <a:latin typeface="Calibri" charset="0"/>
              </a:rPr>
              <a:t>The “First” </a:t>
            </a:r>
            <a:br>
              <a:rPr lang="en-US" altLang="en-US" sz="2400">
                <a:solidFill>
                  <a:srgbClr val="C00000"/>
                </a:solidFill>
                <a:latin typeface="Calibri" charset="0"/>
              </a:rPr>
            </a:br>
            <a:r>
              <a:rPr lang="en-US" altLang="en-US" sz="2400">
                <a:solidFill>
                  <a:srgbClr val="C00000"/>
                </a:solidFill>
                <a:latin typeface="Calibri" charset="0"/>
              </a:rPr>
              <a:t>New Deal</a:t>
            </a:r>
          </a:p>
        </p:txBody>
      </p:sp>
      <p:sp>
        <p:nvSpPr>
          <p:cNvPr id="36874" name="Right Brace 13"/>
          <p:cNvSpPr>
            <a:spLocks/>
          </p:cNvSpPr>
          <p:nvPr/>
        </p:nvSpPr>
        <p:spPr bwMode="auto">
          <a:xfrm rot="-5400000">
            <a:off x="4948237" y="5184776"/>
            <a:ext cx="390525" cy="1752600"/>
          </a:xfrm>
          <a:prstGeom prst="rightBrace">
            <a:avLst>
              <a:gd name="adj1" fmla="val 37897"/>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solidFill>
                <a:srgbClr val="0000CC"/>
              </a:solidFill>
            </a:endParaRPr>
          </a:p>
        </p:txBody>
      </p:sp>
      <p:sp>
        <p:nvSpPr>
          <p:cNvPr id="36875" name="TextBox 14"/>
          <p:cNvSpPr txBox="1">
            <a:spLocks noChangeArrowheads="1"/>
          </p:cNvSpPr>
          <p:nvPr/>
        </p:nvSpPr>
        <p:spPr bwMode="auto">
          <a:xfrm>
            <a:off x="4124325" y="5176838"/>
            <a:ext cx="21240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0000CC"/>
                </a:solidFill>
                <a:latin typeface="Calibri" charset="0"/>
              </a:rPr>
              <a:t>The “Second” </a:t>
            </a:r>
            <a:br>
              <a:rPr lang="en-US" altLang="en-US" sz="2400">
                <a:solidFill>
                  <a:srgbClr val="0000CC"/>
                </a:solidFill>
                <a:latin typeface="Calibri" charset="0"/>
              </a:rPr>
            </a:br>
            <a:r>
              <a:rPr lang="en-US" altLang="en-US" sz="2400">
                <a:solidFill>
                  <a:srgbClr val="0000CC"/>
                </a:solidFill>
                <a:latin typeface="Calibri" charset="0"/>
              </a:rPr>
              <a:t>New Deal</a:t>
            </a:r>
          </a:p>
        </p:txBody>
      </p:sp>
      <p:cxnSp>
        <p:nvCxnSpPr>
          <p:cNvPr id="36876" name="Straight Connector 5"/>
          <p:cNvCxnSpPr>
            <a:cxnSpLocks noChangeShapeType="1"/>
          </p:cNvCxnSpPr>
          <p:nvPr/>
        </p:nvCxnSpPr>
        <p:spPr bwMode="auto">
          <a:xfrm flipH="1" flipV="1">
            <a:off x="4229100" y="2286000"/>
            <a:ext cx="0" cy="4495800"/>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cxnSp>
      <p:cxnSp>
        <p:nvCxnSpPr>
          <p:cNvPr id="36877" name="Straight Connector 5"/>
          <p:cNvCxnSpPr>
            <a:cxnSpLocks noChangeShapeType="1"/>
          </p:cNvCxnSpPr>
          <p:nvPr/>
        </p:nvCxnSpPr>
        <p:spPr bwMode="auto">
          <a:xfrm flipH="1" flipV="1">
            <a:off x="6019800" y="2286000"/>
            <a:ext cx="0" cy="4495800"/>
          </a:xfrm>
          <a:prstGeom prst="line">
            <a:avLst/>
          </a:prstGeom>
          <a:noFill/>
          <a:ln w="9525">
            <a:solidFill>
              <a:srgbClr val="006600"/>
            </a:solidFill>
            <a:prstDash val="dash"/>
            <a:round/>
            <a:headEnd/>
            <a:tailEnd/>
          </a:ln>
          <a:extLst>
            <a:ext uri="{909E8E84-426E-40DD-AFC4-6F175D3DCCD1}">
              <a14:hiddenFill xmlns:a14="http://schemas.microsoft.com/office/drawing/2010/main">
                <a:noFill/>
              </a14:hiddenFill>
            </a:ext>
          </a:extLst>
        </p:spPr>
      </p:cxnSp>
      <p:sp>
        <p:nvSpPr>
          <p:cNvPr id="36878" name="Rectangle 14"/>
          <p:cNvSpPr>
            <a:spLocks noChangeArrowheads="1"/>
          </p:cNvSpPr>
          <p:nvPr/>
        </p:nvSpPr>
        <p:spPr bwMode="auto">
          <a:xfrm>
            <a:off x="304800" y="76200"/>
            <a:ext cx="8609013" cy="1206500"/>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1937, President Roosevelt faced criticisms </a:t>
            </a:r>
            <a:br>
              <a:rPr lang="en-US" altLang="en-US" sz="3200">
                <a:latin typeface="Calibri" charset="0"/>
                <a:ea typeface="Calibri" charset="0"/>
                <a:cs typeface="Calibri" charset="0"/>
              </a:rPr>
            </a:br>
            <a:r>
              <a:rPr lang="en-US" altLang="en-US" sz="3200">
                <a:latin typeface="Calibri" charset="0"/>
                <a:ea typeface="Calibri" charset="0"/>
                <a:cs typeface="Calibri" charset="0"/>
              </a:rPr>
              <a:t>that the New Deal was too expensive, did not eliminate unemployment, or end the depression </a:t>
            </a:r>
          </a:p>
        </p:txBody>
      </p:sp>
      <p:cxnSp>
        <p:nvCxnSpPr>
          <p:cNvPr id="36879" name="Straight Connector 5"/>
          <p:cNvCxnSpPr>
            <a:cxnSpLocks noChangeShapeType="1"/>
          </p:cNvCxnSpPr>
          <p:nvPr/>
        </p:nvCxnSpPr>
        <p:spPr bwMode="auto">
          <a:xfrm flipH="1" flipV="1">
            <a:off x="3048000" y="2286000"/>
            <a:ext cx="0" cy="449580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cxnSp>
      <p:pic>
        <p:nvPicPr>
          <p:cNvPr id="24" name="Picture 6" descr="'What we need is another pump', Cartoon depicting Franklin D. Roosevelt's (1882-1945) 'Pump Priming Deficits', 19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2" y="3422737"/>
            <a:ext cx="368358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4"/>
          <p:cNvSpPr>
            <a:spLocks noChangeArrowheads="1"/>
          </p:cNvSpPr>
          <p:nvPr/>
        </p:nvSpPr>
        <p:spPr bwMode="auto">
          <a:xfrm>
            <a:off x="1676400" y="1408113"/>
            <a:ext cx="7237413" cy="890587"/>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backed off government funded job programs and unemployment quickly rose</a:t>
            </a:r>
          </a:p>
        </p:txBody>
      </p:sp>
      <p:sp>
        <p:nvSpPr>
          <p:cNvPr id="23" name="Rectangle 14"/>
          <p:cNvSpPr>
            <a:spLocks noChangeArrowheads="1"/>
          </p:cNvSpPr>
          <p:nvPr/>
        </p:nvSpPr>
        <p:spPr bwMode="auto">
          <a:xfrm>
            <a:off x="2362200" y="2397125"/>
            <a:ext cx="6553200" cy="839788"/>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was not stimulating the economy to end the Great Depression </a:t>
            </a:r>
          </a:p>
        </p:txBody>
      </p:sp>
      <p:sp>
        <p:nvSpPr>
          <p:cNvPr id="22" name="5-Point Star 21"/>
          <p:cNvSpPr/>
          <p:nvPr/>
        </p:nvSpPr>
        <p:spPr bwMode="auto">
          <a:xfrm>
            <a:off x="5105400" y="40386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8" presetClass="emph" presetSubtype="0" fill="hold" nodeType="withEffect">
                                  <p:stCondLst>
                                    <p:cond delay="0"/>
                                  </p:stCondLst>
                                  <p:childTnLst>
                                    <p:animRot by="21600000">
                                      <p:cBhvr>
                                        <p:cTn id="9" dur="2000" fill="hold"/>
                                        <p:tgtEl>
                                          <p:spTgt spid="22"/>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xit" presetSubtype="0" fill="hold" grpId="0" nodeType="withEffect">
                                  <p:stCondLst>
                                    <p:cond delay="0"/>
                                  </p:stCondLst>
                                  <p:childTnLst>
                                    <p:animEffect transition="out" filter="fade">
                                      <p:cBhvr>
                                        <p:cTn id="24" dur="500"/>
                                        <p:tgtEl>
                                          <p:spTgt spid="26633"/>
                                        </p:tgtEl>
                                      </p:cBhvr>
                                    </p:animEffect>
                                    <p:set>
                                      <p:cBhvr>
                                        <p:cTn id="25" dur="1" fill="hold">
                                          <p:stCondLst>
                                            <p:cond delay="499"/>
                                          </p:stCondLst>
                                        </p:cTn>
                                        <p:tgtEl>
                                          <p:spTgt spid="2663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632"/>
                                        </p:tgtEl>
                                      </p:cBhvr>
                                    </p:animEffect>
                                    <p:set>
                                      <p:cBhvr>
                                        <p:cTn id="28" dur="1" fill="hold">
                                          <p:stCondLst>
                                            <p:cond delay="499"/>
                                          </p:stCondLst>
                                        </p:cTn>
                                        <p:tgtEl>
                                          <p:spTgt spid="26632"/>
                                        </p:tgtEl>
                                        <p:attrNameLst>
                                          <p:attrName>style.visibility</p:attrName>
                                        </p:attrNameLst>
                                      </p:cBhvr>
                                      <p:to>
                                        <p:strVal val="hidden"/>
                                      </p:to>
                                    </p:set>
                                  </p:childTnLst>
                                </p:cTn>
                              </p:par>
                            </p:childTnLst>
                          </p:cTn>
                        </p:par>
                        <p:par>
                          <p:cTn id="29" fill="hold" nodeType="afterGroup">
                            <p:stCondLst>
                              <p:cond delay="500"/>
                            </p:stCondLst>
                            <p:childTnLst>
                              <p:par>
                                <p:cTn id="30" presetID="56" presetClass="path" presetSubtype="0" accel="50000" decel="50000" fill="hold" nodeType="afterEffect">
                                  <p:stCondLst>
                                    <p:cond delay="0"/>
                                  </p:stCondLst>
                                  <p:childTnLst>
                                    <p:animMotion origin="layout" path="M 0 -2.22222E-6 L 0.07083 -0.12222 " pathEditMode="relative" rAng="0" ptsTypes="AA">
                                      <p:cBhvr>
                                        <p:cTn id="31" dur="2000" fill="hold"/>
                                        <p:tgtEl>
                                          <p:spTgt spid="22"/>
                                        </p:tgtEl>
                                        <p:attrNameLst>
                                          <p:attrName>ppt_x</p:attrName>
                                          <p:attrName>ppt_y</p:attrName>
                                        </p:attrNameLst>
                                      </p:cBhvr>
                                      <p:rCtr x="3542" y="-611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animBg="1"/>
      <p:bldP spid="2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152400" y="2057400"/>
          <a:ext cx="6324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4"/>
          <p:cNvSpPr>
            <a:spLocks noChangeArrowheads="1"/>
          </p:cNvSpPr>
          <p:nvPr/>
        </p:nvSpPr>
        <p:spPr bwMode="auto">
          <a:xfrm>
            <a:off x="152400" y="173038"/>
            <a:ext cx="4800600" cy="16684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After 1938, Congress focused on trying to control spending and did not pass any more New Deal laws</a:t>
            </a:r>
          </a:p>
        </p:txBody>
      </p:sp>
      <p:sp>
        <p:nvSpPr>
          <p:cNvPr id="39940" name="Rectangle 14"/>
          <p:cNvSpPr>
            <a:spLocks noChangeArrowheads="1"/>
          </p:cNvSpPr>
          <p:nvPr/>
        </p:nvSpPr>
        <p:spPr bwMode="auto">
          <a:xfrm>
            <a:off x="5105400" y="152400"/>
            <a:ext cx="39243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u="sng">
                <a:latin typeface="Calibri" charset="0"/>
                <a:ea typeface="Calibri" charset="0"/>
                <a:cs typeface="Calibri" charset="0"/>
              </a:rPr>
              <a:t>Class Discussion</a:t>
            </a:r>
            <a:r>
              <a:rPr lang="en-US" altLang="en-US" sz="3200">
                <a:latin typeface="Calibri" charset="0"/>
                <a:ea typeface="Calibri" charset="0"/>
                <a:cs typeface="Calibri" charset="0"/>
              </a:rPr>
              <a:t>: </a:t>
            </a:r>
            <a:br>
              <a:rPr lang="en-US" altLang="en-US" sz="3200">
                <a:latin typeface="Calibri" charset="0"/>
                <a:ea typeface="Calibri" charset="0"/>
                <a:cs typeface="Calibri" charset="0"/>
              </a:rPr>
            </a:br>
            <a:r>
              <a:rPr lang="en-US" altLang="en-US" sz="3200">
                <a:latin typeface="Calibri" charset="0"/>
                <a:ea typeface="Calibri" charset="0"/>
                <a:cs typeface="Calibri" charset="0"/>
              </a:rPr>
              <a:t>How effective was </a:t>
            </a:r>
            <a:br>
              <a:rPr lang="en-US" altLang="en-US" sz="3200">
                <a:latin typeface="Calibri" charset="0"/>
                <a:ea typeface="Calibri" charset="0"/>
                <a:cs typeface="Calibri" charset="0"/>
              </a:rPr>
            </a:br>
            <a:r>
              <a:rPr lang="en-US" altLang="en-US" sz="3200">
                <a:latin typeface="Calibri" charset="0"/>
                <a:ea typeface="Calibri" charset="0"/>
                <a:cs typeface="Calibri" charset="0"/>
              </a:rPr>
              <a:t>the New Deal at relief, recovery, and reform? </a:t>
            </a:r>
          </a:p>
        </p:txBody>
      </p:sp>
      <p:sp>
        <p:nvSpPr>
          <p:cNvPr id="39941" name="TextBox 1"/>
          <p:cNvSpPr txBox="1">
            <a:spLocks noChangeArrowheads="1"/>
          </p:cNvSpPr>
          <p:nvPr/>
        </p:nvSpPr>
        <p:spPr bwMode="auto">
          <a:xfrm>
            <a:off x="6629400" y="2133600"/>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
        <p:nvSpPr>
          <p:cNvPr id="39942" name="TextBox 9"/>
          <p:cNvSpPr txBox="1">
            <a:spLocks noChangeArrowheads="1"/>
          </p:cNvSpPr>
          <p:nvPr/>
        </p:nvSpPr>
        <p:spPr bwMode="auto">
          <a:xfrm>
            <a:off x="6629400" y="3597275"/>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
        <p:nvSpPr>
          <p:cNvPr id="39943" name="TextBox 10"/>
          <p:cNvSpPr txBox="1">
            <a:spLocks noChangeArrowheads="1"/>
          </p:cNvSpPr>
          <p:nvPr/>
        </p:nvSpPr>
        <p:spPr bwMode="auto">
          <a:xfrm>
            <a:off x="6629400" y="5257800"/>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9" descr="http://4.bp.blogspot.com/-BQZ99Xrj-VE/UGxJvkgoGaI/AAAAAAABygQ/dmDbijf9vU8/s640/President+Franklin+D.+Roosevelt+talks+to+a+young+mother+while+sitting+in+his+car+during+a+trip+to+the+western+U.S.+in+January+1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514600"/>
            <a:ext cx="44672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1" descr="http://wikis.nyu.edu/ek6/modernamerica/uploads/Reform.TheNewDealAndDomesticPolic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88" y="2532063"/>
            <a:ext cx="4291012"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04775" y="214313"/>
            <a:ext cx="4467225" cy="2071687"/>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solidFill>
                  <a:srgbClr val="000000"/>
                </a:solidFill>
                <a:latin typeface="Calibri" pitchFamily="34" charset="0"/>
                <a:ea typeface="Calibri" pitchFamily="34" charset="0"/>
                <a:cs typeface="Calibri" pitchFamily="34" charset="0"/>
              </a:rPr>
              <a:t>FDR’s charisma and active involvement in the economy in changed the role of the presidency and expectations of gov’t </a:t>
            </a:r>
          </a:p>
        </p:txBody>
      </p:sp>
      <p:sp>
        <p:nvSpPr>
          <p:cNvPr id="43013" name="Rectangle 8"/>
          <p:cNvSpPr>
            <a:spLocks noChangeArrowheads="1"/>
          </p:cNvSpPr>
          <p:nvPr/>
        </p:nvSpPr>
        <p:spPr bwMode="auto">
          <a:xfrm>
            <a:off x="4676775" y="214313"/>
            <a:ext cx="4314825" cy="2071687"/>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FDR’s leadership unified African Americans, unions, immigrants, and poor voters under the Democratic Party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350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9" name="AutoShape 7" descr="Children living in a Hooverville during the Depress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pic>
        <p:nvPicPr>
          <p:cNvPr id="4506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396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 y="152400"/>
            <a:ext cx="47244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the election of 1932, Hoover ran for re-election but Americans wanted hope and strong leadership</a:t>
            </a:r>
          </a:p>
        </p:txBody>
      </p:sp>
      <p:sp>
        <p:nvSpPr>
          <p:cNvPr id="8" name="Rectangle 7"/>
          <p:cNvSpPr/>
          <p:nvPr/>
        </p:nvSpPr>
        <p:spPr>
          <a:xfrm>
            <a:off x="5029200" y="152400"/>
            <a:ext cx="3962400" cy="167798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3200" dirty="0">
                <a:latin typeface="Calibri" pitchFamily="34" charset="0"/>
                <a:ea typeface="Calibri" pitchFamily="34" charset="0"/>
                <a:cs typeface="Calibri" pitchFamily="34" charset="0"/>
              </a:rPr>
              <a:t>Democratic candidate Franklin Roosevelt defeated Hoover and won the presidency </a:t>
            </a:r>
          </a:p>
        </p:txBody>
      </p:sp>
      <p:pic>
        <p:nvPicPr>
          <p:cNvPr id="9" name="Picture 6" descr="78319-050-3E2DED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197100"/>
            <a:ext cx="43053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http://schrier.files.wordpress.com/2011/01/herbert-ho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197100"/>
            <a:ext cx="4319588"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1932_Electoral_Map"/>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04800" y="2044700"/>
            <a:ext cx="86106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128"/>
                                        </p:tgtEl>
                                      </p:cBhvr>
                                    </p:animEffect>
                                    <p:set>
                                      <p:cBhvr>
                                        <p:cTn id="14" dur="1" fill="hold">
                                          <p:stCondLst>
                                            <p:cond delay="499"/>
                                          </p:stCondLst>
                                        </p:cTn>
                                        <p:tgtEl>
                                          <p:spTgt spid="5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http://www.minnpost.com/sites/default/files/imagecache/article_detail/FDR_in_19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0550"/>
            <a:ext cx="432435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1" descr="http://farm7.staticflickr.com/6195/6103274249_617c7a17f5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1925"/>
            <a:ext cx="318928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152400" y="0"/>
            <a:ext cx="432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r>
              <a:rPr lang="en-US" altLang="en-US" sz="2800">
                <a:solidFill>
                  <a:srgbClr val="0000CC"/>
                </a:solidFill>
                <a:latin typeface="Calibri" charset="0"/>
                <a:hlinkClick r:id="rId4"/>
              </a:rPr>
              <a:t>FDR Biography </a:t>
            </a:r>
            <a:endParaRPr lang="en-US" altLang="en-US" sz="2800">
              <a:solidFill>
                <a:srgbClr val="0000CC"/>
              </a:solidFill>
            </a:endParaRPr>
          </a:p>
        </p:txBody>
      </p:sp>
      <p:pic>
        <p:nvPicPr>
          <p:cNvPr id="6149" name="Picture 7" descr="https://encrypted-tbn0.gstatic.com/images?q=tbn:ANd9GcS7Qmi3YvxK2Pn__vzCZcwkZPrkrqOf4V0wx59ZWK-2djc9NlW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38" y="3387725"/>
            <a:ext cx="28241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http://democraticbuttons.freeservers.com/FDRRe-ElectGovernorN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405313"/>
            <a:ext cx="302736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5" descr="DIVI723356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b="-1501"/>
          <a:stretch>
            <a:fillRect/>
          </a:stretch>
        </p:blipFill>
        <p:spPr>
          <a:xfrm>
            <a:off x="155575"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7171" name="Rectangle 3"/>
          <p:cNvSpPr>
            <a:spLocks noChangeArrowheads="1"/>
          </p:cNvSpPr>
          <p:nvPr/>
        </p:nvSpPr>
        <p:spPr bwMode="auto">
          <a:xfrm>
            <a:off x="76200" y="160338"/>
            <a:ext cx="4191000" cy="1579562"/>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a:latin typeface="Calibri" charset="0"/>
                <a:ea typeface="Calibri" charset="0"/>
                <a:cs typeface="Calibri" charset="0"/>
              </a:rPr>
              <a:t>When Roosevelt was inaugurated as president, unemployment was at </a:t>
            </a:r>
            <a:br>
              <a:rPr lang="en-US" altLang="en-US" sz="3000">
                <a:latin typeface="Calibri" charset="0"/>
                <a:ea typeface="Calibri" charset="0"/>
                <a:cs typeface="Calibri" charset="0"/>
              </a:rPr>
            </a:br>
            <a:r>
              <a:rPr lang="en-US" altLang="en-US" sz="3000">
                <a:latin typeface="Calibri" charset="0"/>
                <a:ea typeface="Calibri" charset="0"/>
                <a:cs typeface="Calibri" charset="0"/>
              </a:rPr>
              <a:t>an all-time high  </a:t>
            </a:r>
          </a:p>
        </p:txBody>
      </p:sp>
      <p:sp>
        <p:nvSpPr>
          <p:cNvPr id="4" name="Rectangle 3"/>
          <p:cNvSpPr>
            <a:spLocks noChangeArrowheads="1"/>
          </p:cNvSpPr>
          <p:nvPr/>
        </p:nvSpPr>
        <p:spPr bwMode="auto">
          <a:xfrm>
            <a:off x="4419600" y="152400"/>
            <a:ext cx="4648200" cy="1579563"/>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a:latin typeface="Calibri" charset="0"/>
                <a:ea typeface="Calibri" charset="0"/>
                <a:cs typeface="Calibri" charset="0"/>
              </a:rPr>
              <a:t>In his inaugural address, </a:t>
            </a:r>
            <a:br>
              <a:rPr lang="en-US" altLang="en-US" sz="3000">
                <a:latin typeface="Calibri" charset="0"/>
                <a:ea typeface="Calibri" charset="0"/>
                <a:cs typeface="Calibri" charset="0"/>
              </a:rPr>
            </a:br>
            <a:r>
              <a:rPr lang="en-US" altLang="en-US" sz="3000">
                <a:latin typeface="Calibri" charset="0"/>
                <a:ea typeface="Calibri" charset="0"/>
                <a:cs typeface="Calibri" charset="0"/>
              </a:rPr>
              <a:t>FDR inspired hope, declaring “</a:t>
            </a:r>
            <a:r>
              <a:rPr lang="en-US" altLang="en-US" sz="3000" i="1">
                <a:latin typeface="Calibri" charset="0"/>
                <a:ea typeface="Calibri" charset="0"/>
                <a:cs typeface="Calibri" charset="0"/>
              </a:rPr>
              <a:t>the only thing we have to fear is fear itself</a:t>
            </a:r>
            <a:r>
              <a:rPr lang="en-US" altLang="en-US" sz="3000">
                <a:latin typeface="Calibri" charset="0"/>
                <a:ea typeface="Calibri" charset="0"/>
                <a:cs typeface="Calibri" charset="0"/>
              </a:rPr>
              <a:t>” </a:t>
            </a:r>
          </a:p>
        </p:txBody>
      </p:sp>
      <p:pic>
        <p:nvPicPr>
          <p:cNvPr id="7173" name="Picture 5" descr="http://1.bp.blogspot.com/_A2r9RSjqaUY/TIqiiCUHHWI/AAAAAAAAAjU/27X2ABCtYjA/s1600/fdr+inauguratio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828800"/>
            <a:ext cx="46990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4953000" y="2819400"/>
            <a:ext cx="4114800" cy="2971800"/>
          </a:xfrm>
          <a:prstGeom prst="wedgeRectCallout">
            <a:avLst>
              <a:gd name="adj1" fmla="val -99356"/>
              <a:gd name="adj2" fmla="val -21407"/>
            </a:avLst>
          </a:prstGeom>
          <a:solidFill>
            <a:srgbClr val="CCFF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i="1">
                <a:latin typeface="Calibri" charset="0"/>
                <a:ea typeface="Calibri" charset="0"/>
                <a:cs typeface="Calibri" charset="0"/>
              </a:rPr>
              <a:t>“Let me assert my </a:t>
            </a:r>
            <a:br>
              <a:rPr lang="en-US" altLang="en-US" sz="3000" i="1">
                <a:latin typeface="Calibri" charset="0"/>
                <a:ea typeface="Calibri" charset="0"/>
                <a:cs typeface="Calibri" charset="0"/>
              </a:rPr>
            </a:br>
            <a:r>
              <a:rPr lang="en-US" altLang="en-US" sz="3000" i="1">
                <a:latin typeface="Calibri" charset="0"/>
                <a:ea typeface="Calibri" charset="0"/>
                <a:cs typeface="Calibri" charset="0"/>
              </a:rPr>
              <a:t>firm belief that the only thing we have to fear </a:t>
            </a:r>
            <a:br>
              <a:rPr lang="en-US" altLang="en-US" sz="3000" i="1">
                <a:latin typeface="Calibri" charset="0"/>
                <a:ea typeface="Calibri" charset="0"/>
                <a:cs typeface="Calibri" charset="0"/>
              </a:rPr>
            </a:br>
            <a:r>
              <a:rPr lang="en-US" altLang="en-US" sz="3000" i="1">
                <a:latin typeface="Calibri" charset="0"/>
                <a:ea typeface="Calibri" charset="0"/>
                <a:cs typeface="Calibri" charset="0"/>
              </a:rPr>
              <a:t>is fear itself; nameless, unreasoning, unjustified terror which paralyzes needed efforts to convert retreat into advance.”</a:t>
            </a:r>
          </a:p>
        </p:txBody>
      </p:sp>
      <p:pic>
        <p:nvPicPr>
          <p:cNvPr id="7" name="FDR--fear-itself (short version).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5897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xit" presetSubtype="0" fill="hold" nodeType="withEffect">
                                  <p:stCondLst>
                                    <p:cond delay="0"/>
                                  </p:stCondLst>
                                  <p:childTnLst>
                                    <p:animEffect transition="out" filter="fade">
                                      <p:cBhvr>
                                        <p:cTn id="12" dur="500"/>
                                        <p:tgtEl>
                                          <p:spTgt spid="7170"/>
                                        </p:tgtEl>
                                      </p:cBhvr>
                                    </p:animEffect>
                                    <p:set>
                                      <p:cBhvr>
                                        <p:cTn id="13" dur="1" fill="hold">
                                          <p:stCondLst>
                                            <p:cond delay="499"/>
                                          </p:stCondLst>
                                        </p:cTn>
                                        <p:tgtEl>
                                          <p:spTgt spid="7170"/>
                                        </p:tgtEl>
                                        <p:attrNameLst>
                                          <p:attrName>style.visibility</p:attrName>
                                        </p:attrNameLst>
                                      </p:cBhvr>
                                      <p:to>
                                        <p:strVal val="hidden"/>
                                      </p:to>
                                    </p:set>
                                  </p:childTnLst>
                                </p:cTn>
                              </p:par>
                            </p:childTnLst>
                          </p:cTn>
                        </p:par>
                        <p:par>
                          <p:cTn id="14" fill="hold" nodeType="afterGroup">
                            <p:stCondLst>
                              <p:cond delay="500"/>
                            </p:stCondLst>
                            <p:childTnLst>
                              <p:par>
                                <p:cTn id="15" presetID="1" presetClass="mediacall" presetSubtype="0" fill="hold" nodeType="afterEffect">
                                  <p:stCondLst>
                                    <p:cond delay="0"/>
                                  </p:stCondLst>
                                  <p:childTnLst>
                                    <p:cmd type="call" cmd="playFrom(0.0)">
                                      <p:cBhvr>
                                        <p:cTn id="16" dur="20844" fill="hold"/>
                                        <p:tgtEl>
                                          <p:spTgt spid="7"/>
                                        </p:tgtEl>
                                      </p:cBhvr>
                                    </p:cmd>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http://www.worldfinance.com/wp-content/uploads/2012/07/Depression-659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1943100"/>
            <a:ext cx="77073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76200" y="76200"/>
            <a:ext cx="4038600" cy="1668463"/>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When FDR became president be promised decisive gov’t action </a:t>
            </a:r>
            <a:br>
              <a:rPr lang="en-US" altLang="en-US" sz="3200">
                <a:latin typeface="Calibri" charset="0"/>
                <a:ea typeface="Calibri" charset="0"/>
                <a:cs typeface="Calibri" charset="0"/>
              </a:rPr>
            </a:br>
            <a:r>
              <a:rPr lang="en-US" altLang="en-US" sz="3200">
                <a:latin typeface="Calibri" charset="0"/>
                <a:ea typeface="Calibri" charset="0"/>
                <a:cs typeface="Calibri" charset="0"/>
              </a:rPr>
              <a:t>to fight the depression</a:t>
            </a:r>
          </a:p>
        </p:txBody>
      </p:sp>
      <p:sp>
        <p:nvSpPr>
          <p:cNvPr id="4" name="Rectangle 3"/>
          <p:cNvSpPr>
            <a:spLocks noChangeArrowheads="1"/>
          </p:cNvSpPr>
          <p:nvPr/>
        </p:nvSpPr>
        <p:spPr bwMode="auto">
          <a:xfrm>
            <a:off x="4191000" y="76200"/>
            <a:ext cx="48006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believed the gov’t should use deficit spending (spending that causes debt) to stimulate the economy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4" name="5-Point Star 3"/>
          <p:cNvSpPr/>
          <p:nvPr/>
        </p:nvSpPr>
        <p:spPr bwMode="auto">
          <a:xfrm>
            <a:off x="2819400" y="24384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endParaRPr>
          </a:p>
        </p:txBody>
      </p:sp>
      <p:sp>
        <p:nvSpPr>
          <p:cNvPr id="9220" name="Isosceles Triangle 5"/>
          <p:cNvSpPr>
            <a:spLocks noChangeArrowheads="1"/>
          </p:cNvSpPr>
          <p:nvPr/>
        </p:nvSpPr>
        <p:spPr bwMode="auto">
          <a:xfrm rot="10800000">
            <a:off x="3733800" y="2779713"/>
            <a:ext cx="2133600" cy="1219200"/>
          </a:xfrm>
          <a:prstGeom prst="triangle">
            <a:avLst>
              <a:gd name="adj" fmla="val 50000"/>
            </a:avLst>
          </a:prstGeom>
          <a:solidFill>
            <a:schemeClr val="bg1"/>
          </a:solidFill>
          <a:ln w="9525">
            <a:solidFill>
              <a:schemeClr val="bg1"/>
            </a:solidFill>
            <a:round/>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1"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2"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3"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4" name="Isosceles Triangle 9"/>
          <p:cNvSpPr>
            <a:spLocks noChangeArrowheads="1"/>
          </p:cNvSpPr>
          <p:nvPr/>
        </p:nvSpPr>
        <p:spPr bwMode="auto">
          <a:xfrm rot="10475408">
            <a:off x="4041775" y="2279650"/>
            <a:ext cx="1670050" cy="13922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5"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6"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pic>
        <p:nvPicPr>
          <p:cNvPr id="9227" name="Picture 4" descr="http://chiefwritingwolf.files.wordpress.com/2012/08/social-securit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152400"/>
            <a:ext cx="384333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4"/>
          <p:cNvSpPr>
            <a:spLocks noChangeArrowheads="1"/>
          </p:cNvSpPr>
          <p:nvPr/>
        </p:nvSpPr>
        <p:spPr bwMode="auto">
          <a:xfrm>
            <a:off x="76200" y="163513"/>
            <a:ext cx="5013325" cy="2011362"/>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In his first 100 days in office, FDR and Congress passed a broad platform of legislation to attack the depression called the “New Deal”</a:t>
            </a:r>
          </a:p>
        </p:txBody>
      </p:sp>
      <p:pic>
        <p:nvPicPr>
          <p:cNvPr id="16" name="Picture 15" descr="http://myhistorymuseum.files.wordpress.com/2012/04/new-deal.jpg"/>
          <p:cNvPicPr>
            <a:picLocks noChangeAspect="1" noChangeArrowheads="1"/>
          </p:cNvPicPr>
          <p:nvPr/>
        </p:nvPicPr>
        <p:blipFill rotWithShape="1">
          <a:blip r:embed="rId4">
            <a:extLst>
              <a:ext uri="{28A0092B-C50C-407E-A947-70E740481C1C}">
                <a14:useLocalDpi xmlns:a14="http://schemas.microsoft.com/office/drawing/2010/main" val="0"/>
              </a:ext>
            </a:extLst>
          </a:blip>
          <a:srcRect r="68421"/>
          <a:stretch/>
        </p:blipFill>
        <p:spPr bwMode="auto">
          <a:xfrm>
            <a:off x="7934293" y="2908300"/>
            <a:ext cx="1219201"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fill="hold" nodeType="withEffect">
                                  <p:stCondLst>
                                    <p:cond delay="0"/>
                                  </p:stCondLst>
                                  <p:childTnLst>
                                    <p:animRot by="21600000">
                                      <p:cBhvr>
                                        <p:cTn id="9" dur="2000" fill="hold"/>
                                        <p:tgtEl>
                                          <p:spTgt spid="4"/>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04800" y="104775"/>
            <a:ext cx="8610600" cy="485775"/>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FDR’s first action was to address the bank crisis</a:t>
            </a:r>
          </a:p>
        </p:txBody>
      </p:sp>
      <p:sp>
        <p:nvSpPr>
          <p:cNvPr id="3" name="Rectangle 2"/>
          <p:cNvSpPr/>
          <p:nvPr/>
        </p:nvSpPr>
        <p:spPr>
          <a:xfrm>
            <a:off x="152400" y="760413"/>
            <a:ext cx="4016375" cy="1627187"/>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By 1933, 25,000 banks had failed and the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USA was in a complete financial collapse </a:t>
            </a:r>
          </a:p>
        </p:txBody>
      </p:sp>
      <p:pic>
        <p:nvPicPr>
          <p:cNvPr id="7" name="Picture 4" descr="http://3.bp.blogspot.com/_cvdgPlEKW9k/S8b0S_n_cJI/AAAAAAAABHg/zx4ZoQBTh7E/s1600/bank-run-1931.jpg"/>
          <p:cNvPicPr>
            <a:picLocks noChangeAspect="1" noChangeArrowheads="1"/>
          </p:cNvPicPr>
          <p:nvPr/>
        </p:nvPicPr>
        <p:blipFill>
          <a:blip r:embed="rId2">
            <a:extLst>
              <a:ext uri="{28A0092B-C50C-407E-A947-70E740481C1C}">
                <a14:useLocalDpi xmlns:a14="http://schemas.microsoft.com/office/drawing/2010/main" val="0"/>
              </a:ext>
            </a:extLst>
          </a:blip>
          <a:srcRect t="4526" b="9177"/>
          <a:stretch>
            <a:fillRect/>
          </a:stretch>
        </p:blipFill>
        <p:spPr bwMode="auto">
          <a:xfrm>
            <a:off x="4343400" y="685800"/>
            <a:ext cx="4649788"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33800"/>
            <a:ext cx="4584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52400" y="2514600"/>
            <a:ext cx="4016375" cy="2849563"/>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declared a four-day “bank holiday”: </a:t>
            </a:r>
            <a:br>
              <a:rPr lang="en-US" altLang="en-US" sz="3200">
                <a:latin typeface="Calibri" charset="0"/>
                <a:ea typeface="Calibri" charset="0"/>
                <a:cs typeface="Calibri" charset="0"/>
              </a:rPr>
            </a:br>
            <a:r>
              <a:rPr lang="en-US" altLang="en-US" sz="3200">
                <a:latin typeface="Calibri" charset="0"/>
                <a:ea typeface="Calibri" charset="0"/>
                <a:cs typeface="Calibri" charset="0"/>
              </a:rPr>
              <a:t>all banks were closed and inspected by federal regulators to determine which banks were healthy…</a:t>
            </a:r>
          </a:p>
        </p:txBody>
      </p:sp>
      <p:sp>
        <p:nvSpPr>
          <p:cNvPr id="13" name="Rectangle 12"/>
          <p:cNvSpPr>
            <a:spLocks noChangeArrowheads="1"/>
          </p:cNvSpPr>
          <p:nvPr/>
        </p:nvSpPr>
        <p:spPr bwMode="auto">
          <a:xfrm>
            <a:off x="174625" y="5430838"/>
            <a:ext cx="4016375" cy="1274762"/>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…Only healthy banks could reopen after </a:t>
            </a:r>
            <a:br>
              <a:rPr lang="en-US" altLang="en-US" sz="3200">
                <a:latin typeface="Calibri" charset="0"/>
                <a:ea typeface="Calibri" charset="0"/>
                <a:cs typeface="Calibri" charset="0"/>
              </a:rPr>
            </a:br>
            <a:r>
              <a:rPr lang="en-US" altLang="en-US" sz="3200">
                <a:latin typeface="Calibri" charset="0"/>
                <a:ea typeface="Calibri" charset="0"/>
                <a:cs typeface="Calibri" charset="0"/>
              </a:rPr>
              <a:t>the bank holiday </a:t>
            </a:r>
          </a:p>
        </p:txBody>
      </p:sp>
      <p:pic>
        <p:nvPicPr>
          <p:cNvPr id="11269" name="Picture 5" descr="http://images.rarenewspapers.com/ebayimgs/7.19.2010/image0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49425"/>
            <a:ext cx="464978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http://dailyperspective.newspaperarchive.com/sites/default/files/11949604_l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760413"/>
            <a:ext cx="4799013"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fade">
                                      <p:cBhvr>
                                        <p:cTn id="13" dur="500"/>
                                        <p:tgtEl>
                                          <p:spTgt spid="112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xit" presetSubtype="0" fill="hold" nodeType="withEffect">
                                  <p:stCondLst>
                                    <p:cond delay="0"/>
                                  </p:stCondLst>
                                  <p:childTnLst>
                                    <p:animEffect transition="out" filter="fade">
                                      <p:cBhvr>
                                        <p:cTn id="23" dur="500"/>
                                        <p:tgtEl>
                                          <p:spTgt spid="11269"/>
                                        </p:tgtEl>
                                      </p:cBhvr>
                                    </p:animEffect>
                                    <p:set>
                                      <p:cBhvr>
                                        <p:cTn id="24" dur="1" fill="hold">
                                          <p:stCondLst>
                                            <p:cond delay="499"/>
                                          </p:stCondLst>
                                        </p:cTn>
                                        <p:tgtEl>
                                          <p:spTgt spid="1126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fade">
                                      <p:cBhvr>
                                        <p:cTn id="2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671513" y="215900"/>
            <a:ext cx="7634287"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67" name="AutoShape 5"/>
          <p:cNvSpPr>
            <a:spLocks noChangeArrowheads="1"/>
          </p:cNvSpPr>
          <p:nvPr/>
        </p:nvSpPr>
        <p:spPr bwMode="auto">
          <a:xfrm>
            <a:off x="4876800" y="1066800"/>
            <a:ext cx="4114800" cy="2025650"/>
          </a:xfrm>
          <a:prstGeom prst="wedgeRectCallout">
            <a:avLst>
              <a:gd name="adj1" fmla="val -4667"/>
              <a:gd name="adj2" fmla="val 16333"/>
            </a:avLst>
          </a:prstGeom>
          <a:solidFill>
            <a:srgbClr val="FFFF99"/>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After the bank holiday, few U.S. banks failed and Americans slowly began to regain confidence in banks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rooks design">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Brooks design</Template>
  <TotalTime>458</TotalTime>
  <Words>910</Words>
  <Application>Microsoft Office PowerPoint</Application>
  <PresentationFormat>On-screen Show (4:3)</PresentationFormat>
  <Paragraphs>96</Paragraphs>
  <Slides>27</Slides>
  <Notes>9</Notes>
  <HiddenSlides>1</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Brooks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Kingfish” Huey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Kay</dc:creator>
  <cp:lastModifiedBy>Ryan Kay</cp:lastModifiedBy>
  <cp:revision>7</cp:revision>
  <cp:lastPrinted>2016-05-22T23:07:06Z</cp:lastPrinted>
  <dcterms:created xsi:type="dcterms:W3CDTF">2016-05-22T22:48:33Z</dcterms:created>
  <dcterms:modified xsi:type="dcterms:W3CDTF">2018-01-02T22:38:44Z</dcterms:modified>
</cp:coreProperties>
</file>