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9" r:id="rId5"/>
  </p:sldMasterIdLst>
  <p:sldIdLst>
    <p:sldId id="269" r:id="rId6"/>
    <p:sldId id="270" r:id="rId7"/>
    <p:sldId id="283" r:id="rId8"/>
    <p:sldId id="284" r:id="rId9"/>
    <p:sldId id="285" r:id="rId10"/>
    <p:sldId id="271" r:id="rId11"/>
    <p:sldId id="287" r:id="rId12"/>
    <p:sldId id="273" r:id="rId13"/>
    <p:sldId id="274" r:id="rId14"/>
    <p:sldId id="309" r:id="rId15"/>
    <p:sldId id="268" r:id="rId16"/>
    <p:sldId id="261" r:id="rId17"/>
    <p:sldId id="262" r:id="rId18"/>
    <p:sldId id="264" r:id="rId19"/>
    <p:sldId id="276" r:id="rId20"/>
    <p:sldId id="299" r:id="rId21"/>
    <p:sldId id="300" r:id="rId22"/>
    <p:sldId id="282" r:id="rId23"/>
    <p:sldId id="257" r:id="rId24"/>
    <p:sldId id="258" r:id="rId25"/>
    <p:sldId id="294" r:id="rId26"/>
    <p:sldId id="295" r:id="rId27"/>
    <p:sldId id="296" r:id="rId28"/>
    <p:sldId id="259" r:id="rId29"/>
    <p:sldId id="260" r:id="rId30"/>
    <p:sldId id="288" r:id="rId31"/>
    <p:sldId id="289" r:id="rId32"/>
    <p:sldId id="290" r:id="rId33"/>
    <p:sldId id="291" r:id="rId34"/>
    <p:sldId id="293" r:id="rId35"/>
    <p:sldId id="301" r:id="rId36"/>
    <p:sldId id="302" r:id="rId37"/>
    <p:sldId id="303" r:id="rId38"/>
    <p:sldId id="304" r:id="rId39"/>
    <p:sldId id="305" r:id="rId40"/>
    <p:sldId id="30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95" autoAdjust="0"/>
  </p:normalViewPr>
  <p:slideViewPr>
    <p:cSldViewPr>
      <p:cViewPr varScale="1">
        <p:scale>
          <a:sx n="86" d="100"/>
          <a:sy n="86" d="100"/>
        </p:scale>
        <p:origin x="11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C04A35-A101-4CE3-8920-438EE422C724}" type="slidenum">
              <a:rPr lang="en-US" altLang="en-US"/>
              <a:pPr/>
              <a:t>‹#›</a:t>
            </a:fld>
            <a:endParaRPr lang="en-US" altLang="en-US"/>
          </a:p>
        </p:txBody>
      </p:sp>
    </p:spTree>
    <p:extLst>
      <p:ext uri="{BB962C8B-B14F-4D97-AF65-F5344CB8AC3E}">
        <p14:creationId xmlns:p14="http://schemas.microsoft.com/office/powerpoint/2010/main" val="296387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15CB89-A33A-4EE2-BBB9-5245F52B6733}" type="slidenum">
              <a:rPr lang="en-US" altLang="en-US"/>
              <a:pPr/>
              <a:t>‹#›</a:t>
            </a:fld>
            <a:endParaRPr lang="en-US" altLang="en-US"/>
          </a:p>
        </p:txBody>
      </p:sp>
    </p:spTree>
    <p:extLst>
      <p:ext uri="{BB962C8B-B14F-4D97-AF65-F5344CB8AC3E}">
        <p14:creationId xmlns:p14="http://schemas.microsoft.com/office/powerpoint/2010/main" val="178595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8C60CBB-5A8D-49CB-9165-3D7E782AED8B}" type="slidenum">
              <a:rPr lang="en-US" altLang="en-US"/>
              <a:pPr/>
              <a:t>‹#›</a:t>
            </a:fld>
            <a:endParaRPr lang="en-US" altLang="en-US"/>
          </a:p>
        </p:txBody>
      </p:sp>
    </p:spTree>
    <p:extLst>
      <p:ext uri="{BB962C8B-B14F-4D97-AF65-F5344CB8AC3E}">
        <p14:creationId xmlns:p14="http://schemas.microsoft.com/office/powerpoint/2010/main" val="337874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C19607A-AA8C-4379-A48F-668A8810F354}" type="datetimeFigureOut">
              <a:rPr lang="en-US" altLang="en-US"/>
              <a:pPr/>
              <a:t>9/15/2017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438E95-634E-4C54-A0EB-321715C7E8FD}" type="slidenum">
              <a:rPr lang="en-US" altLang="en-US"/>
              <a:pPr/>
              <a:t>‹#›</a:t>
            </a:fld>
            <a:endParaRPr lang="en-US" altLang="en-US"/>
          </a:p>
        </p:txBody>
      </p:sp>
    </p:spTree>
    <p:extLst>
      <p:ext uri="{BB962C8B-B14F-4D97-AF65-F5344CB8AC3E}">
        <p14:creationId xmlns:p14="http://schemas.microsoft.com/office/powerpoint/2010/main" val="389870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7D28A7-27F5-478A-9FC5-C5039575BF59}" type="datetimeFigureOut">
              <a:rPr lang="en-US" altLang="en-US"/>
              <a:pPr/>
              <a:t>9/15/2017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C6CF1A-12A3-4307-AAF0-056E3285A429}" type="slidenum">
              <a:rPr lang="en-US" altLang="en-US"/>
              <a:pPr/>
              <a:t>‹#›</a:t>
            </a:fld>
            <a:endParaRPr lang="en-US" altLang="en-US"/>
          </a:p>
        </p:txBody>
      </p:sp>
    </p:spTree>
    <p:extLst>
      <p:ext uri="{BB962C8B-B14F-4D97-AF65-F5344CB8AC3E}">
        <p14:creationId xmlns:p14="http://schemas.microsoft.com/office/powerpoint/2010/main" val="72484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02DB8EAF-0367-4435-9CEB-B7DF35B1F960}" type="datetimeFigureOut">
              <a:rPr lang="en-US" altLang="en-US"/>
              <a:pPr/>
              <a:t>9/15/2017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1ACB82-0151-466E-9556-02065A8F2F19}" type="slidenum">
              <a:rPr lang="en-US" altLang="en-US"/>
              <a:pPr/>
              <a:t>‹#›</a:t>
            </a:fld>
            <a:endParaRPr lang="en-US" altLang="en-US"/>
          </a:p>
        </p:txBody>
      </p:sp>
    </p:spTree>
    <p:extLst>
      <p:ext uri="{BB962C8B-B14F-4D97-AF65-F5344CB8AC3E}">
        <p14:creationId xmlns:p14="http://schemas.microsoft.com/office/powerpoint/2010/main" val="131800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6D14983-3308-4B6A-8A53-1A0D65D0D814}" type="datetimeFigureOut">
              <a:rPr lang="en-US" altLang="en-US"/>
              <a:pPr/>
              <a:t>9/15/2017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B2780E-3A13-4A8E-9195-A2AEBD59D2C2}" type="slidenum">
              <a:rPr lang="en-US" altLang="en-US"/>
              <a:pPr/>
              <a:t>‹#›</a:t>
            </a:fld>
            <a:endParaRPr lang="en-US" altLang="en-US"/>
          </a:p>
        </p:txBody>
      </p:sp>
    </p:spTree>
    <p:extLst>
      <p:ext uri="{BB962C8B-B14F-4D97-AF65-F5344CB8AC3E}">
        <p14:creationId xmlns:p14="http://schemas.microsoft.com/office/powerpoint/2010/main" val="2270177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EBAAB5A-078E-4C18-ACC6-56E0D1C557CA}" type="datetimeFigureOut">
              <a:rPr lang="en-US" altLang="en-US"/>
              <a:pPr/>
              <a:t>9/15/2017</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5B22CFB-6EB1-45EB-9ECA-9B64811D99A5}" type="slidenum">
              <a:rPr lang="en-US" altLang="en-US"/>
              <a:pPr/>
              <a:t>‹#›</a:t>
            </a:fld>
            <a:endParaRPr lang="en-US" altLang="en-US"/>
          </a:p>
        </p:txBody>
      </p:sp>
    </p:spTree>
    <p:extLst>
      <p:ext uri="{BB962C8B-B14F-4D97-AF65-F5344CB8AC3E}">
        <p14:creationId xmlns:p14="http://schemas.microsoft.com/office/powerpoint/2010/main" val="294783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C72F956-40C2-4945-88A2-DE0E8601EEA5}" type="datetimeFigureOut">
              <a:rPr lang="en-US" altLang="en-US"/>
              <a:pPr/>
              <a:t>9/15/2017</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8446C57-C364-487A-A6C8-E0919BC37766}" type="slidenum">
              <a:rPr lang="en-US" altLang="en-US"/>
              <a:pPr/>
              <a:t>‹#›</a:t>
            </a:fld>
            <a:endParaRPr lang="en-US" altLang="en-US"/>
          </a:p>
        </p:txBody>
      </p:sp>
    </p:spTree>
    <p:extLst>
      <p:ext uri="{BB962C8B-B14F-4D97-AF65-F5344CB8AC3E}">
        <p14:creationId xmlns:p14="http://schemas.microsoft.com/office/powerpoint/2010/main" val="4069673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9345972-F29A-43FA-8233-170AF13F3BB4}" type="datetimeFigureOut">
              <a:rPr lang="en-US" altLang="en-US"/>
              <a:pPr/>
              <a:t>9/15/2017</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F673883-8EB6-422E-8EC2-CC18D49106AC}" type="slidenum">
              <a:rPr lang="en-US" altLang="en-US"/>
              <a:pPr/>
              <a:t>‹#›</a:t>
            </a:fld>
            <a:endParaRPr lang="en-US" altLang="en-US"/>
          </a:p>
        </p:txBody>
      </p:sp>
    </p:spTree>
    <p:extLst>
      <p:ext uri="{BB962C8B-B14F-4D97-AF65-F5344CB8AC3E}">
        <p14:creationId xmlns:p14="http://schemas.microsoft.com/office/powerpoint/2010/main" val="3825118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4950D82-C10B-420C-956A-12BBFA11E116}" type="datetimeFigureOut">
              <a:rPr lang="en-US" altLang="en-US"/>
              <a:pPr/>
              <a:t>9/15/2017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0DAE316-60CA-4545-83D4-9607494DEB99}" type="slidenum">
              <a:rPr lang="en-US" altLang="en-US"/>
              <a:pPr/>
              <a:t>‹#›</a:t>
            </a:fld>
            <a:endParaRPr lang="en-US" altLang="en-US"/>
          </a:p>
        </p:txBody>
      </p:sp>
    </p:spTree>
    <p:extLst>
      <p:ext uri="{BB962C8B-B14F-4D97-AF65-F5344CB8AC3E}">
        <p14:creationId xmlns:p14="http://schemas.microsoft.com/office/powerpoint/2010/main" val="184447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8AB743-D2D4-4EBC-9201-1BC382BF4B4D}" type="slidenum">
              <a:rPr lang="en-US" altLang="en-US"/>
              <a:pPr/>
              <a:t>‹#›</a:t>
            </a:fld>
            <a:endParaRPr lang="en-US" altLang="en-US"/>
          </a:p>
        </p:txBody>
      </p:sp>
    </p:spTree>
    <p:extLst>
      <p:ext uri="{BB962C8B-B14F-4D97-AF65-F5344CB8AC3E}">
        <p14:creationId xmlns:p14="http://schemas.microsoft.com/office/powerpoint/2010/main" val="293530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89D3A50-F9FB-481A-B455-6514150810E2}" type="datetimeFigureOut">
              <a:rPr lang="en-US" altLang="en-US"/>
              <a:pPr/>
              <a:t>9/15/2017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62F3F95-8073-4E11-BA0E-AC8C3BCCF8EF}" type="slidenum">
              <a:rPr lang="en-US" altLang="en-US"/>
              <a:pPr/>
              <a:t>‹#›</a:t>
            </a:fld>
            <a:endParaRPr lang="en-US" altLang="en-US"/>
          </a:p>
        </p:txBody>
      </p:sp>
    </p:spTree>
    <p:extLst>
      <p:ext uri="{BB962C8B-B14F-4D97-AF65-F5344CB8AC3E}">
        <p14:creationId xmlns:p14="http://schemas.microsoft.com/office/powerpoint/2010/main" val="2358872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6487BB-9AE1-491F-B0E8-9B49F212D72B}" type="datetimeFigureOut">
              <a:rPr lang="en-US" altLang="en-US"/>
              <a:pPr/>
              <a:t>9/15/2017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7D257B-4CF8-4C79-AA8D-C6108F488EDF}" type="slidenum">
              <a:rPr lang="en-US" altLang="en-US"/>
              <a:pPr/>
              <a:t>‹#›</a:t>
            </a:fld>
            <a:endParaRPr lang="en-US" altLang="en-US"/>
          </a:p>
        </p:txBody>
      </p:sp>
    </p:spTree>
    <p:extLst>
      <p:ext uri="{BB962C8B-B14F-4D97-AF65-F5344CB8AC3E}">
        <p14:creationId xmlns:p14="http://schemas.microsoft.com/office/powerpoint/2010/main" val="700246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F678765-EA79-46EB-A3FA-0941CECFE3CD}" type="datetimeFigureOut">
              <a:rPr lang="en-US" altLang="en-US"/>
              <a:pPr/>
              <a:t>9/15/2017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5FF1DB-C784-475F-9933-BF05F3522BCE}" type="slidenum">
              <a:rPr lang="en-US" altLang="en-US"/>
              <a:pPr/>
              <a:t>‹#›</a:t>
            </a:fld>
            <a:endParaRPr lang="en-US" altLang="en-US"/>
          </a:p>
        </p:txBody>
      </p:sp>
    </p:spTree>
    <p:extLst>
      <p:ext uri="{BB962C8B-B14F-4D97-AF65-F5344CB8AC3E}">
        <p14:creationId xmlns:p14="http://schemas.microsoft.com/office/powerpoint/2010/main" val="6527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01D614-F4FE-4FC1-B624-6C249B725F1E}" type="slidenum">
              <a:rPr lang="en-US" altLang="en-US"/>
              <a:pPr/>
              <a:t>‹#›</a:t>
            </a:fld>
            <a:endParaRPr lang="en-US" altLang="en-US"/>
          </a:p>
        </p:txBody>
      </p:sp>
    </p:spTree>
    <p:extLst>
      <p:ext uri="{BB962C8B-B14F-4D97-AF65-F5344CB8AC3E}">
        <p14:creationId xmlns:p14="http://schemas.microsoft.com/office/powerpoint/2010/main" val="339261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8F089F-14DC-4B51-896C-C34C5700D2DC}" type="slidenum">
              <a:rPr lang="en-US" altLang="en-US"/>
              <a:pPr/>
              <a:t>‹#›</a:t>
            </a:fld>
            <a:endParaRPr lang="en-US" altLang="en-US"/>
          </a:p>
        </p:txBody>
      </p:sp>
    </p:spTree>
    <p:extLst>
      <p:ext uri="{BB962C8B-B14F-4D97-AF65-F5344CB8AC3E}">
        <p14:creationId xmlns:p14="http://schemas.microsoft.com/office/powerpoint/2010/main" val="55715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42A23AD-94B9-4776-826D-10EEC5D6D373}" type="slidenum">
              <a:rPr lang="en-US" altLang="en-US"/>
              <a:pPr/>
              <a:t>‹#›</a:t>
            </a:fld>
            <a:endParaRPr lang="en-US" altLang="en-US"/>
          </a:p>
        </p:txBody>
      </p:sp>
    </p:spTree>
    <p:extLst>
      <p:ext uri="{BB962C8B-B14F-4D97-AF65-F5344CB8AC3E}">
        <p14:creationId xmlns:p14="http://schemas.microsoft.com/office/powerpoint/2010/main" val="317969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38C0954-C4AB-47A0-A9E2-0C7DFEB9D920}" type="slidenum">
              <a:rPr lang="en-US" altLang="en-US"/>
              <a:pPr/>
              <a:t>‹#›</a:t>
            </a:fld>
            <a:endParaRPr lang="en-US" altLang="en-US"/>
          </a:p>
        </p:txBody>
      </p:sp>
    </p:spTree>
    <p:extLst>
      <p:ext uri="{BB962C8B-B14F-4D97-AF65-F5344CB8AC3E}">
        <p14:creationId xmlns:p14="http://schemas.microsoft.com/office/powerpoint/2010/main" val="40099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038353D-07D1-44B7-8D09-372BA486462A}" type="slidenum">
              <a:rPr lang="en-US" altLang="en-US"/>
              <a:pPr/>
              <a:t>‹#›</a:t>
            </a:fld>
            <a:endParaRPr lang="en-US" altLang="en-US"/>
          </a:p>
        </p:txBody>
      </p:sp>
    </p:spTree>
    <p:extLst>
      <p:ext uri="{BB962C8B-B14F-4D97-AF65-F5344CB8AC3E}">
        <p14:creationId xmlns:p14="http://schemas.microsoft.com/office/powerpoint/2010/main" val="2609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563812-EEA9-4FD3-ABE5-B36996107947}" type="slidenum">
              <a:rPr lang="en-US" altLang="en-US"/>
              <a:pPr/>
              <a:t>‹#›</a:t>
            </a:fld>
            <a:endParaRPr lang="en-US" altLang="en-US"/>
          </a:p>
        </p:txBody>
      </p:sp>
    </p:spTree>
    <p:extLst>
      <p:ext uri="{BB962C8B-B14F-4D97-AF65-F5344CB8AC3E}">
        <p14:creationId xmlns:p14="http://schemas.microsoft.com/office/powerpoint/2010/main" val="34267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8ACE90-5D11-48A2-AD15-F956689C84A2}" type="slidenum">
              <a:rPr lang="en-US" altLang="en-US"/>
              <a:pPr/>
              <a:t>‹#›</a:t>
            </a:fld>
            <a:endParaRPr lang="en-US" altLang="en-US"/>
          </a:p>
        </p:txBody>
      </p:sp>
    </p:spTree>
    <p:extLst>
      <p:ext uri="{BB962C8B-B14F-4D97-AF65-F5344CB8AC3E}">
        <p14:creationId xmlns:p14="http://schemas.microsoft.com/office/powerpoint/2010/main" val="340330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E2E2CB-EC08-4758-B2BC-116B961B112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E2B8500-7BBA-45C5-B3EB-190FD353C16D}" type="datetimeFigureOut">
              <a:rPr lang="en-US" altLang="en-US"/>
              <a:pPr/>
              <a:t>9/15/2017</a:t>
            </a:fld>
            <a:endParaRPr lang="en-US" altLang="en-US"/>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11CCEA6-7B27-4F7B-AF72-8ED147B07A8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mericanhistory.si.edu/Brown/history/1-segregated/images/poll-tax-reciept.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ncmuseumofhistory.org/workshops/civilrights1/pope_vote.jpg"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ncmuseumofhistory.org/workshops/civilrights1/pope.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historicaldocuments.com/PlessyvFergusonlg.ht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pider.georgetowncollege.edu/HTALLANT/COURSES/his312/jcoleman/carpet.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townsendcenter.berkeley.edu/images/40_Acres.jpg" TargetMode="Externa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ashp.cuny.edu/video/images/up2-3C_Sharecropper.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teachpol.tcnj.edu/amer_pol_hist/fi/000000df.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media.historynet.com/images/pod0129.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thumb/d/d7/Ulysses_Grant_1870-1880.jpg/450px-Ulysses_Grant_1870-1880.jpg"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elections.harpweek.com/1868/cartoon-1868-large.asp?UniqueID=1&amp;Year=186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imcrowhistory.org/scripts/jimcrow/gallery.cgi?collection=crow"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historicaldocuments.com/15thAmendment-litho.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smtClean="0"/>
              <a:t>Objective/Learning Target: </a:t>
            </a:r>
            <a:r>
              <a:rPr lang="en-US" altLang="en-US" sz="2800" dirty="0"/>
              <a:t>To examine the rise of Southern anger over Reconstruction.</a:t>
            </a:r>
            <a:endParaRPr lang="en-US" altLang="en-US" sz="2800" b="1" dirty="0"/>
          </a:p>
        </p:txBody>
      </p:sp>
      <p:sp>
        <p:nvSpPr>
          <p:cNvPr id="2051" name="Text Box 5"/>
          <p:cNvSpPr txBox="1">
            <a:spLocks noChangeArrowheads="1"/>
          </p:cNvSpPr>
          <p:nvPr/>
        </p:nvSpPr>
        <p:spPr bwMode="auto">
          <a:xfrm>
            <a:off x="0" y="1447800"/>
            <a:ext cx="9144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Do Now: </a:t>
            </a:r>
          </a:p>
          <a:p>
            <a:pPr eaLnBrk="1" hangingPunct="1">
              <a:spcBef>
                <a:spcPct val="50000"/>
              </a:spcBef>
              <a:buFontTx/>
              <a:buChar char="•"/>
            </a:pPr>
            <a:r>
              <a:rPr lang="en-US" altLang="en-US" sz="2800"/>
              <a:t>  Analyze the cartoon “Tis But a Change in Banners”.</a:t>
            </a:r>
          </a:p>
          <a:p>
            <a:pPr eaLnBrk="1" hangingPunct="1">
              <a:spcBef>
                <a:spcPct val="50000"/>
              </a:spcBef>
              <a:buFontTx/>
              <a:buChar char="•"/>
            </a:pPr>
            <a:r>
              <a:rPr lang="en-US" altLang="en-US" sz="2800"/>
              <a:t>  What is the artist trying to say about presidential candidate Horatio Seymour and the Democratic Party?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130425"/>
            <a:ext cx="7772400" cy="1470025"/>
          </a:xfrm>
        </p:spPr>
        <p:txBody>
          <a:bodyPr anchor="ctr"/>
          <a:lstStyle/>
          <a:p>
            <a:endParaRPr lang="en-US" altLang="en-US" sz="4400"/>
          </a:p>
        </p:txBody>
      </p:sp>
      <p:sp>
        <p:nvSpPr>
          <p:cNvPr id="65539" name="Rectangle 3"/>
          <p:cNvSpPr>
            <a:spLocks noGrp="1" noChangeArrowheads="1"/>
          </p:cNvSpPr>
          <p:nvPr>
            <p:ph type="subTitle" idx="1"/>
          </p:nvPr>
        </p:nvSpPr>
        <p:spPr>
          <a:xfrm>
            <a:off x="1371600" y="3886200"/>
            <a:ext cx="6400800" cy="1752600"/>
          </a:xfrm>
        </p:spPr>
        <p:txBody>
          <a:bodyPr/>
          <a:lstStyle/>
          <a:p>
            <a:endParaRPr lang="en-US" altLang="en-US" sz="3200"/>
          </a:p>
        </p:txBody>
      </p:sp>
      <p:pic>
        <p:nvPicPr>
          <p:cNvPr id="65540" name="Picture 4" descr="vo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6019800" y="533400"/>
            <a:ext cx="2895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Southerners could now vote again, and federal troops were removed from the South.</a:t>
            </a:r>
          </a:p>
        </p:txBody>
      </p:sp>
      <p:pic>
        <p:nvPicPr>
          <p:cNvPr id="14341" name="Picture 5" descr="reconstruction_ends"/>
          <p:cNvPicPr>
            <a:picLocks noChangeAspect="1" noChangeArrowheads="1"/>
          </p:cNvPicPr>
          <p:nvPr/>
        </p:nvPicPr>
        <p:blipFill>
          <a:blip r:embed="rId2">
            <a:extLst>
              <a:ext uri="{28A0092B-C50C-407E-A947-70E740481C1C}">
                <a14:useLocalDpi xmlns:a14="http://schemas.microsoft.com/office/drawing/2010/main" val="0"/>
              </a:ext>
            </a:extLst>
          </a:blip>
          <a:srcRect t="642" r="4781" b="7860"/>
          <a:stretch>
            <a:fillRect/>
          </a:stretch>
        </p:blipFill>
        <p:spPr bwMode="auto">
          <a:xfrm>
            <a:off x="0" y="0"/>
            <a:ext cx="5943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066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Poll taxes and literacy tests were used to prevent freedmen from voting.</a:t>
            </a:r>
          </a:p>
        </p:txBody>
      </p:sp>
      <p:sp>
        <p:nvSpPr>
          <p:cNvPr id="6147"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u="sng"/>
              <a:t>Separate But Not Equal</a:t>
            </a:r>
          </a:p>
        </p:txBody>
      </p:sp>
      <p:sp>
        <p:nvSpPr>
          <p:cNvPr id="6148" name="Rectangle 4"/>
          <p:cNvSpPr>
            <a:spLocks noChangeArrowheads="1"/>
          </p:cNvSpPr>
          <p:nvPr/>
        </p:nvSpPr>
        <p:spPr bwMode="auto">
          <a:xfrm>
            <a:off x="0" y="538163"/>
            <a:ext cx="264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Voting Restrictions:</a:t>
            </a:r>
          </a:p>
        </p:txBody>
      </p:sp>
      <p:pic>
        <p:nvPicPr>
          <p:cNvPr id="6150" name="Picture 6" descr="poll-tax-reciep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67813"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724400" y="457200"/>
            <a:ext cx="441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a:latin typeface="Times New Roman" panose="02020603050405020304" pitchFamily="18" charset="0"/>
              </a:rPr>
              <a:t> In order to help poor, illiterate whites to vote, a grandfather clause was passed. </a:t>
            </a:r>
          </a:p>
        </p:txBody>
      </p:sp>
      <p:sp>
        <p:nvSpPr>
          <p:cNvPr id="5123" name="Rectangle 3"/>
          <p:cNvSpPr>
            <a:spLocks noChangeArrowheads="1"/>
          </p:cNvSpPr>
          <p:nvPr/>
        </p:nvSpPr>
        <p:spPr bwMode="auto">
          <a:xfrm>
            <a:off x="4648200" y="-73025"/>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u="sng"/>
              <a:t>Grandfather Clause</a:t>
            </a:r>
          </a:p>
        </p:txBody>
      </p:sp>
      <p:pic>
        <p:nvPicPr>
          <p:cNvPr id="5125" name="Picture 5" descr="pope_vo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8081" r="9764"/>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4648200" y="4756150"/>
            <a:ext cx="44958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i="1">
                <a:latin typeface="Times New Roman" panose="02020603050405020304" pitchFamily="18" charset="0"/>
              </a:rPr>
              <a:t>Dr. Manassa Thomas Pope was able to receive a voter registration card because his parents had been freed prior to 1867. He was one of only seven black voters in Raleigh and one of 31 in all of Wake County, NC.</a:t>
            </a:r>
          </a:p>
        </p:txBody>
      </p:sp>
      <p:pic>
        <p:nvPicPr>
          <p:cNvPr id="5128" name="Picture 8" descr="pop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5275"/>
            <a:ext cx="18478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9"/>
          <p:cNvSpPr txBox="1">
            <a:spLocks noChangeArrowheads="1"/>
          </p:cNvSpPr>
          <p:nvPr/>
        </p:nvSpPr>
        <p:spPr bwMode="auto">
          <a:xfrm>
            <a:off x="4648200" y="1828800"/>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a:latin typeface="Times New Roman" panose="02020603050405020304" pitchFamily="18" charset="0"/>
              </a:rPr>
              <a:t> It stated that if a voter’s father or grandfather was eligible to vote on January 1, 1867, they did not have to take a literacy test. </a:t>
            </a:r>
          </a:p>
        </p:txBody>
      </p:sp>
      <p:sp>
        <p:nvSpPr>
          <p:cNvPr id="5130" name="Text Box 10"/>
          <p:cNvSpPr txBox="1">
            <a:spLocks noChangeArrowheads="1"/>
          </p:cNvSpPr>
          <p:nvPr/>
        </p:nvSpPr>
        <p:spPr bwMode="auto">
          <a:xfrm>
            <a:off x="4648200" y="3505200"/>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a:latin typeface="Times New Roman" panose="02020603050405020304" pitchFamily="18" charset="0"/>
              </a:rPr>
              <a:t>This allowed whites to vote, but not freedmen.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495800" y="0"/>
            <a:ext cx="464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latin typeface="Times New Roman" panose="02020603050405020304" pitchFamily="18" charset="0"/>
              </a:rPr>
              <a:t>Plessy v. Ferguson</a:t>
            </a:r>
            <a:r>
              <a:rPr lang="en-US" altLang="en-US" sz="2400">
                <a:latin typeface="Times New Roman" panose="02020603050405020304" pitchFamily="18" charset="0"/>
              </a:rPr>
              <a:t>  - The Supreme Court ruled that segregation was legal as long as facilities were “separate but equal”.</a:t>
            </a:r>
          </a:p>
        </p:txBody>
      </p:sp>
      <p:pic>
        <p:nvPicPr>
          <p:cNvPr id="3076" name="Picture 4" descr="Plessy v. Ferguson: (189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9958" t="10628" r="6105" b="16701"/>
          <a:stretch>
            <a:fillRect/>
          </a:stretch>
        </p:blipFill>
        <p:spPr bwMode="auto">
          <a:xfrm>
            <a:off x="0" y="0"/>
            <a:ext cx="4495800"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5029200" y="1676400"/>
            <a:ext cx="4114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latin typeface="Times New Roman" panose="02020603050405020304" pitchFamily="18" charset="0"/>
              </a:rPr>
              <a:t>This cause came on to be heard on the transcript of the record from the Supreme Court of the State of Louisiana, and was argued by counsel.</a:t>
            </a:r>
          </a:p>
        </p:txBody>
      </p:sp>
      <p:sp>
        <p:nvSpPr>
          <p:cNvPr id="3078" name="Line 6"/>
          <p:cNvSpPr>
            <a:spLocks noChangeShapeType="1"/>
          </p:cNvSpPr>
          <p:nvPr/>
        </p:nvSpPr>
        <p:spPr bwMode="auto">
          <a:xfrm flipV="1">
            <a:off x="4114800" y="3048000"/>
            <a:ext cx="8382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9" name="Line 7"/>
          <p:cNvSpPr>
            <a:spLocks noChangeShapeType="1"/>
          </p:cNvSpPr>
          <p:nvPr/>
        </p:nvSpPr>
        <p:spPr bwMode="auto">
          <a:xfrm>
            <a:off x="3962400" y="47244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0" name="Text Box 8"/>
          <p:cNvSpPr txBox="1">
            <a:spLocks noChangeArrowheads="1"/>
          </p:cNvSpPr>
          <p:nvPr/>
        </p:nvSpPr>
        <p:spPr bwMode="auto">
          <a:xfrm>
            <a:off x="4876800" y="4267200"/>
            <a:ext cx="4267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latin typeface="Times New Roman" panose="02020603050405020304" pitchFamily="18" charset="0"/>
              </a:rPr>
              <a:t>On consideration whereof, It is now here ordered and adjudged by this Court that the judgement of the said Supreme Court, in this cause, be and the same is hereby, affirmed with costs.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latin typeface="Times New Roman" panose="02020603050405020304" pitchFamily="18" charset="0"/>
              </a:rPr>
              <a:t>Carpetbaggers </a:t>
            </a:r>
            <a:r>
              <a:rPr lang="en-US" altLang="en-US" sz="2400">
                <a:latin typeface="Times New Roman" panose="02020603050405020304" pitchFamily="18" charset="0"/>
              </a:rPr>
              <a:t>- Northerners that moved to the South during Reconstruction looking for wealth, land, or to help the freedmen.</a:t>
            </a:r>
          </a:p>
        </p:txBody>
      </p:sp>
      <p:pic>
        <p:nvPicPr>
          <p:cNvPr id="10246" name="Picture 6" descr="carp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9350"/>
            <a:ext cx="58039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p:cNvSpPr txBox="1">
            <a:spLocks noChangeArrowheads="1"/>
          </p:cNvSpPr>
          <p:nvPr/>
        </p:nvSpPr>
        <p:spPr bwMode="auto">
          <a:xfrm>
            <a:off x="5867400" y="1219200"/>
            <a:ext cx="3276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t>A cartoon from the 1870s makes fun of a Northern politician. It shows him as a carpetbagger, or a Northerner who moved to the South with only what he could carry in a small bag. (At the time, traveling bags were commonly made of carpet.)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54275" name="Text Box 3"/>
          <p:cNvSpPr txBox="1">
            <a:spLocks noChangeArrowheads="1"/>
          </p:cNvSpPr>
          <p:nvPr/>
        </p:nvSpPr>
        <p:spPr bwMode="auto">
          <a:xfrm>
            <a:off x="381000" y="288925"/>
            <a:ext cx="8382000" cy="7016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000" b="1">
                <a:solidFill>
                  <a:srgbClr val="000099"/>
                </a:solidFill>
                <a:latin typeface="Insula" pitchFamily="66" charset="0"/>
              </a:rPr>
              <a:t>The Failure of Federal Enforcement</a:t>
            </a:r>
          </a:p>
        </p:txBody>
      </p:sp>
      <p:sp>
        <p:nvSpPr>
          <p:cNvPr id="54276" name="Text Box 4"/>
          <p:cNvSpPr txBox="1">
            <a:spLocks noChangeArrowheads="1"/>
          </p:cNvSpPr>
          <p:nvPr/>
        </p:nvSpPr>
        <p:spPr bwMode="auto">
          <a:xfrm>
            <a:off x="685800" y="12192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3413" indent="-633413" eaLnBrk="0" hangingPunct="0">
              <a:defRPr>
                <a:solidFill>
                  <a:schemeClr val="tx1"/>
                </a:solidFill>
                <a:latin typeface="Arial" panose="020B0604020202020204" pitchFamily="34" charset="0"/>
              </a:defRPr>
            </a:lvl1pPr>
            <a:lvl2pPr marL="747713"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D30A05"/>
              </a:buClr>
              <a:buFont typeface="Wingdings" panose="05000000000000000000" pitchFamily="2" charset="2"/>
              <a:buChar char="«"/>
            </a:pPr>
            <a:r>
              <a:rPr lang="en-US" altLang="en-US" sz="3200" b="1">
                <a:solidFill>
                  <a:srgbClr val="F02E00"/>
                </a:solidFill>
                <a:latin typeface="Comic Sans MS" panose="030F0702030302020204" pitchFamily="66" charset="0"/>
              </a:rPr>
              <a:t>Enforcement Acts</a:t>
            </a:r>
            <a:r>
              <a:rPr lang="en-US" altLang="en-US" sz="3200">
                <a:latin typeface="Comic Sans MS" panose="030F0702030302020204" pitchFamily="66" charset="0"/>
              </a:rPr>
              <a:t> of 1870 &amp; 1871 [also known as the KKK Act].</a:t>
            </a:r>
            <a:endParaRPr lang="en-US" altLang="en-US" sz="3200" i="1">
              <a:latin typeface="Comic Sans MS" panose="030F0702030302020204" pitchFamily="66" charset="0"/>
            </a:endParaRPr>
          </a:p>
        </p:txBody>
      </p:sp>
      <p:pic>
        <p:nvPicPr>
          <p:cNvPr id="54277" name="Picture 5" descr="KKK"/>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l="5797" t="7343" r="5797" b="8221"/>
          <a:stretch>
            <a:fillRect/>
          </a:stretch>
        </p:blipFill>
        <p:spPr bwMode="auto">
          <a:xfrm>
            <a:off x="381000" y="2514600"/>
            <a:ext cx="4724400" cy="356235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54278" name="Text Box 6"/>
          <p:cNvSpPr txBox="1">
            <a:spLocks noChangeArrowheads="1"/>
          </p:cNvSpPr>
          <p:nvPr/>
        </p:nvSpPr>
        <p:spPr bwMode="auto">
          <a:xfrm>
            <a:off x="5410200" y="2514600"/>
            <a:ext cx="33528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3225" indent="-403225" eaLnBrk="0" hangingPunct="0">
              <a:defRPr>
                <a:solidFill>
                  <a:schemeClr val="tx1"/>
                </a:solidFill>
                <a:latin typeface="Arial" panose="020B0604020202020204" pitchFamily="34" charset="0"/>
              </a:defRPr>
            </a:lvl1pPr>
            <a:lvl2pPr marL="579438"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D30A05"/>
              </a:buClr>
              <a:buFont typeface="Wingdings" panose="05000000000000000000" pitchFamily="2" charset="2"/>
              <a:buChar char="«"/>
            </a:pPr>
            <a:r>
              <a:rPr lang="en-US" altLang="en-US" sz="2600">
                <a:latin typeface="Comic Sans MS" panose="030F0702030302020204" pitchFamily="66" charset="0"/>
              </a:rPr>
              <a:t>“The Lost Cause.”</a:t>
            </a:r>
          </a:p>
          <a:p>
            <a:pPr eaLnBrk="1" hangingPunct="1">
              <a:spcBef>
                <a:spcPct val="50000"/>
              </a:spcBef>
              <a:buClr>
                <a:srgbClr val="D30A05"/>
              </a:buClr>
              <a:buFont typeface="Wingdings" panose="05000000000000000000" pitchFamily="2" charset="2"/>
              <a:buChar char="«"/>
            </a:pPr>
            <a:r>
              <a:rPr lang="en-US" altLang="en-US" sz="2600">
                <a:latin typeface="Comic Sans MS" panose="030F0702030302020204" pitchFamily="66" charset="0"/>
              </a:rPr>
              <a:t>The rise of the</a:t>
            </a:r>
            <a:br>
              <a:rPr lang="en-US" altLang="en-US" sz="2600">
                <a:latin typeface="Comic Sans MS" panose="030F0702030302020204" pitchFamily="66" charset="0"/>
              </a:rPr>
            </a:br>
            <a:r>
              <a:rPr lang="en-US" altLang="en-US" sz="2600" b="1">
                <a:solidFill>
                  <a:srgbClr val="F02E00"/>
                </a:solidFill>
                <a:latin typeface="Comic Sans MS" panose="030F0702030302020204" pitchFamily="66" charset="0"/>
              </a:rPr>
              <a:t>“Bourbons.”</a:t>
            </a:r>
          </a:p>
          <a:p>
            <a:pPr eaLnBrk="1" hangingPunct="1">
              <a:spcBef>
                <a:spcPct val="50000"/>
              </a:spcBef>
              <a:buClr>
                <a:srgbClr val="D30A05"/>
              </a:buClr>
              <a:buFont typeface="Wingdings" panose="05000000000000000000" pitchFamily="2" charset="2"/>
              <a:buChar char="«"/>
            </a:pPr>
            <a:r>
              <a:rPr lang="en-US" altLang="en-US" sz="2600" b="1">
                <a:solidFill>
                  <a:srgbClr val="F02E00"/>
                </a:solidFill>
                <a:latin typeface="Comic Sans MS" panose="030F0702030302020204" pitchFamily="66" charset="0"/>
              </a:rPr>
              <a:t>Redeemers</a:t>
            </a:r>
            <a:r>
              <a:rPr lang="en-US" altLang="en-US" sz="2600" b="1">
                <a:latin typeface="Comic Sans MS" panose="030F0702030302020204" pitchFamily="66" charset="0"/>
              </a:rPr>
              <a:t> </a:t>
            </a:r>
            <a:r>
              <a:rPr lang="en-US" altLang="en-US" sz="2600">
                <a:latin typeface="Comic Sans MS" panose="030F0702030302020204" pitchFamily="66" charset="0"/>
              </a:rPr>
              <a:t>(prewar</a:t>
            </a:r>
            <a:br>
              <a:rPr lang="en-US" altLang="en-US" sz="2600">
                <a:latin typeface="Comic Sans MS" panose="030F0702030302020204" pitchFamily="66" charset="0"/>
              </a:rPr>
            </a:br>
            <a:r>
              <a:rPr lang="en-US" altLang="en-US" sz="2600">
                <a:latin typeface="Comic Sans MS" panose="030F0702030302020204" pitchFamily="66" charset="0"/>
              </a:rPr>
              <a:t>Democrats and Union Whigs).</a:t>
            </a:r>
            <a:endParaRPr lang="en-US" altLang="en-US" sz="2600" i="1">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55299" name="Text Box 3"/>
          <p:cNvSpPr txBox="1">
            <a:spLocks noChangeArrowheads="1"/>
          </p:cNvSpPr>
          <p:nvPr/>
        </p:nvSpPr>
        <p:spPr bwMode="auto">
          <a:xfrm>
            <a:off x="381000" y="441325"/>
            <a:ext cx="8382000" cy="7016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000" b="1">
                <a:solidFill>
                  <a:srgbClr val="000099"/>
                </a:solidFill>
                <a:latin typeface="Insula" pitchFamily="66" charset="0"/>
              </a:rPr>
              <a:t>The Civil Rights Act of 1875</a:t>
            </a:r>
          </a:p>
        </p:txBody>
      </p:sp>
      <p:sp>
        <p:nvSpPr>
          <p:cNvPr id="55300" name="Text Box 4"/>
          <p:cNvSpPr txBox="1">
            <a:spLocks noChangeArrowheads="1"/>
          </p:cNvSpPr>
          <p:nvPr/>
        </p:nvSpPr>
        <p:spPr bwMode="auto">
          <a:xfrm>
            <a:off x="838200" y="1600200"/>
            <a:ext cx="77724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5938" indent="-515938" eaLnBrk="0" hangingPunct="0">
              <a:defRPr>
                <a:solidFill>
                  <a:schemeClr val="tx1"/>
                </a:solidFill>
                <a:latin typeface="Arial" panose="020B0604020202020204" pitchFamily="34" charset="0"/>
              </a:defRPr>
            </a:lvl1pPr>
            <a:lvl2pPr marL="630238"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D30A05"/>
              </a:buClr>
              <a:buFont typeface="Wingdings" panose="05000000000000000000" pitchFamily="2" charset="2"/>
              <a:buChar char="«"/>
            </a:pPr>
            <a:r>
              <a:rPr lang="en-US" altLang="en-US" sz="2800" dirty="0">
                <a:latin typeface="Comic Sans MS" panose="030F0702030302020204" pitchFamily="66" charset="0"/>
              </a:rPr>
              <a:t>Crime for any individual to deny full &amp;</a:t>
            </a:r>
            <a:br>
              <a:rPr lang="en-US" altLang="en-US" sz="2800" dirty="0">
                <a:latin typeface="Comic Sans MS" panose="030F0702030302020204" pitchFamily="66" charset="0"/>
              </a:rPr>
            </a:br>
            <a:r>
              <a:rPr lang="en-US" altLang="en-US" sz="2800" dirty="0">
                <a:latin typeface="Comic Sans MS" panose="030F0702030302020204" pitchFamily="66" charset="0"/>
              </a:rPr>
              <a:t>equal use of public conveyances and</a:t>
            </a:r>
            <a:br>
              <a:rPr lang="en-US" altLang="en-US" sz="2800" dirty="0">
                <a:latin typeface="Comic Sans MS" panose="030F0702030302020204" pitchFamily="66" charset="0"/>
              </a:rPr>
            </a:br>
            <a:r>
              <a:rPr lang="en-US" altLang="en-US" sz="2800" dirty="0">
                <a:latin typeface="Comic Sans MS" panose="030F0702030302020204" pitchFamily="66" charset="0"/>
              </a:rPr>
              <a:t>public places.</a:t>
            </a:r>
          </a:p>
          <a:p>
            <a:pPr eaLnBrk="1" hangingPunct="1">
              <a:spcBef>
                <a:spcPct val="50000"/>
              </a:spcBef>
              <a:buClr>
                <a:srgbClr val="D30A05"/>
              </a:buClr>
              <a:buFont typeface="Wingdings" panose="05000000000000000000" pitchFamily="2" charset="2"/>
              <a:buChar char="«"/>
            </a:pPr>
            <a:r>
              <a:rPr lang="en-US" altLang="en-US" sz="2800" dirty="0">
                <a:latin typeface="Comic Sans MS" panose="030F0702030302020204" pitchFamily="66" charset="0"/>
              </a:rPr>
              <a:t>Prohibited discrimination in jury </a:t>
            </a:r>
            <a:br>
              <a:rPr lang="en-US" altLang="en-US" sz="2800" dirty="0">
                <a:latin typeface="Comic Sans MS" panose="030F0702030302020204" pitchFamily="66" charset="0"/>
              </a:rPr>
            </a:br>
            <a:r>
              <a:rPr lang="en-US" altLang="en-US" sz="2800" dirty="0">
                <a:latin typeface="Comic Sans MS" panose="030F0702030302020204" pitchFamily="66" charset="0"/>
              </a:rPr>
              <a:t>selection.</a:t>
            </a:r>
          </a:p>
          <a:p>
            <a:pPr eaLnBrk="1" hangingPunct="1">
              <a:spcBef>
                <a:spcPct val="50000"/>
              </a:spcBef>
              <a:buClr>
                <a:srgbClr val="D30A05"/>
              </a:buClr>
              <a:buFont typeface="Wingdings" panose="05000000000000000000" pitchFamily="2" charset="2"/>
              <a:buChar char="«"/>
            </a:pPr>
            <a:r>
              <a:rPr lang="en-US" altLang="en-US" sz="2800" u="sng" dirty="0">
                <a:latin typeface="Comic Sans MS" panose="030F0702030302020204" pitchFamily="66" charset="0"/>
              </a:rPr>
              <a:t>Shortcoming</a:t>
            </a:r>
            <a:r>
              <a:rPr lang="en-US" altLang="en-US" sz="2800" dirty="0">
                <a:latin typeface="Comic Sans MS" panose="030F0702030302020204" pitchFamily="66" charset="0"/>
              </a:rPr>
              <a:t> </a:t>
            </a:r>
            <a:r>
              <a:rPr lang="en-US" altLang="en-US" sz="2800" dirty="0">
                <a:latin typeface="Comic Sans MS" panose="030F0702030302020204" pitchFamily="66" charset="0"/>
                <a:sym typeface="Wingdings" panose="05000000000000000000" pitchFamily="2" charset="2"/>
              </a:rPr>
              <a:t> lacked a strong</a:t>
            </a:r>
            <a:br>
              <a:rPr lang="en-US" altLang="en-US" sz="2800" dirty="0">
                <a:latin typeface="Comic Sans MS" panose="030F0702030302020204" pitchFamily="66" charset="0"/>
                <a:sym typeface="Wingdings" panose="05000000000000000000" pitchFamily="2" charset="2"/>
              </a:rPr>
            </a:br>
            <a:r>
              <a:rPr lang="en-US" altLang="en-US" sz="2800" dirty="0">
                <a:latin typeface="Comic Sans MS" panose="030F0702030302020204" pitchFamily="66" charset="0"/>
                <a:sym typeface="Wingdings" panose="05000000000000000000" pitchFamily="2" charset="2"/>
              </a:rPr>
              <a:t>                         enforcement mechanism.</a:t>
            </a:r>
          </a:p>
          <a:p>
            <a:pPr eaLnBrk="1" hangingPunct="1">
              <a:spcBef>
                <a:spcPct val="50000"/>
              </a:spcBef>
              <a:buClr>
                <a:srgbClr val="D30A05"/>
              </a:buClr>
              <a:buFont typeface="Wingdings" panose="05000000000000000000" pitchFamily="2" charset="2"/>
              <a:buChar char="«"/>
            </a:pPr>
            <a:r>
              <a:rPr lang="en-US" altLang="en-US" sz="2800" dirty="0">
                <a:latin typeface="Comic Sans MS" panose="030F0702030302020204" pitchFamily="66" charset="0"/>
                <a:sym typeface="Wingdings" panose="05000000000000000000" pitchFamily="2" charset="2"/>
              </a:rPr>
              <a:t>No new civil rights act was attempted</a:t>
            </a:r>
            <a:br>
              <a:rPr lang="en-US" altLang="en-US" sz="2800" dirty="0">
                <a:latin typeface="Comic Sans MS" panose="030F0702030302020204" pitchFamily="66" charset="0"/>
                <a:sym typeface="Wingdings" panose="05000000000000000000" pitchFamily="2" charset="2"/>
              </a:rPr>
            </a:br>
            <a:r>
              <a:rPr lang="en-US" altLang="en-US" sz="2800" dirty="0">
                <a:latin typeface="Comic Sans MS" panose="030F0702030302020204" pitchFamily="66" charset="0"/>
                <a:sym typeface="Wingdings" panose="05000000000000000000" pitchFamily="2" charset="2"/>
              </a:rPr>
              <a:t>for 90 </a:t>
            </a:r>
            <a:r>
              <a:rPr lang="en-US" altLang="en-US" sz="2800" dirty="0" smtClean="0">
                <a:latin typeface="Comic Sans MS" panose="030F0702030302020204" pitchFamily="66" charset="0"/>
                <a:sym typeface="Wingdings" panose="05000000000000000000" pitchFamily="2" charset="2"/>
              </a:rPr>
              <a:t>years</a:t>
            </a:r>
            <a:endParaRPr lang="en-US" altLang="en-US" sz="2800" i="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smtClean="0"/>
              <a:t>Objective/Learning Target: </a:t>
            </a:r>
            <a:r>
              <a:rPr lang="en-US" altLang="en-US" sz="2800" dirty="0"/>
              <a:t>To discuss sharecropping and the end of Reconstruction.</a:t>
            </a:r>
            <a:endParaRPr lang="en-US" altLang="en-US" sz="2800" b="1" dirty="0"/>
          </a:p>
        </p:txBody>
      </p:sp>
      <p:sp>
        <p:nvSpPr>
          <p:cNvPr id="15363" name="Text Box 5"/>
          <p:cNvSpPr txBox="1">
            <a:spLocks noChangeArrowheads="1"/>
          </p:cNvSpPr>
          <p:nvPr/>
        </p:nvSpPr>
        <p:spPr bwMode="auto">
          <a:xfrm>
            <a:off x="0" y="12192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t>Do Now:</a:t>
            </a:r>
            <a:r>
              <a:rPr lang="en-US" altLang="en-US" sz="2800" dirty="0"/>
              <a:t> </a:t>
            </a:r>
            <a:r>
              <a:rPr lang="en-US" altLang="en-US" sz="2800" dirty="0" smtClean="0"/>
              <a:t>I</a:t>
            </a:r>
            <a:r>
              <a:rPr lang="en-US" altLang="en-US" sz="2800" dirty="0"/>
              <a:t>. What were some suggestions by made by Radical Republicans to help freedmen?</a:t>
            </a:r>
          </a:p>
        </p:txBody>
      </p:sp>
      <p:sp>
        <p:nvSpPr>
          <p:cNvPr id="15364" name="Text Box 6"/>
          <p:cNvSpPr txBox="1">
            <a:spLocks noChangeArrowheads="1"/>
          </p:cNvSpPr>
          <p:nvPr/>
        </p:nvSpPr>
        <p:spPr bwMode="auto">
          <a:xfrm>
            <a:off x="0" y="403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t>II. In the end, what did freedmen receive?</a:t>
            </a:r>
          </a:p>
        </p:txBody>
      </p:sp>
      <p:sp>
        <p:nvSpPr>
          <p:cNvPr id="15365" name="Text Box 7"/>
          <p:cNvSpPr txBox="1">
            <a:spLocks noChangeArrowheads="1"/>
          </p:cNvSpPr>
          <p:nvPr/>
        </p:nvSpPr>
        <p:spPr bwMode="auto">
          <a:xfrm>
            <a:off x="0" y="53340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t>III. What problem did large planters face?</a:t>
            </a:r>
          </a:p>
        </p:txBody>
      </p:sp>
      <p:sp>
        <p:nvSpPr>
          <p:cNvPr id="2056" name="Text Box 8"/>
          <p:cNvSpPr txBox="1">
            <a:spLocks noChangeArrowheads="1"/>
          </p:cNvSpPr>
          <p:nvPr/>
        </p:nvSpPr>
        <p:spPr bwMode="auto">
          <a:xfrm>
            <a:off x="0" y="2895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dirty="0" smtClean="0">
                <a:latin typeface="Times New Roman" panose="02020603050405020304" pitchFamily="18" charset="0"/>
              </a:rPr>
              <a:t>Give </a:t>
            </a:r>
            <a:r>
              <a:rPr lang="en-US" altLang="en-US" sz="2400" dirty="0">
                <a:latin typeface="Times New Roman" panose="02020603050405020304" pitchFamily="18" charset="0"/>
              </a:rPr>
              <a:t>each freedman 40 acres of land and a mule</a:t>
            </a:r>
          </a:p>
        </p:txBody>
      </p:sp>
      <p:sp>
        <p:nvSpPr>
          <p:cNvPr id="2058" name="Text Box 10"/>
          <p:cNvSpPr txBox="1">
            <a:spLocks noChangeArrowheads="1"/>
          </p:cNvSpPr>
          <p:nvPr/>
        </p:nvSpPr>
        <p:spPr bwMode="auto">
          <a:xfrm>
            <a:off x="0" y="3429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dirty="0" smtClean="0">
                <a:latin typeface="Times New Roman" panose="02020603050405020304" pitchFamily="18" charset="0"/>
              </a:rPr>
              <a:t>Break </a:t>
            </a:r>
            <a:r>
              <a:rPr lang="en-US" altLang="en-US" sz="2400" dirty="0">
                <a:latin typeface="Times New Roman" panose="02020603050405020304" pitchFamily="18" charset="0"/>
              </a:rPr>
              <a:t>up plantations and redistribute the land to freedmen</a:t>
            </a:r>
          </a:p>
        </p:txBody>
      </p:sp>
      <p:sp>
        <p:nvSpPr>
          <p:cNvPr id="2059" name="Text Box 11"/>
          <p:cNvSpPr txBox="1">
            <a:spLocks noChangeArrowheads="1"/>
          </p:cNvSpPr>
          <p:nvPr/>
        </p:nvSpPr>
        <p:spPr bwMode="auto">
          <a:xfrm>
            <a:off x="0" y="472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a:latin typeface="Times New Roman" panose="02020603050405020304" pitchFamily="18" charset="0"/>
              </a:rPr>
              <a:t>  “nothing but freedom”</a:t>
            </a:r>
          </a:p>
        </p:txBody>
      </p:sp>
      <p:sp>
        <p:nvSpPr>
          <p:cNvPr id="2060" name="Text Box 12"/>
          <p:cNvSpPr txBox="1">
            <a:spLocks noChangeArrowheads="1"/>
          </p:cNvSpPr>
          <p:nvPr/>
        </p:nvSpPr>
        <p:spPr bwMode="auto">
          <a:xfrm>
            <a:off x="0" y="601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a:latin typeface="Times New Roman" panose="02020603050405020304" pitchFamily="18" charset="0"/>
              </a:rPr>
              <a:t>  they could no longer rely on slave labor to work on their plantations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5334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Some Radical Republicans wanted to give each freedman “40 acres and a mule”. However, all the freedmen were given was their freedom.</a:t>
            </a:r>
          </a:p>
        </p:txBody>
      </p:sp>
      <p:sp>
        <p:nvSpPr>
          <p:cNvPr id="10243" name="Rectangle 3"/>
          <p:cNvSpPr>
            <a:spLocks noChangeArrowheads="1"/>
          </p:cNvSpPr>
          <p:nvPr/>
        </p:nvSpPr>
        <p:spPr bwMode="auto">
          <a:xfrm>
            <a:off x="0" y="14478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latin typeface="Times New Roman" panose="02020603050405020304" pitchFamily="18" charset="0"/>
              </a:rPr>
              <a:t>Sharecropper</a:t>
            </a:r>
            <a:r>
              <a:rPr lang="en-US" altLang="en-US" sz="2400">
                <a:latin typeface="Times New Roman" panose="02020603050405020304" pitchFamily="18" charset="0"/>
              </a:rPr>
              <a:t> - farmer who works part of the land and gives the landowner part of the harvest</a:t>
            </a:r>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u="sng"/>
              <a:t>A Cycle of Poverty</a:t>
            </a:r>
          </a:p>
        </p:txBody>
      </p:sp>
      <p:pic>
        <p:nvPicPr>
          <p:cNvPr id="10246" name="Picture 6" descr="40_Acr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2852738"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up2-3C_Sharecropp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588" y="2209800"/>
            <a:ext cx="5840412"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p:cNvSpPr txBox="1">
            <a:spLocks noChangeArrowheads="1"/>
          </p:cNvSpPr>
          <p:nvPr/>
        </p:nvSpPr>
        <p:spPr bwMode="auto">
          <a:xfrm>
            <a:off x="3276600" y="6324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i="1">
                <a:latin typeface="Times New Roman" panose="02020603050405020304" pitchFamily="18" charset="0"/>
              </a:rPr>
              <a:t>Southern sharecropper picking cotton.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ick to return to previous version of this cartoon..."/>
          <p:cNvPicPr>
            <a:picLocks noChangeAspect="1" noChangeArrowheads="1"/>
          </p:cNvPicPr>
          <p:nvPr/>
        </p:nvPicPr>
        <p:blipFill>
          <a:blip r:embed="rId2">
            <a:extLst>
              <a:ext uri="{28A0092B-C50C-407E-A947-70E740481C1C}">
                <a14:useLocalDpi xmlns:a14="http://schemas.microsoft.com/office/drawing/2010/main" val="0"/>
              </a:ext>
            </a:extLst>
          </a:blip>
          <a:srcRect l="6938" t="10001" r="9801" b="299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0" y="6400800"/>
            <a:ext cx="91440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 “Tis But a Change of Banners”</a:t>
            </a:r>
          </a:p>
        </p:txBody>
      </p:sp>
      <p:sp>
        <p:nvSpPr>
          <p:cNvPr id="3076" name="Rectangle 4"/>
          <p:cNvSpPr>
            <a:spLocks noChangeArrowheads="1"/>
          </p:cNvSpPr>
          <p:nvPr/>
        </p:nvSpPr>
        <p:spPr bwMode="auto">
          <a:xfrm>
            <a:off x="1524000" y="17526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1864</a:t>
            </a:r>
          </a:p>
        </p:txBody>
      </p:sp>
      <p:sp>
        <p:nvSpPr>
          <p:cNvPr id="3077" name="Rectangle 5"/>
          <p:cNvSpPr>
            <a:spLocks noChangeArrowheads="1"/>
          </p:cNvSpPr>
          <p:nvPr/>
        </p:nvSpPr>
        <p:spPr bwMode="auto">
          <a:xfrm>
            <a:off x="5715000" y="1600200"/>
            <a:ext cx="12954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1868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5305425"/>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As a result, freedmen were in constant debt to the landowners and were never able to earn a profit. If they tried to move, they could be arrested. Therefore, freedmen became tied down to the land, in a state similar to slavery.</a:t>
            </a:r>
          </a:p>
        </p:txBody>
      </p:sp>
      <p:sp>
        <p:nvSpPr>
          <p:cNvPr id="9219"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a:t>How did sharecropping work?</a:t>
            </a:r>
          </a:p>
        </p:txBody>
      </p:sp>
      <p:sp>
        <p:nvSpPr>
          <p:cNvPr id="9220" name="Rectangle 4"/>
          <p:cNvSpPr>
            <a:spLocks noChangeArrowheads="1"/>
          </p:cNvSpPr>
          <p:nvPr/>
        </p:nvSpPr>
        <p:spPr bwMode="auto">
          <a:xfrm>
            <a:off x="0" y="609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Freedmen would farm land belonging to white owners, oftentimes their old masters.</a:t>
            </a:r>
          </a:p>
        </p:txBody>
      </p:sp>
      <p:sp>
        <p:nvSpPr>
          <p:cNvPr id="9221" name="Text Box 5"/>
          <p:cNvSpPr txBox="1">
            <a:spLocks noChangeArrowheads="1"/>
          </p:cNvSpPr>
          <p:nvPr/>
        </p:nvSpPr>
        <p:spPr bwMode="auto">
          <a:xfrm>
            <a:off x="0" y="3276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Freedmen would pay rent for the land they farmed by giving the landowner a percentage of their crops.</a:t>
            </a:r>
          </a:p>
        </p:txBody>
      </p:sp>
      <p:sp>
        <p:nvSpPr>
          <p:cNvPr id="9222" name="Text Box 6"/>
          <p:cNvSpPr txBox="1">
            <a:spLocks noChangeArrowheads="1"/>
          </p:cNvSpPr>
          <p:nvPr/>
        </p:nvSpPr>
        <p:spPr bwMode="auto">
          <a:xfrm>
            <a:off x="0" y="4267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In addition, freedmen would purchase seed, tools, and other supplies from the landowner.</a:t>
            </a:r>
          </a:p>
        </p:txBody>
      </p:sp>
      <p:sp>
        <p:nvSpPr>
          <p:cNvPr id="9223" name="Rectangle 7"/>
          <p:cNvSpPr>
            <a:spLocks noChangeArrowheads="1"/>
          </p:cNvSpPr>
          <p:nvPr/>
        </p:nvSpPr>
        <p:spPr bwMode="auto">
          <a:xfrm>
            <a:off x="1676400" y="1066800"/>
            <a:ext cx="4495800" cy="2133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Plantation</a:t>
            </a:r>
          </a:p>
        </p:txBody>
      </p:sp>
      <p:sp>
        <p:nvSpPr>
          <p:cNvPr id="9224" name="Rectangle 8"/>
          <p:cNvSpPr>
            <a:spLocks noChangeArrowheads="1"/>
          </p:cNvSpPr>
          <p:nvPr/>
        </p:nvSpPr>
        <p:spPr bwMode="auto">
          <a:xfrm>
            <a:off x="5410200" y="2590800"/>
            <a:ext cx="762000" cy="609600"/>
          </a:xfrm>
          <a:prstGeom prst="rect">
            <a:avLst/>
          </a:prstGeom>
          <a:solidFill>
            <a:srgbClr val="FF99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5" name="Line 9"/>
          <p:cNvSpPr>
            <a:spLocks noChangeShapeType="1"/>
          </p:cNvSpPr>
          <p:nvPr/>
        </p:nvSpPr>
        <p:spPr bwMode="auto">
          <a:xfrm flipH="1">
            <a:off x="5715000" y="2057400"/>
            <a:ext cx="12192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Text Box 10"/>
          <p:cNvSpPr txBox="1">
            <a:spLocks noChangeArrowheads="1"/>
          </p:cNvSpPr>
          <p:nvPr/>
        </p:nvSpPr>
        <p:spPr bwMode="auto">
          <a:xfrm>
            <a:off x="6858000" y="1600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latin typeface="Times New Roman" panose="02020603050405020304" pitchFamily="18" charset="0"/>
              </a:rPr>
              <a:t>Land worked by sharecroppers.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49155" name="Text Box 3"/>
          <p:cNvSpPr txBox="1">
            <a:spLocks noChangeArrowheads="1"/>
          </p:cNvSpPr>
          <p:nvPr/>
        </p:nvSpPr>
        <p:spPr bwMode="auto">
          <a:xfrm>
            <a:off x="381000" y="2286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400" b="1">
                <a:solidFill>
                  <a:srgbClr val="000099"/>
                </a:solidFill>
                <a:latin typeface="Insula" pitchFamily="66" charset="0"/>
              </a:rPr>
              <a:t>Sharecropping</a:t>
            </a:r>
          </a:p>
        </p:txBody>
      </p:sp>
      <p:pic>
        <p:nvPicPr>
          <p:cNvPr id="49156" name="Picture 4" descr="304690_m_16_03"/>
          <p:cNvPicPr preferRelativeResize="0">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57200" y="1152525"/>
            <a:ext cx="8305800" cy="53244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50179" name="Text Box 3"/>
          <p:cNvSpPr txBox="1">
            <a:spLocks noChangeArrowheads="1"/>
          </p:cNvSpPr>
          <p:nvPr/>
        </p:nvSpPr>
        <p:spPr bwMode="auto">
          <a:xfrm>
            <a:off x="381000" y="258763"/>
            <a:ext cx="8382000" cy="7016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000" b="1">
                <a:solidFill>
                  <a:srgbClr val="000099"/>
                </a:solidFill>
                <a:latin typeface="Insula" pitchFamily="66" charset="0"/>
              </a:rPr>
              <a:t>Tenancy &amp; the Crop Lien System</a:t>
            </a:r>
          </a:p>
        </p:txBody>
      </p:sp>
      <p:sp>
        <p:nvSpPr>
          <p:cNvPr id="50180" name="Rectangle 4"/>
          <p:cNvSpPr>
            <a:spLocks noChangeArrowheads="1"/>
          </p:cNvSpPr>
          <p:nvPr/>
        </p:nvSpPr>
        <p:spPr bwMode="auto">
          <a:xfrm>
            <a:off x="1706563" y="2678113"/>
            <a:ext cx="20208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6176" rIns="92046" bIns="76176">
            <a:spAutoFit/>
          </a:bodyPr>
          <a:lstStyle/>
          <a:p>
            <a:endParaRPr lang="en-US"/>
          </a:p>
        </p:txBody>
      </p:sp>
      <p:graphicFrame>
        <p:nvGraphicFramePr>
          <p:cNvPr id="50181" name="Group 5"/>
          <p:cNvGraphicFramePr>
            <a:graphicFrameLocks noGrp="1"/>
          </p:cNvGraphicFramePr>
          <p:nvPr/>
        </p:nvGraphicFramePr>
        <p:xfrm>
          <a:off x="457200" y="1066800"/>
          <a:ext cx="8305800" cy="5561584"/>
        </p:xfrm>
        <a:graphic>
          <a:graphicData uri="http://schemas.openxmlformats.org/drawingml/2006/table">
            <a:tbl>
              <a:tblPr/>
              <a:tblGrid>
                <a:gridCol w="2768600">
                  <a:extLst>
                    <a:ext uri="{9D8B030D-6E8A-4147-A177-3AD203B41FA5}">
                      <a16:colId xmlns:a16="http://schemas.microsoft.com/office/drawing/2014/main" val="3997242603"/>
                    </a:ext>
                  </a:extLst>
                </a:gridCol>
                <a:gridCol w="2768600">
                  <a:extLst>
                    <a:ext uri="{9D8B030D-6E8A-4147-A177-3AD203B41FA5}">
                      <a16:colId xmlns:a16="http://schemas.microsoft.com/office/drawing/2014/main" val="3713751025"/>
                    </a:ext>
                  </a:extLst>
                </a:gridCol>
                <a:gridCol w="2768600">
                  <a:extLst>
                    <a:ext uri="{9D8B030D-6E8A-4147-A177-3AD203B41FA5}">
                      <a16:colId xmlns:a16="http://schemas.microsoft.com/office/drawing/2014/main" val="3194915137"/>
                    </a:ext>
                  </a:extLst>
                </a:gridCol>
              </a:tblGrid>
              <a:tr h="4318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900" b="0" i="0" u="none" strike="noStrike" cap="none" normalizeH="0" baseline="0" smtClean="0">
                          <a:ln>
                            <a:noFill/>
                          </a:ln>
                          <a:solidFill>
                            <a:srgbClr val="D30A05"/>
                          </a:solidFill>
                          <a:effectLst/>
                          <a:latin typeface="Comic Sans MS" panose="030F0702030302020204" pitchFamily="66" charset="0"/>
                        </a:rPr>
                        <a:t>Furnishing Merchant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900" b="0" i="0" u="none" strike="noStrike" cap="none" normalizeH="0" baseline="0" smtClean="0">
                          <a:ln>
                            <a:noFill/>
                          </a:ln>
                          <a:solidFill>
                            <a:srgbClr val="D30A05"/>
                          </a:solidFill>
                          <a:effectLst/>
                          <a:latin typeface="Comic Sans MS" panose="030F0702030302020204" pitchFamily="66" charset="0"/>
                        </a:rPr>
                        <a:t>Tenant Farmer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900" b="0" i="0" u="none" strike="noStrike" cap="none" normalizeH="0" baseline="0" smtClean="0">
                          <a:ln>
                            <a:noFill/>
                          </a:ln>
                          <a:solidFill>
                            <a:srgbClr val="D30A05"/>
                          </a:solidFill>
                          <a:effectLst/>
                          <a:latin typeface="Comic Sans MS" panose="030F0702030302020204" pitchFamily="66" charset="0"/>
                        </a:rPr>
                        <a:t>Landowner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88942"/>
                  </a:ext>
                </a:extLst>
              </a:tr>
              <a:tr h="3987800">
                <a:tc>
                  <a:txBody>
                    <a:bodyPr/>
                    <a:lstStyle>
                      <a:lvl1pPr marL="236538" indent="-236538"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236538" marR="0" lvl="0" indent="-236538" algn="l" defTabSz="914400" rtl="0" eaLnBrk="0" fontAlgn="base" latinLnBrk="0" hangingPunct="0">
                        <a:lnSpc>
                          <a:spcPct val="100000"/>
                        </a:lnSpc>
                        <a:spcBef>
                          <a:spcPct val="20000"/>
                        </a:spcBef>
                        <a:spcAft>
                          <a:spcPct val="0"/>
                        </a:spcAft>
                        <a:buClr>
                          <a:srgbClr val="000099"/>
                        </a:buClr>
                        <a:buSzTx/>
                        <a:buFont typeface="Wingdings" panose="05000000000000000000" pitchFamily="2" charset="2"/>
                        <a:buChar char="§"/>
                        <a:tabLst/>
                      </a:pPr>
                      <a:r>
                        <a:rPr kumimoji="0" lang="en-US" altLang="en-US" sz="1900" b="0" i="0" u="none" strike="noStrike" cap="none" normalizeH="0" baseline="0" smtClean="0">
                          <a:ln>
                            <a:noFill/>
                          </a:ln>
                          <a:solidFill>
                            <a:schemeClr val="tx1"/>
                          </a:solidFill>
                          <a:effectLst/>
                          <a:latin typeface="Comic Sans MS" panose="030F0702030302020204" pitchFamily="66" charset="0"/>
                        </a:rPr>
                        <a:t>Loan tools and seed up to 60% interest to tenant farmer to plant spring crop.</a:t>
                      </a:r>
                      <a:br>
                        <a:rPr kumimoji="0" lang="en-US" altLang="en-US" sz="1900" b="0" i="0" u="none" strike="noStrike" cap="none" normalizeH="0" baseline="0" smtClean="0">
                          <a:ln>
                            <a:noFill/>
                          </a:ln>
                          <a:solidFill>
                            <a:schemeClr val="tx1"/>
                          </a:solidFill>
                          <a:effectLst/>
                          <a:latin typeface="Comic Sans MS" panose="030F0702030302020204" pitchFamily="66" charset="0"/>
                        </a:rPr>
                      </a:br>
                      <a:endParaRPr kumimoji="0" lang="en-US" altLang="en-US" sz="1900" b="0" i="0" u="none" strike="noStrike" cap="none" normalizeH="0" baseline="0" smtClean="0">
                        <a:ln>
                          <a:noFill/>
                        </a:ln>
                        <a:solidFill>
                          <a:schemeClr val="tx1"/>
                        </a:solidFill>
                        <a:effectLst/>
                        <a:latin typeface="Comic Sans MS" panose="030F0702030302020204" pitchFamily="66" charset="0"/>
                      </a:endParaRPr>
                    </a:p>
                    <a:p>
                      <a:pPr marL="236538" marR="0" lvl="0" indent="-236538" algn="l" defTabSz="914400" rtl="0" eaLnBrk="0" fontAlgn="base" latinLnBrk="0" hangingPunct="0">
                        <a:lnSpc>
                          <a:spcPct val="100000"/>
                        </a:lnSpc>
                        <a:spcBef>
                          <a:spcPct val="20000"/>
                        </a:spcBef>
                        <a:spcAft>
                          <a:spcPct val="0"/>
                        </a:spcAft>
                        <a:buClr>
                          <a:srgbClr val="000099"/>
                        </a:buClr>
                        <a:buSzTx/>
                        <a:buFont typeface="Wingdings" panose="05000000000000000000" pitchFamily="2" charset="2"/>
                        <a:buChar char="§"/>
                        <a:tabLst/>
                      </a:pPr>
                      <a:r>
                        <a:rPr kumimoji="0" lang="en-US" altLang="en-US" sz="1900" b="0" i="0" u="none" strike="noStrike" cap="none" normalizeH="0" baseline="0" smtClean="0">
                          <a:ln>
                            <a:noFill/>
                          </a:ln>
                          <a:solidFill>
                            <a:schemeClr val="tx1"/>
                          </a:solidFill>
                          <a:effectLst/>
                          <a:latin typeface="Comic Sans MS" panose="030F0702030302020204" pitchFamily="66" charset="0"/>
                        </a:rPr>
                        <a:t>Farmer also secures </a:t>
                      </a:r>
                      <a:br>
                        <a:rPr kumimoji="0" lang="en-US" altLang="en-US" sz="1900" b="0" i="0" u="none" strike="noStrike" cap="none" normalizeH="0" baseline="0" smtClean="0">
                          <a:ln>
                            <a:noFill/>
                          </a:ln>
                          <a:solidFill>
                            <a:schemeClr val="tx1"/>
                          </a:solidFill>
                          <a:effectLst/>
                          <a:latin typeface="Comic Sans MS" panose="030F0702030302020204" pitchFamily="66" charset="0"/>
                        </a:rPr>
                      </a:br>
                      <a:r>
                        <a:rPr kumimoji="0" lang="en-US" altLang="en-US" sz="1900" b="0" i="0" u="none" strike="noStrike" cap="none" normalizeH="0" baseline="0" smtClean="0">
                          <a:ln>
                            <a:noFill/>
                          </a:ln>
                          <a:solidFill>
                            <a:schemeClr val="tx1"/>
                          </a:solidFill>
                          <a:effectLst/>
                          <a:latin typeface="Comic Sans MS" panose="030F0702030302020204" pitchFamily="66" charset="0"/>
                        </a:rPr>
                        <a:t>food, clothing, and</a:t>
                      </a:r>
                      <a:br>
                        <a:rPr kumimoji="0" lang="en-US" altLang="en-US" sz="1900" b="0" i="0" u="none" strike="noStrike" cap="none" normalizeH="0" baseline="0" smtClean="0">
                          <a:ln>
                            <a:noFill/>
                          </a:ln>
                          <a:solidFill>
                            <a:schemeClr val="tx1"/>
                          </a:solidFill>
                          <a:effectLst/>
                          <a:latin typeface="Comic Sans MS" panose="030F0702030302020204" pitchFamily="66" charset="0"/>
                        </a:rPr>
                      </a:br>
                      <a:r>
                        <a:rPr kumimoji="0" lang="en-US" altLang="en-US" sz="1900" b="0" i="0" u="none" strike="noStrike" cap="none" normalizeH="0" baseline="0" smtClean="0">
                          <a:ln>
                            <a:noFill/>
                          </a:ln>
                          <a:solidFill>
                            <a:schemeClr val="tx1"/>
                          </a:solidFill>
                          <a:effectLst/>
                          <a:latin typeface="Comic Sans MS" panose="030F0702030302020204" pitchFamily="66" charset="0"/>
                        </a:rPr>
                        <a:t>other necessities on</a:t>
                      </a:r>
                      <a:br>
                        <a:rPr kumimoji="0" lang="en-US" altLang="en-US" sz="1900" b="0" i="0" u="none" strike="noStrike" cap="none" normalizeH="0" baseline="0" smtClean="0">
                          <a:ln>
                            <a:noFill/>
                          </a:ln>
                          <a:solidFill>
                            <a:schemeClr val="tx1"/>
                          </a:solidFill>
                          <a:effectLst/>
                          <a:latin typeface="Comic Sans MS" panose="030F0702030302020204" pitchFamily="66" charset="0"/>
                        </a:rPr>
                      </a:br>
                      <a:r>
                        <a:rPr kumimoji="0" lang="en-US" altLang="en-US" sz="1900" b="0" i="0" u="none" strike="noStrike" cap="none" normalizeH="0" baseline="0" smtClean="0">
                          <a:ln>
                            <a:noFill/>
                          </a:ln>
                          <a:solidFill>
                            <a:schemeClr val="tx1"/>
                          </a:solidFill>
                          <a:effectLst/>
                          <a:latin typeface="Comic Sans MS" panose="030F0702030302020204" pitchFamily="66" charset="0"/>
                        </a:rPr>
                        <a:t>credit from merchant until the harvest.</a:t>
                      </a:r>
                      <a:br>
                        <a:rPr kumimoji="0" lang="en-US" altLang="en-US" sz="1900" b="0" i="0" u="none" strike="noStrike" cap="none" normalizeH="0" baseline="0" smtClean="0">
                          <a:ln>
                            <a:noFill/>
                          </a:ln>
                          <a:solidFill>
                            <a:schemeClr val="tx1"/>
                          </a:solidFill>
                          <a:effectLst/>
                          <a:latin typeface="Comic Sans MS" panose="030F0702030302020204" pitchFamily="66" charset="0"/>
                        </a:rPr>
                      </a:br>
                      <a:endParaRPr kumimoji="0" lang="en-US" altLang="en-US" sz="1900" b="0" i="0" u="none" strike="noStrike" cap="none" normalizeH="0" baseline="0" smtClean="0">
                        <a:ln>
                          <a:noFill/>
                        </a:ln>
                        <a:solidFill>
                          <a:schemeClr val="tx1"/>
                        </a:solidFill>
                        <a:effectLst/>
                        <a:latin typeface="Comic Sans MS" panose="030F0702030302020204" pitchFamily="66" charset="0"/>
                      </a:endParaRPr>
                    </a:p>
                    <a:p>
                      <a:pPr marL="236538" marR="0" lvl="0" indent="-236538" algn="l" defTabSz="914400" rtl="0" eaLnBrk="0" fontAlgn="base" latinLnBrk="0" hangingPunct="0">
                        <a:lnSpc>
                          <a:spcPct val="100000"/>
                        </a:lnSpc>
                        <a:spcBef>
                          <a:spcPct val="20000"/>
                        </a:spcBef>
                        <a:spcAft>
                          <a:spcPct val="0"/>
                        </a:spcAft>
                        <a:buClr>
                          <a:srgbClr val="000099"/>
                        </a:buClr>
                        <a:buSzTx/>
                        <a:buFont typeface="Wingdings" panose="05000000000000000000" pitchFamily="2" charset="2"/>
                        <a:buChar char="§"/>
                        <a:tabLst/>
                      </a:pPr>
                      <a:r>
                        <a:rPr kumimoji="0" lang="en-US" altLang="en-US" sz="1900" b="0" i="0" u="none" strike="noStrike" cap="none" normalizeH="0" baseline="0" smtClean="0">
                          <a:ln>
                            <a:noFill/>
                          </a:ln>
                          <a:solidFill>
                            <a:schemeClr val="tx1"/>
                          </a:solidFill>
                          <a:effectLst/>
                          <a:latin typeface="Comic Sans MS" panose="030F0702030302020204" pitchFamily="66" charset="0"/>
                        </a:rPr>
                        <a:t>Merchant holds </a:t>
                      </a:r>
                      <a:r>
                        <a:rPr kumimoji="0" lang="en-US" altLang="en-US" sz="1900" b="0" i="0" u="none" strike="noStrike" cap="none" normalizeH="0" baseline="0" smtClean="0">
                          <a:ln>
                            <a:noFill/>
                          </a:ln>
                          <a:solidFill>
                            <a:schemeClr val="tx1"/>
                          </a:solidFill>
                          <a:effectLst/>
                          <a:latin typeface="Arial" panose="020B0604020202020204" pitchFamily="34" charset="0"/>
                        </a:rPr>
                        <a:t>“</a:t>
                      </a:r>
                      <a:r>
                        <a:rPr kumimoji="0" lang="en-US" altLang="en-US" sz="1900" b="0" i="0" u="none" strike="noStrike" cap="none" normalizeH="0" baseline="0" smtClean="0">
                          <a:ln>
                            <a:noFill/>
                          </a:ln>
                          <a:solidFill>
                            <a:schemeClr val="tx1"/>
                          </a:solidFill>
                          <a:effectLst/>
                          <a:latin typeface="Comic Sans MS" panose="030F0702030302020204" pitchFamily="66" charset="0"/>
                        </a:rPr>
                        <a:t>lien</a:t>
                      </a:r>
                      <a:r>
                        <a:rPr kumimoji="0" lang="en-US" altLang="en-US" sz="1900" b="0" i="0" u="none" strike="noStrike" cap="none" normalizeH="0" baseline="0" smtClean="0">
                          <a:ln>
                            <a:noFill/>
                          </a:ln>
                          <a:solidFill>
                            <a:schemeClr val="tx1"/>
                          </a:solidFill>
                          <a:effectLst/>
                          <a:latin typeface="Arial" panose="020B0604020202020204" pitchFamily="34" charset="0"/>
                        </a:rPr>
                        <a:t>”</a:t>
                      </a:r>
                      <a:r>
                        <a:rPr kumimoji="0" lang="en-US" altLang="en-US" sz="1900" b="0" i="0" u="none" strike="noStrike" cap="none" normalizeH="0" baseline="0" smtClean="0">
                          <a:ln>
                            <a:noFill/>
                          </a:ln>
                          <a:solidFill>
                            <a:schemeClr val="tx1"/>
                          </a:solidFill>
                          <a:effectLst/>
                          <a:latin typeface="Comic Sans MS" panose="030F0702030302020204" pitchFamily="66" charset="0"/>
                        </a:rPr>
                        <a:t> {mortgage} on part of tenant</a:t>
                      </a:r>
                      <a:r>
                        <a:rPr kumimoji="0" lang="en-US" altLang="en-US" sz="1900" b="0" i="0" u="none" strike="noStrike" cap="none" normalizeH="0" baseline="0" smtClean="0">
                          <a:ln>
                            <a:noFill/>
                          </a:ln>
                          <a:solidFill>
                            <a:schemeClr val="tx1"/>
                          </a:solidFill>
                          <a:effectLst/>
                          <a:latin typeface="Arial" panose="020B0604020202020204" pitchFamily="34" charset="0"/>
                        </a:rPr>
                        <a:t>’</a:t>
                      </a:r>
                      <a:r>
                        <a:rPr kumimoji="0" lang="en-US" altLang="en-US" sz="1900" b="0" i="0" u="none" strike="noStrike" cap="none" normalizeH="0" baseline="0" smtClean="0">
                          <a:ln>
                            <a:noFill/>
                          </a:ln>
                          <a:solidFill>
                            <a:schemeClr val="tx1"/>
                          </a:solidFill>
                          <a:effectLst/>
                          <a:latin typeface="Comic Sans MS" panose="030F0702030302020204" pitchFamily="66" charset="0"/>
                        </a:rPr>
                        <a:t>s future crops as repayment of debt.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280988" indent="-280988"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280988" marR="0" lvl="0" indent="-280988" algn="l" defTabSz="914400" rtl="0" eaLnBrk="0" fontAlgn="base" latinLnBrk="0" hangingPunct="0">
                        <a:lnSpc>
                          <a:spcPct val="100000"/>
                        </a:lnSpc>
                        <a:spcBef>
                          <a:spcPct val="20000"/>
                        </a:spcBef>
                        <a:spcAft>
                          <a:spcPct val="0"/>
                        </a:spcAft>
                        <a:buClr>
                          <a:srgbClr val="000099"/>
                        </a:buClr>
                        <a:buSzTx/>
                        <a:buFont typeface="Wingdings" panose="05000000000000000000" pitchFamily="2" charset="2"/>
                        <a:buChar char="§"/>
                        <a:tabLst/>
                      </a:pPr>
                      <a:r>
                        <a:rPr kumimoji="0" lang="en-US" altLang="en-US" sz="1900" b="0" i="0" u="none" strike="noStrike" cap="none" normalizeH="0" baseline="0" smtClean="0">
                          <a:ln>
                            <a:noFill/>
                          </a:ln>
                          <a:solidFill>
                            <a:schemeClr val="tx1"/>
                          </a:solidFill>
                          <a:effectLst/>
                          <a:latin typeface="Comic Sans MS" panose="030F0702030302020204" pitchFamily="66" charset="0"/>
                        </a:rPr>
                        <a:t>Plants crop, harvests in    autumn.</a:t>
                      </a:r>
                      <a:br>
                        <a:rPr kumimoji="0" lang="en-US" altLang="en-US" sz="1900" b="0" i="0" u="none" strike="noStrike" cap="none" normalizeH="0" baseline="0" smtClean="0">
                          <a:ln>
                            <a:noFill/>
                          </a:ln>
                          <a:solidFill>
                            <a:schemeClr val="tx1"/>
                          </a:solidFill>
                          <a:effectLst/>
                          <a:latin typeface="Comic Sans MS" panose="030F0702030302020204" pitchFamily="66" charset="0"/>
                        </a:rPr>
                      </a:br>
                      <a:endParaRPr kumimoji="0" lang="en-US" altLang="en-US" sz="1900" b="0" i="0" u="none" strike="noStrike" cap="none" normalizeH="0" baseline="0" smtClean="0">
                        <a:ln>
                          <a:noFill/>
                        </a:ln>
                        <a:solidFill>
                          <a:schemeClr val="tx1"/>
                        </a:solidFill>
                        <a:effectLst/>
                        <a:latin typeface="Comic Sans MS" panose="030F0702030302020204" pitchFamily="66" charset="0"/>
                      </a:endParaRPr>
                    </a:p>
                    <a:p>
                      <a:pPr marL="280988" marR="0" lvl="0" indent="-280988" algn="l" defTabSz="914400" rtl="0" eaLnBrk="0" fontAlgn="base" latinLnBrk="0" hangingPunct="0">
                        <a:lnSpc>
                          <a:spcPct val="100000"/>
                        </a:lnSpc>
                        <a:spcBef>
                          <a:spcPct val="20000"/>
                        </a:spcBef>
                        <a:spcAft>
                          <a:spcPct val="0"/>
                        </a:spcAft>
                        <a:buClr>
                          <a:srgbClr val="000099"/>
                        </a:buClr>
                        <a:buSzTx/>
                        <a:buFont typeface="Wingdings" panose="05000000000000000000" pitchFamily="2" charset="2"/>
                        <a:buChar char="§"/>
                        <a:tabLst/>
                      </a:pPr>
                      <a:r>
                        <a:rPr kumimoji="0" lang="en-US" altLang="en-US" sz="1900" b="0" i="0" u="none" strike="noStrike" cap="none" normalizeH="0" baseline="0" smtClean="0">
                          <a:ln>
                            <a:noFill/>
                          </a:ln>
                          <a:solidFill>
                            <a:schemeClr val="tx1"/>
                          </a:solidFill>
                          <a:effectLst/>
                          <a:latin typeface="Comic Sans MS" panose="030F0702030302020204" pitchFamily="66" charset="0"/>
                        </a:rPr>
                        <a:t>Turns over up to </a:t>
                      </a:r>
                      <a:r>
                        <a:rPr kumimoji="0" lang="en-US" altLang="en-US" sz="1900" b="0" i="0" u="none" strike="noStrike" cap="none" normalizeH="0" baseline="0" smtClean="0">
                          <a:ln>
                            <a:noFill/>
                          </a:ln>
                          <a:solidFill>
                            <a:schemeClr val="tx1"/>
                          </a:solidFill>
                          <a:effectLst/>
                          <a:latin typeface="Arial" panose="020B0604020202020204" pitchFamily="34" charset="0"/>
                        </a:rPr>
                        <a:t>½</a:t>
                      </a:r>
                      <a:r>
                        <a:rPr kumimoji="0" lang="en-US" altLang="en-US" sz="1900" b="0" i="0" u="none" strike="noStrike" cap="none" normalizeH="0" baseline="0" smtClean="0">
                          <a:ln>
                            <a:noFill/>
                          </a:ln>
                          <a:solidFill>
                            <a:schemeClr val="tx1"/>
                          </a:solidFill>
                          <a:effectLst/>
                          <a:latin typeface="Comic Sans MS" panose="030F0702030302020204" pitchFamily="66" charset="0"/>
                        </a:rPr>
                        <a:t> of crop to land owner as payment of rent.</a:t>
                      </a:r>
                      <a:br>
                        <a:rPr kumimoji="0" lang="en-US" altLang="en-US" sz="1900" b="0" i="0" u="none" strike="noStrike" cap="none" normalizeH="0" baseline="0" smtClean="0">
                          <a:ln>
                            <a:noFill/>
                          </a:ln>
                          <a:solidFill>
                            <a:schemeClr val="tx1"/>
                          </a:solidFill>
                          <a:effectLst/>
                          <a:latin typeface="Comic Sans MS" panose="030F0702030302020204" pitchFamily="66" charset="0"/>
                        </a:rPr>
                      </a:br>
                      <a:endParaRPr kumimoji="0" lang="en-US" altLang="en-US" sz="1900" b="0" i="0" u="none" strike="noStrike" cap="none" normalizeH="0" baseline="0" smtClean="0">
                        <a:ln>
                          <a:noFill/>
                        </a:ln>
                        <a:solidFill>
                          <a:schemeClr val="tx1"/>
                        </a:solidFill>
                        <a:effectLst/>
                        <a:latin typeface="Comic Sans MS" panose="030F0702030302020204" pitchFamily="66" charset="0"/>
                      </a:endParaRPr>
                    </a:p>
                    <a:p>
                      <a:pPr marL="280988" marR="0" lvl="0" indent="-280988" algn="l" defTabSz="914400" rtl="0" eaLnBrk="0" fontAlgn="base" latinLnBrk="0" hangingPunct="0">
                        <a:lnSpc>
                          <a:spcPct val="100000"/>
                        </a:lnSpc>
                        <a:spcBef>
                          <a:spcPct val="20000"/>
                        </a:spcBef>
                        <a:spcAft>
                          <a:spcPct val="0"/>
                        </a:spcAft>
                        <a:buClr>
                          <a:srgbClr val="000099"/>
                        </a:buClr>
                        <a:buSzTx/>
                        <a:buFont typeface="Wingdings" panose="05000000000000000000" pitchFamily="2" charset="2"/>
                        <a:buChar char="§"/>
                        <a:tabLst/>
                      </a:pPr>
                      <a:r>
                        <a:rPr kumimoji="0" lang="en-US" altLang="en-US" sz="1900" b="0" i="0" u="none" strike="noStrike" cap="none" normalizeH="0" baseline="0" smtClean="0">
                          <a:ln>
                            <a:noFill/>
                          </a:ln>
                          <a:solidFill>
                            <a:schemeClr val="tx1"/>
                          </a:solidFill>
                          <a:effectLst/>
                          <a:latin typeface="Comic Sans MS" panose="030F0702030302020204" pitchFamily="66" charset="0"/>
                        </a:rPr>
                        <a:t>Tenant gives remainder of crop to merchant in</a:t>
                      </a:r>
                      <a:br>
                        <a:rPr kumimoji="0" lang="en-US" altLang="en-US" sz="1900" b="0" i="0" u="none" strike="noStrike" cap="none" normalizeH="0" baseline="0" smtClean="0">
                          <a:ln>
                            <a:noFill/>
                          </a:ln>
                          <a:solidFill>
                            <a:schemeClr val="tx1"/>
                          </a:solidFill>
                          <a:effectLst/>
                          <a:latin typeface="Comic Sans MS" panose="030F0702030302020204" pitchFamily="66" charset="0"/>
                        </a:rPr>
                      </a:br>
                      <a:r>
                        <a:rPr kumimoji="0" lang="en-US" altLang="en-US" sz="1900" b="0" i="0" u="none" strike="noStrike" cap="none" normalizeH="0" baseline="0" smtClean="0">
                          <a:ln>
                            <a:noFill/>
                          </a:ln>
                          <a:solidFill>
                            <a:schemeClr val="tx1"/>
                          </a:solidFill>
                          <a:effectLst/>
                          <a:latin typeface="Comic Sans MS" panose="030F0702030302020204" pitchFamily="66" charset="0"/>
                        </a:rPr>
                        <a:t>payment of debt.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236538" indent="-236538" eaLnBrk="0" hangingPunct="0">
                        <a:spcBef>
                          <a:spcPct val="20000"/>
                        </a:spcBef>
                        <a:defRPr sz="2800">
                          <a:solidFill>
                            <a:schemeClr val="tx1"/>
                          </a:solidFill>
                          <a:latin typeface="Arial" panose="020B0604020202020204" pitchFamily="34" charset="0"/>
                        </a:defRPr>
                      </a:lvl1pPr>
                      <a:lvl2pPr marL="512763"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236538" marR="0" lvl="0" indent="-236538" algn="l" defTabSz="914400" rtl="0" eaLnBrk="0" fontAlgn="base" latinLnBrk="0" hangingPunct="0">
                        <a:lnSpc>
                          <a:spcPct val="100000"/>
                        </a:lnSpc>
                        <a:spcBef>
                          <a:spcPct val="20000"/>
                        </a:spcBef>
                        <a:spcAft>
                          <a:spcPct val="0"/>
                        </a:spcAft>
                        <a:buClr>
                          <a:srgbClr val="000099"/>
                        </a:buClr>
                        <a:buSzTx/>
                        <a:buFont typeface="Wingdings" panose="05000000000000000000" pitchFamily="2" charset="2"/>
                        <a:buChar char="§"/>
                        <a:tabLst/>
                      </a:pPr>
                      <a:r>
                        <a:rPr kumimoji="0" lang="en-US" altLang="en-US" sz="1900" b="0" i="0" u="none" strike="noStrike" cap="none" normalizeH="0" baseline="0" smtClean="0">
                          <a:ln>
                            <a:noFill/>
                          </a:ln>
                          <a:solidFill>
                            <a:schemeClr val="tx1"/>
                          </a:solidFill>
                          <a:effectLst/>
                          <a:latin typeface="Comic Sans MS" panose="030F0702030302020204" pitchFamily="66" charset="0"/>
                        </a:rPr>
                        <a:t>Rents land to tenant in exchange for </a:t>
                      </a:r>
                      <a:r>
                        <a:rPr kumimoji="0" lang="en-US" altLang="en-US" sz="1900" b="0" i="0" u="none" strike="noStrike" cap="none" normalizeH="0" baseline="0" smtClean="0">
                          <a:ln>
                            <a:noFill/>
                          </a:ln>
                          <a:solidFill>
                            <a:schemeClr val="tx1"/>
                          </a:solidFill>
                          <a:effectLst/>
                          <a:latin typeface="Arial" panose="020B0604020202020204" pitchFamily="34" charset="0"/>
                        </a:rPr>
                        <a:t>¼</a:t>
                      </a:r>
                      <a:r>
                        <a:rPr kumimoji="0" lang="en-US" altLang="en-US" sz="1900" b="0" i="0" u="none" strike="noStrike" cap="none" normalizeH="0" baseline="0" smtClean="0">
                          <a:ln>
                            <a:noFill/>
                          </a:ln>
                          <a:solidFill>
                            <a:schemeClr val="tx1"/>
                          </a:solidFill>
                          <a:effectLst/>
                          <a:latin typeface="Comic Sans MS" panose="030F0702030302020204" pitchFamily="66" charset="0"/>
                        </a:rPr>
                        <a:t> </a:t>
                      </a:r>
                      <a:br>
                        <a:rPr kumimoji="0" lang="en-US" altLang="en-US" sz="1900" b="0" i="0" u="none" strike="noStrike" cap="none" normalizeH="0" baseline="0" smtClean="0">
                          <a:ln>
                            <a:noFill/>
                          </a:ln>
                          <a:solidFill>
                            <a:schemeClr val="tx1"/>
                          </a:solidFill>
                          <a:effectLst/>
                          <a:latin typeface="Comic Sans MS" panose="030F0702030302020204" pitchFamily="66" charset="0"/>
                        </a:rPr>
                      </a:br>
                      <a:r>
                        <a:rPr kumimoji="0" lang="en-US" altLang="en-US" sz="1900" b="0" i="0" u="none" strike="noStrike" cap="none" normalizeH="0" baseline="0" smtClean="0">
                          <a:ln>
                            <a:noFill/>
                          </a:ln>
                          <a:solidFill>
                            <a:schemeClr val="tx1"/>
                          </a:solidFill>
                          <a:effectLst/>
                          <a:latin typeface="Comic Sans MS" panose="030F0702030302020204" pitchFamily="66" charset="0"/>
                        </a:rPr>
                        <a:t>to </a:t>
                      </a:r>
                      <a:r>
                        <a:rPr kumimoji="0" lang="en-US" altLang="en-US" sz="1900" b="0" i="0" u="none" strike="noStrike" cap="none" normalizeH="0" baseline="0" smtClean="0">
                          <a:ln>
                            <a:noFill/>
                          </a:ln>
                          <a:solidFill>
                            <a:schemeClr val="tx1"/>
                          </a:solidFill>
                          <a:effectLst/>
                          <a:latin typeface="Arial" panose="020B0604020202020204" pitchFamily="34" charset="0"/>
                        </a:rPr>
                        <a:t>½</a:t>
                      </a:r>
                      <a:r>
                        <a:rPr kumimoji="0" lang="en-US" altLang="en-US" sz="1900" b="0" i="0" u="none" strike="noStrike" cap="none" normalizeH="0" baseline="0" smtClean="0">
                          <a:ln>
                            <a:noFill/>
                          </a:ln>
                          <a:solidFill>
                            <a:schemeClr val="tx1"/>
                          </a:solidFill>
                          <a:effectLst/>
                          <a:latin typeface="Comic Sans MS" panose="030F0702030302020204" pitchFamily="66" charset="0"/>
                        </a:rPr>
                        <a:t> of tenant farmer</a:t>
                      </a:r>
                      <a:r>
                        <a:rPr kumimoji="0" lang="en-US" altLang="en-US" sz="1900" b="0" i="0" u="none" strike="noStrike" cap="none" normalizeH="0" baseline="0" smtClean="0">
                          <a:ln>
                            <a:noFill/>
                          </a:ln>
                          <a:solidFill>
                            <a:schemeClr val="tx1"/>
                          </a:solidFill>
                          <a:effectLst/>
                          <a:latin typeface="Arial" panose="020B0604020202020204" pitchFamily="34" charset="0"/>
                        </a:rPr>
                        <a:t>’</a:t>
                      </a:r>
                      <a:r>
                        <a:rPr kumimoji="0" lang="en-US" altLang="en-US" sz="1900" b="0" i="0" u="none" strike="noStrike" cap="none" normalizeH="0" baseline="0" smtClean="0">
                          <a:ln>
                            <a:noFill/>
                          </a:ln>
                          <a:solidFill>
                            <a:schemeClr val="tx1"/>
                          </a:solidFill>
                          <a:effectLst/>
                          <a:latin typeface="Comic Sans MS" panose="030F0702030302020204" pitchFamily="66" charset="0"/>
                        </a:rPr>
                        <a:t>s future crop.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8419397"/>
                  </a:ext>
                </a:extLst>
              </a:tr>
            </a:tbl>
          </a:graphicData>
        </a:graphic>
      </p:graphicFrame>
      <p:sp>
        <p:nvSpPr>
          <p:cNvPr id="50195" name="Line 19"/>
          <p:cNvSpPr>
            <a:spLocks noChangeShapeType="1"/>
          </p:cNvSpPr>
          <p:nvPr/>
        </p:nvSpPr>
        <p:spPr bwMode="auto">
          <a:xfrm flipV="1">
            <a:off x="3048000" y="1828800"/>
            <a:ext cx="457200" cy="228600"/>
          </a:xfrm>
          <a:prstGeom prst="line">
            <a:avLst/>
          </a:prstGeom>
          <a:noFill/>
          <a:ln w="19050">
            <a:solidFill>
              <a:srgbClr val="D30A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6" name="Line 20"/>
          <p:cNvSpPr>
            <a:spLocks noChangeShapeType="1"/>
          </p:cNvSpPr>
          <p:nvPr/>
        </p:nvSpPr>
        <p:spPr bwMode="auto">
          <a:xfrm flipV="1">
            <a:off x="5791200" y="2971800"/>
            <a:ext cx="685800" cy="381000"/>
          </a:xfrm>
          <a:prstGeom prst="line">
            <a:avLst/>
          </a:prstGeom>
          <a:noFill/>
          <a:ln w="19050">
            <a:solidFill>
              <a:srgbClr val="D30A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7" name="Line 21"/>
          <p:cNvSpPr>
            <a:spLocks noChangeShapeType="1"/>
          </p:cNvSpPr>
          <p:nvPr/>
        </p:nvSpPr>
        <p:spPr bwMode="auto">
          <a:xfrm flipH="1" flipV="1">
            <a:off x="5410200" y="1905000"/>
            <a:ext cx="838200" cy="0"/>
          </a:xfrm>
          <a:prstGeom prst="line">
            <a:avLst/>
          </a:prstGeom>
          <a:noFill/>
          <a:ln w="28575">
            <a:solidFill>
              <a:srgbClr val="D30A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8" name="Line 22"/>
          <p:cNvSpPr>
            <a:spLocks noChangeShapeType="1"/>
          </p:cNvSpPr>
          <p:nvPr/>
        </p:nvSpPr>
        <p:spPr bwMode="auto">
          <a:xfrm flipH="1">
            <a:off x="2971800" y="5181600"/>
            <a:ext cx="457200" cy="457200"/>
          </a:xfrm>
          <a:prstGeom prst="line">
            <a:avLst/>
          </a:prstGeom>
          <a:noFill/>
          <a:ln w="19050">
            <a:solidFill>
              <a:srgbClr val="D30A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51203" name="Text Box 3"/>
          <p:cNvSpPr txBox="1">
            <a:spLocks noChangeArrowheads="1"/>
          </p:cNvSpPr>
          <p:nvPr/>
        </p:nvSpPr>
        <p:spPr bwMode="auto">
          <a:xfrm>
            <a:off x="0" y="381000"/>
            <a:ext cx="9144000" cy="6858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3900" b="1">
                <a:solidFill>
                  <a:srgbClr val="000099"/>
                </a:solidFill>
                <a:latin typeface="Insula" pitchFamily="66" charset="0"/>
              </a:rPr>
              <a:t>Black &amp; White Political Participation</a:t>
            </a:r>
          </a:p>
        </p:txBody>
      </p:sp>
      <p:pic>
        <p:nvPicPr>
          <p:cNvPr id="51204" name="Picture 4" descr="map-black&amp;white participation in Reconstruction"/>
          <p:cNvPicPr>
            <a:picLocks noChangeAspect="1" noChangeArrowheads="1"/>
          </p:cNvPicPr>
          <p:nvPr/>
        </p:nvPicPr>
        <p:blipFill>
          <a:blip r:embed="rId2">
            <a:lum contrast="6000"/>
            <a:extLst>
              <a:ext uri="{28A0092B-C50C-407E-A947-70E740481C1C}">
                <a14:useLocalDpi xmlns:a14="http://schemas.microsoft.com/office/drawing/2010/main" val="0"/>
              </a:ext>
            </a:extLst>
          </a:blip>
          <a:srcRect b="4128"/>
          <a:stretch>
            <a:fillRect/>
          </a:stretch>
        </p:blipFill>
        <p:spPr bwMode="auto">
          <a:xfrm>
            <a:off x="762000" y="1371600"/>
            <a:ext cx="7772400" cy="49180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609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Neither candidate, Republican Rutherford B. Hayes or Democrat Samuel Tilden, had enough electoral votes to win the election.</a:t>
            </a:r>
          </a:p>
        </p:txBody>
      </p:sp>
      <p:pic>
        <p:nvPicPr>
          <p:cNvPr id="8196" name="Picture 4" descr="000000d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8967788"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t>Election of 1876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flipH="1">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A special commission of Congress awarded the election to Hayes, who promptly ended Reconstruction.</a:t>
            </a:r>
          </a:p>
        </p:txBody>
      </p:sp>
      <p:pic>
        <p:nvPicPr>
          <p:cNvPr id="7177" name="Picture 9" descr="pod012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672263"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43011" name="Text Box 3"/>
          <p:cNvSpPr txBox="1">
            <a:spLocks noChangeArrowheads="1"/>
          </p:cNvSpPr>
          <p:nvPr/>
        </p:nvSpPr>
        <p:spPr bwMode="auto">
          <a:xfrm>
            <a:off x="381000" y="365125"/>
            <a:ext cx="8382000" cy="7016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000" b="1">
                <a:solidFill>
                  <a:srgbClr val="000099"/>
                </a:solidFill>
                <a:latin typeface="Insula" pitchFamily="66" charset="0"/>
              </a:rPr>
              <a:t>The Election of 1872</a:t>
            </a:r>
          </a:p>
        </p:txBody>
      </p:sp>
      <p:pic>
        <p:nvPicPr>
          <p:cNvPr id="43012" name="Picture 4" descr="RealElephant12w"/>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6224" t="3703" r="5394" b="4938"/>
          <a:stretch>
            <a:fillRect/>
          </a:stretch>
        </p:blipFill>
        <p:spPr bwMode="auto">
          <a:xfrm>
            <a:off x="474663" y="1524000"/>
            <a:ext cx="4021137" cy="41910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43013" name="Text Box 5"/>
          <p:cNvSpPr txBox="1">
            <a:spLocks noChangeArrowheads="1"/>
          </p:cNvSpPr>
          <p:nvPr/>
        </p:nvSpPr>
        <p:spPr bwMode="auto">
          <a:xfrm>
            <a:off x="4724400" y="1317625"/>
            <a:ext cx="41910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5938" indent="-515938" eaLnBrk="0" hangingPunct="0">
              <a:defRPr>
                <a:solidFill>
                  <a:schemeClr val="tx1"/>
                </a:solidFill>
                <a:latin typeface="Arial" panose="020B0604020202020204" pitchFamily="34" charset="0"/>
              </a:defRPr>
            </a:lvl1pPr>
            <a:lvl2pPr marL="630238"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D30A05"/>
              </a:buClr>
              <a:buFont typeface="Wingdings" panose="05000000000000000000" pitchFamily="2" charset="2"/>
              <a:buChar char="«"/>
            </a:pPr>
            <a:r>
              <a:rPr lang="en-US" altLang="en-US" sz="2500" dirty="0">
                <a:latin typeface="Comic Sans MS" panose="030F0702030302020204" pitchFamily="66" charset="0"/>
              </a:rPr>
              <a:t>Rumors of corruption </a:t>
            </a:r>
            <a:br>
              <a:rPr lang="en-US" altLang="en-US" sz="2500" dirty="0">
                <a:latin typeface="Comic Sans MS" panose="030F0702030302020204" pitchFamily="66" charset="0"/>
              </a:rPr>
            </a:br>
            <a:r>
              <a:rPr lang="en-US" altLang="en-US" sz="2500" dirty="0">
                <a:latin typeface="Comic Sans MS" panose="030F0702030302020204" pitchFamily="66" charset="0"/>
              </a:rPr>
              <a:t>during Grant’s first </a:t>
            </a:r>
            <a:br>
              <a:rPr lang="en-US" altLang="en-US" sz="2500" dirty="0">
                <a:latin typeface="Comic Sans MS" panose="030F0702030302020204" pitchFamily="66" charset="0"/>
              </a:rPr>
            </a:br>
            <a:r>
              <a:rPr lang="en-US" altLang="en-US" sz="2500" dirty="0">
                <a:latin typeface="Comic Sans MS" panose="030F0702030302020204" pitchFamily="66" charset="0"/>
              </a:rPr>
              <a:t>term discredit Republicans.</a:t>
            </a:r>
          </a:p>
          <a:p>
            <a:pPr eaLnBrk="1" hangingPunct="1">
              <a:spcBef>
                <a:spcPct val="50000"/>
              </a:spcBef>
              <a:buClr>
                <a:srgbClr val="D30A05"/>
              </a:buClr>
              <a:buFont typeface="Wingdings" panose="05000000000000000000" pitchFamily="2" charset="2"/>
              <a:buChar char="«"/>
            </a:pPr>
            <a:r>
              <a:rPr lang="en-US" altLang="en-US" sz="2500" dirty="0">
                <a:latin typeface="Comic Sans MS" panose="030F0702030302020204" pitchFamily="66" charset="0"/>
              </a:rPr>
              <a:t>Horace Greeley runs</a:t>
            </a:r>
            <a:br>
              <a:rPr lang="en-US" altLang="en-US" sz="2500" dirty="0">
                <a:latin typeface="Comic Sans MS" panose="030F0702030302020204" pitchFamily="66" charset="0"/>
              </a:rPr>
            </a:br>
            <a:r>
              <a:rPr lang="en-US" altLang="en-US" sz="2500" dirty="0">
                <a:latin typeface="Comic Sans MS" panose="030F0702030302020204" pitchFamily="66" charset="0"/>
              </a:rPr>
              <a:t>as a Democrat/Liberal</a:t>
            </a:r>
            <a:br>
              <a:rPr lang="en-US" altLang="en-US" sz="2500" dirty="0">
                <a:latin typeface="Comic Sans MS" panose="030F0702030302020204" pitchFamily="66" charset="0"/>
              </a:rPr>
            </a:br>
            <a:r>
              <a:rPr lang="en-US" altLang="en-US" sz="2500" dirty="0">
                <a:latin typeface="Comic Sans MS" panose="030F0702030302020204" pitchFamily="66" charset="0"/>
              </a:rPr>
              <a:t>Republican candidate.</a:t>
            </a:r>
          </a:p>
          <a:p>
            <a:pPr eaLnBrk="1" hangingPunct="1">
              <a:spcBef>
                <a:spcPct val="50000"/>
              </a:spcBef>
              <a:buClr>
                <a:srgbClr val="D30A05"/>
              </a:buClr>
              <a:buFont typeface="Wingdings" panose="05000000000000000000" pitchFamily="2" charset="2"/>
              <a:buChar char="«"/>
            </a:pPr>
            <a:r>
              <a:rPr lang="en-US" altLang="en-US" sz="2500" dirty="0">
                <a:latin typeface="Comic Sans MS" panose="030F0702030302020204" pitchFamily="66" charset="0"/>
              </a:rPr>
              <a:t>Greeley attacked as a</a:t>
            </a:r>
            <a:br>
              <a:rPr lang="en-US" altLang="en-US" sz="2500" dirty="0">
                <a:latin typeface="Comic Sans MS" panose="030F0702030302020204" pitchFamily="66" charset="0"/>
              </a:rPr>
            </a:br>
            <a:r>
              <a:rPr lang="en-US" altLang="en-US" sz="2500" dirty="0">
                <a:latin typeface="Comic Sans MS" panose="030F0702030302020204" pitchFamily="66" charset="0"/>
              </a:rPr>
              <a:t>fool and a crank. </a:t>
            </a:r>
          </a:p>
          <a:p>
            <a:pPr eaLnBrk="1" hangingPunct="1">
              <a:spcBef>
                <a:spcPct val="50000"/>
              </a:spcBef>
              <a:buClr>
                <a:srgbClr val="D30A05"/>
              </a:buClr>
              <a:buFont typeface="Wingdings" panose="05000000000000000000" pitchFamily="2" charset="2"/>
              <a:buChar char="«"/>
            </a:pPr>
            <a:r>
              <a:rPr lang="en-US" altLang="en-US" sz="2500" dirty="0">
                <a:latin typeface="Comic Sans MS" panose="030F0702030302020204" pitchFamily="66" charset="0"/>
              </a:rPr>
              <a:t>Greeley died on </a:t>
            </a:r>
            <a:br>
              <a:rPr lang="en-US" altLang="en-US" sz="2500" dirty="0">
                <a:latin typeface="Comic Sans MS" panose="030F0702030302020204" pitchFamily="66" charset="0"/>
              </a:rPr>
            </a:br>
            <a:r>
              <a:rPr lang="en-US" altLang="en-US" sz="2500" dirty="0">
                <a:latin typeface="Comic Sans MS" panose="030F0702030302020204" pitchFamily="66" charset="0"/>
              </a:rPr>
              <a:t>November 29, </a:t>
            </a:r>
            <a:r>
              <a:rPr lang="en-US" altLang="en-US" sz="2500" dirty="0" smtClean="0">
                <a:latin typeface="Comic Sans MS" panose="030F0702030302020204" pitchFamily="66" charset="0"/>
              </a:rPr>
              <a:t>1872</a:t>
            </a:r>
            <a:endParaRPr lang="en-US" altLang="en-US" sz="2500" dirty="0">
              <a:latin typeface="Comic Sans MS" panose="030F0702030302020204" pitchFamily="66"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up)">
                                      <p:cBhvr>
                                        <p:cTn id="7" dur="500"/>
                                        <p:tgtEl>
                                          <p:spTgt spid="430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up)">
                                      <p:cBhvr>
                                        <p:cTn id="12" dur="500"/>
                                        <p:tgtEl>
                                          <p:spTgt spid="430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up)">
                                      <p:cBhvr>
                                        <p:cTn id="17" dur="500"/>
                                        <p:tgtEl>
                                          <p:spTgt spid="430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3013">
                                            <p:txEl>
                                              <p:pRg st="3" end="3"/>
                                            </p:txEl>
                                          </p:spTgt>
                                        </p:tgtEl>
                                        <p:attrNameLst>
                                          <p:attrName>style.visibility</p:attrName>
                                        </p:attrNameLst>
                                      </p:cBhvr>
                                      <p:to>
                                        <p:strVal val="visible"/>
                                      </p:to>
                                    </p:set>
                                    <p:animEffect transition="in" filter="wipe(up)">
                                      <p:cBhvr>
                                        <p:cTn id="22" dur="500"/>
                                        <p:tgtEl>
                                          <p:spTgt spid="430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44035" name="Text Box 3"/>
          <p:cNvSpPr txBox="1">
            <a:spLocks noChangeArrowheads="1"/>
          </p:cNvSpPr>
          <p:nvPr/>
        </p:nvSpPr>
        <p:spPr bwMode="auto">
          <a:xfrm>
            <a:off x="381000" y="3810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400" b="1">
                <a:solidFill>
                  <a:srgbClr val="000099"/>
                </a:solidFill>
                <a:latin typeface="Insula" pitchFamily="66" charset="0"/>
              </a:rPr>
              <a:t>1872 Presidential Election</a:t>
            </a:r>
          </a:p>
        </p:txBody>
      </p:sp>
      <p:pic>
        <p:nvPicPr>
          <p:cNvPr id="44036" name="Picture 4" descr="1872 Election-1"/>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28600" y="1393825"/>
            <a:ext cx="8686800" cy="46259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45059" name="Text Box 3"/>
          <p:cNvSpPr txBox="1">
            <a:spLocks noChangeArrowheads="1"/>
          </p:cNvSpPr>
          <p:nvPr/>
        </p:nvSpPr>
        <p:spPr bwMode="auto">
          <a:xfrm>
            <a:off x="381000" y="365125"/>
            <a:ext cx="8382000" cy="7016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000" b="1">
                <a:solidFill>
                  <a:srgbClr val="000099"/>
                </a:solidFill>
                <a:latin typeface="Insula" pitchFamily="66" charset="0"/>
              </a:rPr>
              <a:t>Popular Vote for President:  1872</a:t>
            </a:r>
          </a:p>
        </p:txBody>
      </p:sp>
      <p:pic>
        <p:nvPicPr>
          <p:cNvPr id="45060"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571500" y="1222375"/>
            <a:ext cx="8115300" cy="517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46083" name="Text Box 3"/>
          <p:cNvSpPr txBox="1">
            <a:spLocks noChangeArrowheads="1"/>
          </p:cNvSpPr>
          <p:nvPr/>
        </p:nvSpPr>
        <p:spPr bwMode="auto">
          <a:xfrm>
            <a:off x="381000" y="2286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400" b="1">
                <a:solidFill>
                  <a:srgbClr val="000099"/>
                </a:solidFill>
                <a:latin typeface="Insula" pitchFamily="66" charset="0"/>
              </a:rPr>
              <a:t>The Panic of 1873</a:t>
            </a:r>
          </a:p>
        </p:txBody>
      </p:sp>
      <p:pic>
        <p:nvPicPr>
          <p:cNvPr id="46084" name="Picture 4" descr="1873 depression"/>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04800" y="1143000"/>
            <a:ext cx="4191000" cy="40767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 Box 5"/>
          <p:cNvSpPr txBox="1">
            <a:spLocks noChangeArrowheads="1"/>
          </p:cNvSpPr>
          <p:nvPr/>
        </p:nvSpPr>
        <p:spPr bwMode="auto">
          <a:xfrm>
            <a:off x="4648200" y="1146175"/>
            <a:ext cx="4267200"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341313" eaLnBrk="0" hangingPunct="0">
              <a:tabLst>
                <a:tab pos="914400" algn="l"/>
              </a:tabLst>
              <a:defRPr>
                <a:solidFill>
                  <a:schemeClr val="tx1"/>
                </a:solidFill>
                <a:latin typeface="Arial" panose="020B0604020202020204" pitchFamily="34" charset="0"/>
              </a:defRPr>
            </a:lvl1pPr>
            <a:lvl2pPr marL="976313" indent="-341313" eaLnBrk="0" hangingPunct="0">
              <a:tabLst>
                <a:tab pos="914400" algn="l"/>
              </a:tabLst>
              <a:defRPr>
                <a:solidFill>
                  <a:schemeClr val="tx1"/>
                </a:solidFill>
                <a:latin typeface="Arial" panose="020B0604020202020204" pitchFamily="34" charset="0"/>
              </a:defRPr>
            </a:lvl2pPr>
            <a:lvl3pPr marL="1136650" eaLnBrk="0" hangingPunct="0">
              <a:tabLst>
                <a:tab pos="914400" algn="l"/>
              </a:tabLst>
              <a:defRPr>
                <a:solidFill>
                  <a:schemeClr val="tx1"/>
                </a:solidFill>
                <a:latin typeface="Arial" panose="020B0604020202020204" pitchFamily="34" charset="0"/>
              </a:defRPr>
            </a:lvl3pPr>
            <a:lvl4pPr eaLnBrk="0" hangingPunct="0">
              <a:tabLst>
                <a:tab pos="914400" algn="l"/>
              </a:tabLst>
              <a:defRPr>
                <a:solidFill>
                  <a:schemeClr val="tx1"/>
                </a:solidFill>
                <a:latin typeface="Arial" panose="020B0604020202020204" pitchFamily="34" charset="0"/>
              </a:defRPr>
            </a:lvl4pPr>
            <a:lvl5pPr eaLnBrk="0" hangingPunct="0">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eaLnBrk="1" hangingPunct="1">
              <a:spcBef>
                <a:spcPct val="50000"/>
              </a:spcBef>
              <a:buClr>
                <a:srgbClr val="D02800"/>
              </a:buClr>
              <a:buFont typeface="Wingdings" panose="05000000000000000000" pitchFamily="2" charset="2"/>
              <a:buChar char="«"/>
            </a:pPr>
            <a:r>
              <a:rPr lang="en-US" altLang="en-US" sz="2400">
                <a:latin typeface="Comic Sans MS" panose="030F0702030302020204" pitchFamily="66" charset="0"/>
              </a:rPr>
              <a:t>It raises “the money</a:t>
            </a:r>
            <a:br>
              <a:rPr lang="en-US" altLang="en-US" sz="2400">
                <a:latin typeface="Comic Sans MS" panose="030F0702030302020204" pitchFamily="66" charset="0"/>
              </a:rPr>
            </a:br>
            <a:r>
              <a:rPr lang="en-US" altLang="en-US" sz="2400">
                <a:latin typeface="Comic Sans MS" panose="030F0702030302020204" pitchFamily="66" charset="0"/>
              </a:rPr>
              <a:t>question.”</a:t>
            </a:r>
          </a:p>
          <a:p>
            <a:pPr lvl="1" eaLnBrk="1" hangingPunct="1">
              <a:spcBef>
                <a:spcPct val="50000"/>
              </a:spcBef>
              <a:buClr>
                <a:srgbClr val="000080"/>
              </a:buClr>
              <a:buSzPct val="80000"/>
              <a:buFont typeface="DavysOtherDingbats" pitchFamily="2" charset="0"/>
              <a:buChar char="*"/>
            </a:pPr>
            <a:r>
              <a:rPr lang="en-US" altLang="en-US" sz="2200">
                <a:latin typeface="Comic Sans MS" panose="030F0702030302020204" pitchFamily="66" charset="0"/>
              </a:rPr>
              <a:t>debtors seek inflationary</a:t>
            </a:r>
            <a:br>
              <a:rPr lang="en-US" altLang="en-US" sz="2200">
                <a:latin typeface="Comic Sans MS" panose="030F0702030302020204" pitchFamily="66" charset="0"/>
              </a:rPr>
            </a:br>
            <a:r>
              <a:rPr lang="en-US" altLang="en-US" sz="2200">
                <a:latin typeface="Comic Sans MS" panose="030F0702030302020204" pitchFamily="66" charset="0"/>
              </a:rPr>
              <a:t>monetary policy by</a:t>
            </a:r>
            <a:br>
              <a:rPr lang="en-US" altLang="en-US" sz="2200">
                <a:latin typeface="Comic Sans MS" panose="030F0702030302020204" pitchFamily="66" charset="0"/>
              </a:rPr>
            </a:br>
            <a:r>
              <a:rPr lang="en-US" altLang="en-US" sz="2200">
                <a:latin typeface="Comic Sans MS" panose="030F0702030302020204" pitchFamily="66" charset="0"/>
              </a:rPr>
              <a:t>continuing circulation of greenbacks.</a:t>
            </a:r>
          </a:p>
          <a:p>
            <a:pPr lvl="1" eaLnBrk="1" hangingPunct="1">
              <a:spcBef>
                <a:spcPct val="50000"/>
              </a:spcBef>
              <a:buClr>
                <a:srgbClr val="000080"/>
              </a:buClr>
              <a:buSzPct val="80000"/>
              <a:buFont typeface="DavysOtherDingbats" pitchFamily="2" charset="0"/>
              <a:buChar char="*"/>
            </a:pPr>
            <a:r>
              <a:rPr lang="en-US" altLang="en-US" sz="2200">
                <a:latin typeface="Comic Sans MS" panose="030F0702030302020204" pitchFamily="66" charset="0"/>
              </a:rPr>
              <a:t>creditors, intellectuals support hard money.</a:t>
            </a:r>
          </a:p>
          <a:p>
            <a:pPr eaLnBrk="1" hangingPunct="1">
              <a:spcBef>
                <a:spcPct val="50000"/>
              </a:spcBef>
              <a:buClr>
                <a:srgbClr val="D02800"/>
              </a:buClr>
              <a:buFont typeface="Wingdings" panose="05000000000000000000" pitchFamily="2" charset="2"/>
              <a:buChar char="«"/>
            </a:pPr>
            <a:r>
              <a:rPr lang="en-US" altLang="en-US" sz="2400">
                <a:latin typeface="Comic Sans MS" panose="030F0702030302020204" pitchFamily="66" charset="0"/>
                <a:sym typeface="Wingdings" panose="05000000000000000000" pitchFamily="2" charset="2"/>
              </a:rPr>
              <a:t>1875  </a:t>
            </a:r>
            <a:r>
              <a:rPr lang="en-US" altLang="en-US" sz="2400" b="1">
                <a:solidFill>
                  <a:srgbClr val="F02E00"/>
                </a:solidFill>
                <a:latin typeface="Comic Sans MS" panose="030F0702030302020204" pitchFamily="66" charset="0"/>
                <a:sym typeface="Wingdings" panose="05000000000000000000" pitchFamily="2" charset="2"/>
              </a:rPr>
              <a:t>Specie                 Redemption Act.</a:t>
            </a:r>
          </a:p>
        </p:txBody>
      </p:sp>
      <p:sp>
        <p:nvSpPr>
          <p:cNvPr id="46086" name="Text Box 6"/>
          <p:cNvSpPr txBox="1">
            <a:spLocks noChangeArrowheads="1"/>
          </p:cNvSpPr>
          <p:nvPr/>
        </p:nvSpPr>
        <p:spPr bwMode="auto">
          <a:xfrm>
            <a:off x="762000" y="57150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341313" eaLnBrk="0" hangingPunct="0">
              <a:defRPr>
                <a:solidFill>
                  <a:schemeClr val="tx1"/>
                </a:solidFill>
                <a:latin typeface="Arial" panose="020B0604020202020204" pitchFamily="34" charset="0"/>
              </a:defRPr>
            </a:lvl1pPr>
            <a:lvl2pPr marL="57150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D02800"/>
              </a:buClr>
              <a:buFont typeface="Wingdings" panose="05000000000000000000" pitchFamily="2" charset="2"/>
              <a:buChar char="«"/>
            </a:pPr>
            <a:r>
              <a:rPr lang="en-US" altLang="en-US" sz="2400">
                <a:latin typeface="Comic Sans MS" panose="030F0702030302020204" pitchFamily="66" charset="0"/>
              </a:rPr>
              <a:t>1876 </a:t>
            </a:r>
            <a:r>
              <a:rPr lang="en-US" altLang="en-US" sz="2400">
                <a:latin typeface="Comic Sans MS" panose="030F0702030302020204" pitchFamily="66" charset="0"/>
                <a:sym typeface="Wingdings" panose="05000000000000000000" pitchFamily="2" charset="2"/>
              </a:rPr>
              <a:t> </a:t>
            </a:r>
            <a:r>
              <a:rPr lang="en-US" altLang="en-US" sz="2400" b="1">
                <a:solidFill>
                  <a:srgbClr val="F02E00"/>
                </a:solidFill>
                <a:latin typeface="Comic Sans MS" panose="030F0702030302020204" pitchFamily="66" charset="0"/>
                <a:sym typeface="Wingdings" panose="05000000000000000000" pitchFamily="2" charset="2"/>
              </a:rPr>
              <a:t>Greenback Party</a:t>
            </a:r>
            <a:r>
              <a:rPr lang="en-US" altLang="en-US" sz="2400">
                <a:latin typeface="Comic Sans MS" panose="030F0702030302020204" pitchFamily="66" charset="0"/>
                <a:sym typeface="Wingdings" panose="05000000000000000000" pitchFamily="2" charset="2"/>
              </a:rPr>
              <a:t> formed &amp; makes gains in</a:t>
            </a:r>
            <a:br>
              <a:rPr lang="en-US" altLang="en-US" sz="2400">
                <a:latin typeface="Comic Sans MS" panose="030F0702030302020204" pitchFamily="66" charset="0"/>
                <a:sym typeface="Wingdings" panose="05000000000000000000" pitchFamily="2" charset="2"/>
              </a:rPr>
            </a:br>
            <a:r>
              <a:rPr lang="en-US" altLang="en-US" sz="2400">
                <a:latin typeface="Comic Sans MS" panose="030F0702030302020204" pitchFamily="66" charset="0"/>
                <a:sym typeface="Wingdings" panose="05000000000000000000" pitchFamily="2" charset="2"/>
              </a:rPr>
              <a:t>             congressional races  </a:t>
            </a:r>
            <a:r>
              <a:rPr lang="en-US" altLang="en-US" sz="2400" b="1" i="1">
                <a:solidFill>
                  <a:srgbClr val="3333FF"/>
                </a:solidFill>
                <a:latin typeface="Comic Sans MS" panose="030F0702030302020204" pitchFamily="66" charset="0"/>
                <a:sym typeface="Wingdings" panose="05000000000000000000" pitchFamily="2" charset="2"/>
              </a:rPr>
              <a:t>The “Crime of ’73’!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37891" name="Text Box 3"/>
          <p:cNvSpPr txBox="1">
            <a:spLocks noChangeArrowheads="1"/>
          </p:cNvSpPr>
          <p:nvPr/>
        </p:nvSpPr>
        <p:spPr bwMode="auto">
          <a:xfrm>
            <a:off x="381000" y="3048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400" b="1">
                <a:solidFill>
                  <a:srgbClr val="000099"/>
                </a:solidFill>
                <a:latin typeface="Insula" pitchFamily="66" charset="0"/>
              </a:rPr>
              <a:t>The 1868 Republican Ticket</a:t>
            </a:r>
          </a:p>
        </p:txBody>
      </p:sp>
      <p:pic>
        <p:nvPicPr>
          <p:cNvPr id="37892" name="Picture 4" descr="NatlUnionRepCands186812w"/>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2197" t="1561" r="2197" b="3252"/>
          <a:stretch>
            <a:fillRect/>
          </a:stretch>
        </p:blipFill>
        <p:spPr bwMode="auto">
          <a:xfrm>
            <a:off x="1371600" y="1447800"/>
            <a:ext cx="6629400" cy="4648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48131" name="Text Box 3"/>
          <p:cNvSpPr txBox="1">
            <a:spLocks noChangeArrowheads="1"/>
          </p:cNvSpPr>
          <p:nvPr/>
        </p:nvSpPr>
        <p:spPr bwMode="auto">
          <a:xfrm>
            <a:off x="381000" y="457200"/>
            <a:ext cx="8382000" cy="823913"/>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800" b="1">
                <a:solidFill>
                  <a:srgbClr val="000099"/>
                </a:solidFill>
                <a:latin typeface="Insula" pitchFamily="66" charset="0"/>
              </a:rPr>
              <a:t>Legal Challenges</a:t>
            </a:r>
          </a:p>
        </p:txBody>
      </p:sp>
      <p:sp>
        <p:nvSpPr>
          <p:cNvPr id="48132" name="Text Box 4"/>
          <p:cNvSpPr txBox="1">
            <a:spLocks noChangeArrowheads="1"/>
          </p:cNvSpPr>
          <p:nvPr/>
        </p:nvSpPr>
        <p:spPr bwMode="auto">
          <a:xfrm>
            <a:off x="1143000" y="1828800"/>
            <a:ext cx="70104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D30A05"/>
              </a:buClr>
              <a:buFont typeface="Wingdings" panose="05000000000000000000" pitchFamily="2" charset="2"/>
              <a:buChar char="«"/>
            </a:pPr>
            <a:r>
              <a:rPr lang="en-US" altLang="en-US" sz="3200" i="1">
                <a:latin typeface="Comic Sans MS" panose="030F0702030302020204" pitchFamily="66" charset="0"/>
              </a:rPr>
              <a:t>The Slaughterhouse Cases</a:t>
            </a:r>
            <a:r>
              <a:rPr lang="en-US" altLang="en-US" sz="3200">
                <a:latin typeface="Comic Sans MS" panose="030F0702030302020204" pitchFamily="66" charset="0"/>
              </a:rPr>
              <a:t> (1873)</a:t>
            </a:r>
            <a:br>
              <a:rPr lang="en-US" altLang="en-US" sz="3200">
                <a:latin typeface="Comic Sans MS" panose="030F0702030302020204" pitchFamily="66" charset="0"/>
              </a:rPr>
            </a:br>
            <a:endParaRPr lang="en-US" altLang="en-US" sz="3200">
              <a:latin typeface="Comic Sans MS" panose="030F0702030302020204" pitchFamily="66" charset="0"/>
            </a:endParaRPr>
          </a:p>
          <a:p>
            <a:pPr eaLnBrk="1" hangingPunct="1">
              <a:spcBef>
                <a:spcPct val="50000"/>
              </a:spcBef>
              <a:buClr>
                <a:srgbClr val="D30A05"/>
              </a:buClr>
              <a:buFont typeface="Wingdings" panose="05000000000000000000" pitchFamily="2" charset="2"/>
              <a:buChar char="«"/>
            </a:pPr>
            <a:r>
              <a:rPr lang="en-US" altLang="en-US" sz="3200" i="1">
                <a:latin typeface="Comic Sans MS" panose="030F0702030302020204" pitchFamily="66" charset="0"/>
              </a:rPr>
              <a:t>U. S. v. Cruickshank</a:t>
            </a:r>
            <a:r>
              <a:rPr lang="en-US" altLang="en-US" sz="3200">
                <a:latin typeface="Comic Sans MS" panose="030F0702030302020204" pitchFamily="66" charset="0"/>
              </a:rPr>
              <a:t> (1876)</a:t>
            </a:r>
            <a:br>
              <a:rPr lang="en-US" altLang="en-US" sz="3200">
                <a:latin typeface="Comic Sans MS" panose="030F0702030302020204" pitchFamily="66" charset="0"/>
              </a:rPr>
            </a:br>
            <a:endParaRPr lang="en-US" altLang="en-US" sz="3200">
              <a:latin typeface="Comic Sans MS" panose="030F0702030302020204" pitchFamily="66" charset="0"/>
            </a:endParaRPr>
          </a:p>
          <a:p>
            <a:pPr eaLnBrk="1" hangingPunct="1">
              <a:spcBef>
                <a:spcPct val="50000"/>
              </a:spcBef>
              <a:buClr>
                <a:srgbClr val="D30A05"/>
              </a:buClr>
              <a:buFont typeface="Wingdings" panose="05000000000000000000" pitchFamily="2" charset="2"/>
              <a:buChar char="«"/>
            </a:pPr>
            <a:r>
              <a:rPr lang="en-US" altLang="en-US" sz="3200">
                <a:latin typeface="Comic Sans MS" panose="030F0702030302020204" pitchFamily="66" charset="0"/>
              </a:rPr>
              <a:t>These cases limited the ability of the Federal Government to intervene and protect the rights of Freedmen.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56323" name="Text Box 3"/>
          <p:cNvSpPr txBox="1">
            <a:spLocks noChangeArrowheads="1"/>
          </p:cNvSpPr>
          <p:nvPr/>
        </p:nvSpPr>
        <p:spPr bwMode="auto">
          <a:xfrm>
            <a:off x="381000" y="288925"/>
            <a:ext cx="8382000" cy="7016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nchor="ctr">
            <a:spAutoFit/>
          </a:bodyPr>
          <a:lstStyle/>
          <a:p>
            <a:pPr algn="ctr">
              <a:spcBef>
                <a:spcPct val="50000"/>
              </a:spcBef>
            </a:pPr>
            <a:r>
              <a:rPr lang="en-US" altLang="en-US" sz="4000" b="1">
                <a:solidFill>
                  <a:srgbClr val="000099"/>
                </a:solidFill>
                <a:latin typeface="Insula" pitchFamily="66" charset="0"/>
              </a:rPr>
              <a:t>Northern Support Wanes</a:t>
            </a:r>
          </a:p>
        </p:txBody>
      </p:sp>
      <p:pic>
        <p:nvPicPr>
          <p:cNvPr id="56324" name="Picture 4" descr="Grantscandal"/>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765800" y="1371600"/>
            <a:ext cx="2935288" cy="3505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p:cNvSpPr txBox="1">
            <a:spLocks noChangeArrowheads="1"/>
          </p:cNvSpPr>
          <p:nvPr/>
        </p:nvSpPr>
        <p:spPr bwMode="auto">
          <a:xfrm>
            <a:off x="609600" y="1219200"/>
            <a:ext cx="7315200" cy="525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3225" indent="-403225" eaLnBrk="0" hangingPunct="0">
              <a:defRPr>
                <a:solidFill>
                  <a:schemeClr val="tx1"/>
                </a:solidFill>
                <a:latin typeface="Arial" panose="020B0604020202020204" pitchFamily="34" charset="0"/>
              </a:defRPr>
            </a:lvl1pPr>
            <a:lvl2pPr marL="1022350" indent="-387350" eaLnBrk="0" hangingPunct="0">
              <a:defRPr>
                <a:solidFill>
                  <a:schemeClr val="tx1"/>
                </a:solidFill>
                <a:latin typeface="Arial" panose="020B0604020202020204" pitchFamily="34" charset="0"/>
              </a:defRPr>
            </a:lvl2pPr>
            <a:lvl3pPr marL="1136650"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D30A05"/>
              </a:buClr>
              <a:buFont typeface="Wingdings" panose="05000000000000000000" pitchFamily="2" charset="2"/>
              <a:buChar char="«"/>
            </a:pPr>
            <a:r>
              <a:rPr lang="en-US" altLang="en-US" sz="2600">
                <a:latin typeface="Comic Sans MS" panose="030F0702030302020204" pitchFamily="66" charset="0"/>
              </a:rPr>
              <a:t>“Grantism” &amp; corruption.</a:t>
            </a:r>
          </a:p>
          <a:p>
            <a:pPr eaLnBrk="1" hangingPunct="1">
              <a:spcBef>
                <a:spcPct val="50000"/>
              </a:spcBef>
              <a:buClr>
                <a:srgbClr val="D30A05"/>
              </a:buClr>
              <a:buFont typeface="Wingdings" panose="05000000000000000000" pitchFamily="2" charset="2"/>
              <a:buChar char="«"/>
            </a:pPr>
            <a:r>
              <a:rPr lang="en-US" altLang="en-US" sz="2600" b="1">
                <a:solidFill>
                  <a:srgbClr val="F02E00"/>
                </a:solidFill>
                <a:latin typeface="Comic Sans MS" panose="030F0702030302020204" pitchFamily="66" charset="0"/>
              </a:rPr>
              <a:t>Panic of 1873</a:t>
            </a:r>
            <a:r>
              <a:rPr lang="en-US" altLang="en-US" sz="2600">
                <a:latin typeface="Comic Sans MS" panose="030F0702030302020204" pitchFamily="66" charset="0"/>
              </a:rPr>
              <a:t> [6-year</a:t>
            </a:r>
            <a:br>
              <a:rPr lang="en-US" altLang="en-US" sz="2600">
                <a:latin typeface="Comic Sans MS" panose="030F0702030302020204" pitchFamily="66" charset="0"/>
              </a:rPr>
            </a:br>
            <a:r>
              <a:rPr lang="en-US" altLang="en-US" sz="2600">
                <a:latin typeface="Comic Sans MS" panose="030F0702030302020204" pitchFamily="66" charset="0"/>
              </a:rPr>
              <a:t>depression].</a:t>
            </a:r>
          </a:p>
          <a:p>
            <a:pPr eaLnBrk="1" hangingPunct="1">
              <a:spcBef>
                <a:spcPct val="50000"/>
              </a:spcBef>
              <a:buClr>
                <a:srgbClr val="D30A05"/>
              </a:buClr>
              <a:buFont typeface="Wingdings" panose="05000000000000000000" pitchFamily="2" charset="2"/>
              <a:buChar char="«"/>
            </a:pPr>
            <a:r>
              <a:rPr lang="en-US" altLang="en-US" sz="2600">
                <a:latin typeface="Comic Sans MS" panose="030F0702030302020204" pitchFamily="66" charset="0"/>
              </a:rPr>
              <a:t>Concern over westward</a:t>
            </a:r>
            <a:br>
              <a:rPr lang="en-US" altLang="en-US" sz="2600">
                <a:latin typeface="Comic Sans MS" panose="030F0702030302020204" pitchFamily="66" charset="0"/>
              </a:rPr>
            </a:br>
            <a:r>
              <a:rPr lang="en-US" altLang="en-US" sz="2600">
                <a:latin typeface="Comic Sans MS" panose="030F0702030302020204" pitchFamily="66" charset="0"/>
              </a:rPr>
              <a:t>expansion and Indian wars.</a:t>
            </a:r>
          </a:p>
          <a:p>
            <a:pPr eaLnBrk="1" hangingPunct="1">
              <a:spcBef>
                <a:spcPct val="50000"/>
              </a:spcBef>
              <a:buClr>
                <a:srgbClr val="D30A05"/>
              </a:buClr>
              <a:buFont typeface="Wingdings" panose="05000000000000000000" pitchFamily="2" charset="2"/>
              <a:buChar char="«"/>
            </a:pPr>
            <a:r>
              <a:rPr lang="en-US" altLang="en-US" sz="2600">
                <a:latin typeface="Comic Sans MS" panose="030F0702030302020204" pitchFamily="66" charset="0"/>
              </a:rPr>
              <a:t>Key monetary issues:</a:t>
            </a:r>
          </a:p>
          <a:p>
            <a:pPr lvl="1" eaLnBrk="1" hangingPunct="1">
              <a:spcBef>
                <a:spcPct val="50000"/>
              </a:spcBef>
              <a:buClr>
                <a:srgbClr val="000080"/>
              </a:buClr>
              <a:buSzPct val="80000"/>
              <a:buFont typeface="DavysOtherDingbats" pitchFamily="2" charset="0"/>
              <a:buChar char="*"/>
            </a:pPr>
            <a:r>
              <a:rPr lang="en-US" altLang="en-US" sz="2400">
                <a:latin typeface="Comic Sans MS" panose="030F0702030302020204" pitchFamily="66" charset="0"/>
                <a:sym typeface="Wingdings" panose="05000000000000000000" pitchFamily="2" charset="2"/>
              </a:rPr>
              <a:t>should the government </a:t>
            </a:r>
            <a:br>
              <a:rPr lang="en-US" altLang="en-US" sz="2400">
                <a:latin typeface="Comic Sans MS" panose="030F0702030302020204" pitchFamily="66" charset="0"/>
                <a:sym typeface="Wingdings" panose="05000000000000000000" pitchFamily="2" charset="2"/>
              </a:rPr>
            </a:br>
            <a:r>
              <a:rPr lang="en-US" altLang="en-US" sz="2400">
                <a:latin typeface="Comic Sans MS" panose="030F0702030302020204" pitchFamily="66" charset="0"/>
                <a:sym typeface="Wingdings" panose="05000000000000000000" pitchFamily="2" charset="2"/>
              </a:rPr>
              <a:t>retire $432m worth of </a:t>
            </a:r>
            <a:br>
              <a:rPr lang="en-US" altLang="en-US" sz="2400">
                <a:latin typeface="Comic Sans MS" panose="030F0702030302020204" pitchFamily="66" charset="0"/>
                <a:sym typeface="Wingdings" panose="05000000000000000000" pitchFamily="2" charset="2"/>
              </a:rPr>
            </a:br>
            <a:r>
              <a:rPr lang="en-US" altLang="en-US" sz="2400">
                <a:latin typeface="Comic Sans MS" panose="030F0702030302020204" pitchFamily="66" charset="0"/>
                <a:sym typeface="Wingdings" panose="05000000000000000000" pitchFamily="2" charset="2"/>
              </a:rPr>
              <a:t>“greenbacks” issued during the Civil War.</a:t>
            </a:r>
          </a:p>
          <a:p>
            <a:pPr lvl="1" eaLnBrk="1" hangingPunct="1">
              <a:spcBef>
                <a:spcPct val="50000"/>
              </a:spcBef>
              <a:buClr>
                <a:srgbClr val="000080"/>
              </a:buClr>
              <a:buSzPct val="80000"/>
              <a:buFont typeface="DavysOtherDingbats" pitchFamily="2" charset="0"/>
              <a:buChar char="*"/>
            </a:pPr>
            <a:r>
              <a:rPr lang="en-US" altLang="en-US" sz="2400">
                <a:latin typeface="Comic Sans MS" panose="030F0702030302020204" pitchFamily="66" charset="0"/>
                <a:sym typeface="Wingdings" panose="05000000000000000000" pitchFamily="2" charset="2"/>
              </a:rPr>
              <a:t>should war bonds be paid back in specie or</a:t>
            </a:r>
            <a:br>
              <a:rPr lang="en-US" altLang="en-US" sz="2400">
                <a:latin typeface="Comic Sans MS" panose="030F0702030302020204" pitchFamily="66" charset="0"/>
                <a:sym typeface="Wingdings" panose="05000000000000000000" pitchFamily="2" charset="2"/>
              </a:rPr>
            </a:br>
            <a:r>
              <a:rPr lang="en-US" altLang="en-US" sz="2400">
                <a:latin typeface="Comic Sans MS" panose="030F0702030302020204" pitchFamily="66" charset="0"/>
                <a:sym typeface="Wingdings" panose="05000000000000000000" pitchFamily="2" charset="2"/>
              </a:rPr>
              <a:t>greenbacks.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pic>
        <p:nvPicPr>
          <p:cNvPr id="57347" name="Picture 3" descr="GrndNtlRepBanner187612w"/>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57200" y="838200"/>
            <a:ext cx="3952875" cy="5791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4" descr="GrndNatlDemBanner12w"/>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724400" y="838200"/>
            <a:ext cx="4033838" cy="5791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381000" y="152400"/>
            <a:ext cx="8382000" cy="6858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3900" b="1">
                <a:solidFill>
                  <a:srgbClr val="000099"/>
                </a:solidFill>
                <a:latin typeface="Insula" pitchFamily="66" charset="0"/>
              </a:rPr>
              <a:t>1876 Presidential Tickets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58371" name="Text Box 3"/>
          <p:cNvSpPr txBox="1">
            <a:spLocks noChangeArrowheads="1"/>
          </p:cNvSpPr>
          <p:nvPr/>
        </p:nvSpPr>
        <p:spPr bwMode="auto">
          <a:xfrm>
            <a:off x="381000" y="3810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400" b="1">
                <a:solidFill>
                  <a:srgbClr val="000099"/>
                </a:solidFill>
                <a:latin typeface="Insula" pitchFamily="66" charset="0"/>
              </a:rPr>
              <a:t>1876 Presidential Election</a:t>
            </a:r>
          </a:p>
        </p:txBody>
      </p:sp>
      <p:pic>
        <p:nvPicPr>
          <p:cNvPr id="58372" name="Picture 4" descr="1876 Election"/>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304800" y="1524000"/>
            <a:ext cx="8524875" cy="4579938"/>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59395" name="Text Box 3"/>
          <p:cNvSpPr txBox="1">
            <a:spLocks noChangeArrowheads="1"/>
          </p:cNvSpPr>
          <p:nvPr/>
        </p:nvSpPr>
        <p:spPr bwMode="auto">
          <a:xfrm>
            <a:off x="381000" y="3810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400" b="1">
                <a:solidFill>
                  <a:srgbClr val="000099"/>
                </a:solidFill>
                <a:latin typeface="Insula" pitchFamily="66" charset="0"/>
              </a:rPr>
              <a:t>The Political Crisis of 1877</a:t>
            </a:r>
          </a:p>
        </p:txBody>
      </p:sp>
      <p:pic>
        <p:nvPicPr>
          <p:cNvPr id="59396" name="Picture 4" descr="CountingVotes12w"/>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 y="1295400"/>
            <a:ext cx="5181600" cy="3481388"/>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pic>
        <p:nvPicPr>
          <p:cNvPr id="59397" name="Picture 5" descr="NatlGame12w"/>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l="4167" t="4173" r="4167" b="6087"/>
          <a:stretch>
            <a:fillRect/>
          </a:stretch>
        </p:blipFill>
        <p:spPr bwMode="auto">
          <a:xfrm>
            <a:off x="5410200" y="3048000"/>
            <a:ext cx="3352800" cy="32766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59398" name="Text Box 6"/>
          <p:cNvSpPr txBox="1">
            <a:spLocks noChangeArrowheads="1"/>
          </p:cNvSpPr>
          <p:nvPr/>
        </p:nvSpPr>
        <p:spPr bwMode="auto">
          <a:xfrm>
            <a:off x="533400" y="5105400"/>
            <a:ext cx="457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5938" indent="-515938" eaLnBrk="0" hangingPunct="0">
              <a:defRPr>
                <a:solidFill>
                  <a:schemeClr val="tx1"/>
                </a:solidFill>
                <a:latin typeface="Arial" panose="020B0604020202020204" pitchFamily="34" charset="0"/>
              </a:defRPr>
            </a:lvl1pPr>
            <a:lvl2pPr marL="630238"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D30A05"/>
              </a:buClr>
              <a:buFont typeface="Wingdings" panose="05000000000000000000" pitchFamily="2" charset="2"/>
              <a:buChar char="«"/>
            </a:pPr>
            <a:r>
              <a:rPr lang="en-US" altLang="en-US" sz="3200">
                <a:latin typeface="Comic Sans MS" panose="030F0702030302020204" pitchFamily="66" charset="0"/>
              </a:rPr>
              <a:t>“Corrupt Bargain”</a:t>
            </a:r>
            <a:br>
              <a:rPr lang="en-US" altLang="en-US" sz="3200">
                <a:latin typeface="Comic Sans MS" panose="030F0702030302020204" pitchFamily="66" charset="0"/>
              </a:rPr>
            </a:br>
            <a:r>
              <a:rPr lang="en-US" altLang="en-US" sz="3200">
                <a:latin typeface="Comic Sans MS" panose="030F0702030302020204" pitchFamily="66" charset="0"/>
              </a:rPr>
              <a:t>Part II?</a:t>
            </a:r>
            <a:endParaRPr lang="en-US" altLang="en-US" sz="3200">
              <a:latin typeface="Comic Sans MS" panose="030F0702030302020204" pitchFamily="66"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60419" name="Text Box 3"/>
          <p:cNvSpPr txBox="1">
            <a:spLocks noChangeArrowheads="1"/>
          </p:cNvSpPr>
          <p:nvPr/>
        </p:nvSpPr>
        <p:spPr bwMode="auto">
          <a:xfrm>
            <a:off x="381000" y="2286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400" b="1">
                <a:solidFill>
                  <a:srgbClr val="000099"/>
                </a:solidFill>
                <a:latin typeface="Insula" pitchFamily="66" charset="0"/>
              </a:rPr>
              <a:t>Hayes Prevails</a:t>
            </a:r>
          </a:p>
        </p:txBody>
      </p:sp>
      <p:pic>
        <p:nvPicPr>
          <p:cNvPr id="60420" name="Picture 4" descr="pol_cartoon-1876 election-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021" r="1021" b="793"/>
          <a:stretch>
            <a:fillRect/>
          </a:stretch>
        </p:blipFill>
        <p:spPr bwMode="auto">
          <a:xfrm>
            <a:off x="2286000" y="1143000"/>
            <a:ext cx="4608513" cy="5334000"/>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62467" name="Text Box 3"/>
          <p:cNvSpPr txBox="1">
            <a:spLocks noChangeArrowheads="1"/>
          </p:cNvSpPr>
          <p:nvPr/>
        </p:nvSpPr>
        <p:spPr bwMode="auto">
          <a:xfrm>
            <a:off x="381000" y="304800"/>
            <a:ext cx="8382000" cy="13716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200" b="1">
                <a:solidFill>
                  <a:srgbClr val="000099"/>
                </a:solidFill>
                <a:latin typeface="Insula" pitchFamily="66" charset="0"/>
              </a:rPr>
              <a:t>A Political Crisis:  The “Compromise” of 1877</a:t>
            </a:r>
          </a:p>
        </p:txBody>
      </p:sp>
      <p:pic>
        <p:nvPicPr>
          <p:cNvPr id="62468" name="Picture 4" descr="Inauguration12w"/>
          <p:cNvPicPr>
            <a:picLocks noChangeAspect="1" noChangeArrowheads="1"/>
          </p:cNvPicPr>
          <p:nvPr/>
        </p:nvPicPr>
        <p:blipFill>
          <a:blip r:embed="rId2">
            <a:lum contrast="6000"/>
            <a:extLst>
              <a:ext uri="{28A0092B-C50C-407E-A947-70E740481C1C}">
                <a14:useLocalDpi xmlns:a14="http://schemas.microsoft.com/office/drawing/2010/main" val="0"/>
              </a:ext>
            </a:extLst>
          </a:blip>
          <a:srcRect l="9703" t="36000" r="11424" b="6667"/>
          <a:stretch>
            <a:fillRect/>
          </a:stretch>
        </p:blipFill>
        <p:spPr bwMode="auto">
          <a:xfrm>
            <a:off x="2438400" y="1828800"/>
            <a:ext cx="4540250" cy="4648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38915" name="Text Box 3"/>
          <p:cNvSpPr txBox="1">
            <a:spLocks noChangeArrowheads="1"/>
          </p:cNvSpPr>
          <p:nvPr/>
        </p:nvSpPr>
        <p:spPr bwMode="auto">
          <a:xfrm>
            <a:off x="381000" y="3048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400" b="1">
                <a:solidFill>
                  <a:srgbClr val="000099"/>
                </a:solidFill>
                <a:latin typeface="Insula" pitchFamily="66" charset="0"/>
              </a:rPr>
              <a:t>The 1868 Democratic Ticket</a:t>
            </a:r>
          </a:p>
        </p:txBody>
      </p:sp>
      <p:pic>
        <p:nvPicPr>
          <p:cNvPr id="38916" name="Picture 4" descr="NatlDemBannerVict186812w"/>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7069" r="4565" b="8537"/>
          <a:stretch>
            <a:fillRect/>
          </a:stretch>
        </p:blipFill>
        <p:spPr bwMode="auto">
          <a:xfrm>
            <a:off x="2819400" y="1219200"/>
            <a:ext cx="3556000" cy="53340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39939" name="Text Box 3"/>
          <p:cNvSpPr txBox="1">
            <a:spLocks noChangeArrowheads="1"/>
          </p:cNvSpPr>
          <p:nvPr/>
        </p:nvSpPr>
        <p:spPr bwMode="auto">
          <a:xfrm>
            <a:off x="381000" y="3048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400" b="1">
                <a:solidFill>
                  <a:srgbClr val="000099"/>
                </a:solidFill>
                <a:latin typeface="Insula" pitchFamily="66" charset="0"/>
              </a:rPr>
              <a:t>1868 Presidential Election</a:t>
            </a:r>
          </a:p>
        </p:txBody>
      </p:sp>
      <p:pic>
        <p:nvPicPr>
          <p:cNvPr id="39940" name="Picture 4" descr="1868 Election-1"/>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228600" y="1447800"/>
            <a:ext cx="8610600" cy="46259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u="sng"/>
              <a:t>Ulysses S. Grant</a:t>
            </a:r>
            <a:endParaRPr lang="en-US" altLang="en-US" sz="2400"/>
          </a:p>
        </p:txBody>
      </p:sp>
      <p:sp>
        <p:nvSpPr>
          <p:cNvPr id="7171" name="Rectangle 3"/>
          <p:cNvSpPr>
            <a:spLocks noChangeArrowheads="1"/>
          </p:cNvSpPr>
          <p:nvPr/>
        </p:nvSpPr>
        <p:spPr bwMode="auto">
          <a:xfrm>
            <a:off x="4343400" y="685800"/>
            <a:ext cx="480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1868 - Ulysses S. Grant, a Republican, wins the Presidential election, defeating Democrat Horatio Seymour.</a:t>
            </a:r>
          </a:p>
        </p:txBody>
      </p:sp>
      <p:pic>
        <p:nvPicPr>
          <p:cNvPr id="7173" name="Picture 5" descr="450px-Ulysses_Grant_1870-188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9334"/>
          <a:stretch>
            <a:fillRect/>
          </a:stretch>
        </p:blipFill>
        <p:spPr bwMode="auto">
          <a:xfrm>
            <a:off x="0" y="0"/>
            <a:ext cx="42862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lick to see a large version of this carto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254" t="3200" r="3099" b="4001"/>
          <a:stretch>
            <a:fillRect/>
          </a:stretch>
        </p:blipFill>
        <p:spPr bwMode="auto">
          <a:xfrm>
            <a:off x="2743200" y="2438400"/>
            <a:ext cx="6400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41987" name="Text Box 3"/>
          <p:cNvSpPr txBox="1">
            <a:spLocks noChangeArrowheads="1"/>
          </p:cNvSpPr>
          <p:nvPr/>
        </p:nvSpPr>
        <p:spPr bwMode="auto">
          <a:xfrm>
            <a:off x="381000" y="457200"/>
            <a:ext cx="8382000" cy="7016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p>
            <a:pPr algn="ctr">
              <a:spcBef>
                <a:spcPct val="50000"/>
              </a:spcBef>
            </a:pPr>
            <a:r>
              <a:rPr lang="en-US" altLang="en-US" sz="4000" b="1">
                <a:solidFill>
                  <a:srgbClr val="000099"/>
                </a:solidFill>
                <a:latin typeface="Insula" pitchFamily="66" charset="0"/>
              </a:rPr>
              <a:t>Grant Administration Scandals</a:t>
            </a:r>
          </a:p>
        </p:txBody>
      </p:sp>
      <p:sp>
        <p:nvSpPr>
          <p:cNvPr id="41988" name="Text Box 4"/>
          <p:cNvSpPr txBox="1">
            <a:spLocks noChangeArrowheads="1"/>
          </p:cNvSpPr>
          <p:nvPr/>
        </p:nvSpPr>
        <p:spPr bwMode="auto">
          <a:xfrm>
            <a:off x="457200" y="1295400"/>
            <a:ext cx="8153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a:solidFill>
                  <a:schemeClr val="tx1"/>
                </a:solidFill>
                <a:latin typeface="Arial" panose="020B0604020202020204" pitchFamily="34" charset="0"/>
              </a:defRPr>
            </a:lvl1pPr>
            <a:lvl2pPr marL="630238"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D30A05"/>
              </a:buClr>
              <a:buFont typeface="Wingdings" panose="05000000000000000000" pitchFamily="2" charset="2"/>
              <a:buChar char="«"/>
            </a:pPr>
            <a:r>
              <a:rPr lang="en-US" altLang="en-US" sz="2800">
                <a:latin typeface="Comic Sans MS" panose="030F0702030302020204" pitchFamily="66" charset="0"/>
              </a:rPr>
              <a:t>Grant presided over an era of </a:t>
            </a:r>
            <a:br>
              <a:rPr lang="en-US" altLang="en-US" sz="2800">
                <a:latin typeface="Comic Sans MS" panose="030F0702030302020204" pitchFamily="66" charset="0"/>
              </a:rPr>
            </a:br>
            <a:r>
              <a:rPr lang="en-US" altLang="en-US" sz="2800">
                <a:latin typeface="Comic Sans MS" panose="030F0702030302020204" pitchFamily="66" charset="0"/>
              </a:rPr>
              <a:t>unprecedented </a:t>
            </a:r>
            <a:br>
              <a:rPr lang="en-US" altLang="en-US" sz="2800">
                <a:latin typeface="Comic Sans MS" panose="030F0702030302020204" pitchFamily="66" charset="0"/>
              </a:rPr>
            </a:br>
            <a:r>
              <a:rPr lang="en-US" altLang="en-US" sz="2800">
                <a:latin typeface="Comic Sans MS" panose="030F0702030302020204" pitchFamily="66" charset="0"/>
              </a:rPr>
              <a:t>growth and </a:t>
            </a:r>
            <a:br>
              <a:rPr lang="en-US" altLang="en-US" sz="2800">
                <a:latin typeface="Comic Sans MS" panose="030F0702030302020204" pitchFamily="66" charset="0"/>
              </a:rPr>
            </a:br>
            <a:r>
              <a:rPr lang="en-US" altLang="en-US" sz="2800">
                <a:latin typeface="Comic Sans MS" panose="030F0702030302020204" pitchFamily="66" charset="0"/>
              </a:rPr>
              <a:t>corruption.</a:t>
            </a:r>
          </a:p>
        </p:txBody>
      </p:sp>
      <p:sp>
        <p:nvSpPr>
          <p:cNvPr id="41989" name="Text Box 5"/>
          <p:cNvSpPr txBox="1">
            <a:spLocks noChangeArrowheads="1"/>
          </p:cNvSpPr>
          <p:nvPr/>
        </p:nvSpPr>
        <p:spPr bwMode="auto">
          <a:xfrm>
            <a:off x="1219200" y="3200400"/>
            <a:ext cx="2819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3225" indent="-403225" eaLnBrk="0" hangingPunct="0">
              <a:defRPr>
                <a:solidFill>
                  <a:schemeClr val="tx1"/>
                </a:solidFill>
                <a:latin typeface="Arial" panose="020B0604020202020204" pitchFamily="34" charset="0"/>
              </a:defRPr>
            </a:lvl1pPr>
            <a:lvl2pPr marL="57150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0080"/>
              </a:buClr>
              <a:buSzPct val="80000"/>
              <a:buFont typeface="DavysOtherDingbats" pitchFamily="2" charset="0"/>
              <a:buChar char="*"/>
            </a:pPr>
            <a:r>
              <a:rPr lang="en-US" altLang="en-US" sz="2400">
                <a:latin typeface="Comic Sans MS" panose="030F0702030302020204" pitchFamily="66" charset="0"/>
              </a:rPr>
              <a:t>Credit Mobilier </a:t>
            </a:r>
            <a:br>
              <a:rPr lang="en-US" altLang="en-US" sz="2400">
                <a:latin typeface="Comic Sans MS" panose="030F0702030302020204" pitchFamily="66" charset="0"/>
              </a:rPr>
            </a:br>
            <a:r>
              <a:rPr lang="en-US" altLang="en-US" sz="2400">
                <a:latin typeface="Comic Sans MS" panose="030F0702030302020204" pitchFamily="66" charset="0"/>
              </a:rPr>
              <a:t>Scandal.</a:t>
            </a:r>
          </a:p>
          <a:p>
            <a:pPr eaLnBrk="1" hangingPunct="1">
              <a:spcBef>
                <a:spcPct val="50000"/>
              </a:spcBef>
              <a:buClr>
                <a:srgbClr val="000080"/>
              </a:buClr>
              <a:buSzPct val="80000"/>
              <a:buFont typeface="DavysOtherDingbats" pitchFamily="2" charset="0"/>
              <a:buChar char="*"/>
            </a:pPr>
            <a:r>
              <a:rPr lang="en-US" altLang="en-US" sz="2400">
                <a:latin typeface="Comic Sans MS" panose="030F0702030302020204" pitchFamily="66" charset="0"/>
              </a:rPr>
              <a:t>Whiskey Ring.</a:t>
            </a:r>
          </a:p>
          <a:p>
            <a:pPr eaLnBrk="1" hangingPunct="1">
              <a:spcBef>
                <a:spcPct val="50000"/>
              </a:spcBef>
              <a:buClr>
                <a:srgbClr val="000080"/>
              </a:buClr>
              <a:buSzPct val="80000"/>
              <a:buFont typeface="DavysOtherDingbats" pitchFamily="2" charset="0"/>
              <a:buChar char="*"/>
            </a:pPr>
            <a:r>
              <a:rPr lang="en-US" altLang="en-US" sz="2400">
                <a:latin typeface="Comic Sans MS" panose="030F0702030302020204" pitchFamily="66" charset="0"/>
              </a:rPr>
              <a:t>The “Indian Ring.”</a:t>
            </a:r>
          </a:p>
        </p:txBody>
      </p:sp>
      <p:pic>
        <p:nvPicPr>
          <p:cNvPr id="41990" name="Picture 6" descr="pol_cartoon-Grant Scandal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419600" y="2012950"/>
            <a:ext cx="4343400" cy="4235450"/>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a_3a41092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414" b="1952"/>
          <a:stretch>
            <a:fillRect/>
          </a:stretch>
        </p:blipFill>
        <p:spPr bwMode="auto">
          <a:xfrm>
            <a:off x="0" y="0"/>
            <a:ext cx="9240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1870 -The </a:t>
            </a:r>
            <a:r>
              <a:rPr lang="en-US" altLang="en-US" sz="2400" b="1" i="1"/>
              <a:t>Fifteenth Amendment</a:t>
            </a:r>
            <a:r>
              <a:rPr lang="en-US" altLang="en-US" sz="2400"/>
              <a:t> is ratified, making it illegal to deny African-Americans the right to vote.</a:t>
            </a:r>
          </a:p>
        </p:txBody>
      </p:sp>
      <p:pic>
        <p:nvPicPr>
          <p:cNvPr id="7171" name="Picture 4" descr="15thAmendment-lith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2151"/>
          <a:stretch>
            <a:fillRect/>
          </a:stretch>
        </p:blipFill>
        <p:spPr bwMode="auto">
          <a:xfrm>
            <a:off x="-15875" y="762000"/>
            <a:ext cx="9159875"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5226D8827AF64183B659BABF9E1DC4" ma:contentTypeVersion="0" ma:contentTypeDescription="Create a new document." ma:contentTypeScope="" ma:versionID="02e412d36c7a58bb9b3801f682b630a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3FBB26-9BA1-4ED3-9364-4AF6780C0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B003558-4F6E-4425-BF1A-156E4C1171AD}">
  <ds:schemaRefs>
    <ds:schemaRef ds:uri="http://schemas.microsoft.com/sharepoint/v3/contenttype/forms"/>
  </ds:schemaRefs>
</ds:datastoreItem>
</file>

<file path=customXml/itemProps3.xml><?xml version="1.0" encoding="utf-8"?>
<ds:datastoreItem xmlns:ds="http://schemas.openxmlformats.org/officeDocument/2006/customXml" ds:itemID="{231DED2C-DBAE-49B9-907E-F2AEDE68C1B9}">
  <ds:schemaRefs>
    <ds:schemaRef ds:uri="http://schemas.microsoft.com/office/infopath/2007/PartnerControls"/>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1127</TotalTime>
  <Words>900</Words>
  <Application>Microsoft Office PowerPoint</Application>
  <PresentationFormat>On-screen Show (4:3)</PresentationFormat>
  <Paragraphs>107</Paragraphs>
  <Slides>36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Insula</vt:lpstr>
      <vt:lpstr>Comic Sans MS</vt:lpstr>
      <vt:lpstr>Wingdings</vt:lpstr>
      <vt:lpstr>DavysOtherDingbats</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SeChange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American History</dc:creator>
  <cp:lastModifiedBy>Windows User</cp:lastModifiedBy>
  <cp:revision>37</cp:revision>
  <dcterms:created xsi:type="dcterms:W3CDTF">2007-08-24T20:06:21Z</dcterms:created>
  <dcterms:modified xsi:type="dcterms:W3CDTF">2017-09-15T11:57:15Z</dcterms:modified>
</cp:coreProperties>
</file>