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5"/>
  </p:sldMasterIdLst>
  <p:notesMasterIdLst>
    <p:notesMasterId r:id="rId22"/>
  </p:notesMasterIdLst>
  <p:handoutMasterIdLst>
    <p:handoutMasterId r:id="rId23"/>
  </p:handoutMasterIdLst>
  <p:sldIdLst>
    <p:sldId id="257" r:id="rId6"/>
    <p:sldId id="258" r:id="rId7"/>
    <p:sldId id="277" r:id="rId8"/>
    <p:sldId id="283" r:id="rId9"/>
    <p:sldId id="273" r:id="rId10"/>
    <p:sldId id="278" r:id="rId11"/>
    <p:sldId id="282" r:id="rId12"/>
    <p:sldId id="274" r:id="rId13"/>
    <p:sldId id="264" r:id="rId14"/>
    <p:sldId id="275" r:id="rId15"/>
    <p:sldId id="265" r:id="rId16"/>
    <p:sldId id="263" r:id="rId17"/>
    <p:sldId id="276" r:id="rId18"/>
    <p:sldId id="267" r:id="rId19"/>
    <p:sldId id="266" r:id="rId20"/>
    <p:sldId id="27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2880">
          <p15:clr>
            <a:srgbClr val="A4A3A4"/>
          </p15:clr>
        </p15:guide>
        <p15:guide id="3" pos="288">
          <p15:clr>
            <a:srgbClr val="A4A3A4"/>
          </p15:clr>
        </p15:guide>
        <p15:guide id="4" pos="576">
          <p15:clr>
            <a:srgbClr val="A4A3A4"/>
          </p15:clr>
        </p15:guide>
        <p15:guide id="5" pos="5472">
          <p15:clr>
            <a:srgbClr val="A4A3A4"/>
          </p15:clr>
        </p15:guide>
        <p15:guide id="6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9C9CDF"/>
    <a:srgbClr val="BBE0E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8" autoAdjust="0"/>
    <p:restoredTop sz="89495" autoAdjust="0"/>
  </p:normalViewPr>
  <p:slideViewPr>
    <p:cSldViewPr>
      <p:cViewPr varScale="1">
        <p:scale>
          <a:sx n="78" d="100"/>
          <a:sy n="78" d="100"/>
        </p:scale>
        <p:origin x="1426" y="72"/>
      </p:cViewPr>
      <p:guideLst>
        <p:guide orient="horz" pos="720"/>
        <p:guide pos="2880"/>
        <p:guide pos="288"/>
        <p:guide pos="576"/>
        <p:guide pos="5472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BDAACC-7A81-4C84-BAFA-8998DC8AFD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6A4F1F-A3FB-47B3-AF87-61B97CADFC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1BA53B-E8D0-4CD4-B8AB-BB563D6AF388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D929D7-AA50-4F5A-98D9-C54A830F5E04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A7A9C9-E331-4190-9CD2-290A19367E70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3521E0-AF24-43BC-89C0-4B0D27A2EA52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EF2AB8-BDB0-4EF8-9B6D-F69DEFC896F8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D32CFE2-9EFC-4CDD-9B12-1D3241B7818E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99B2DB-A7D6-483C-A0F5-E557B96D61F9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E8FB0F-1C99-40A3-B215-BD3CED04E364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2A2B31-C8A8-4CE8-A548-CB8C9FEA5C2F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D7D92B-9E5C-4CD3-B416-CF67972D58AB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F361D0-4257-4FDC-A749-F1927E4D9AE8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07966D-A92E-4E09-AC8D-85571795D3E3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5D3487-7A6C-4473-81FD-6BDF5DAD6E32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BBCD31-03B0-4BC0-AAAC-6A58810242FD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58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91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13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bttn_exit">
            <a:hlinkClick r:id="" action="ppaction://hlinkshowjump?jump=endshow" highlightClick="1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18"/>
          <p:cNvSpPr txBox="1">
            <a:spLocks noChangeArrowheads="1"/>
          </p:cNvSpPr>
          <p:nvPr/>
        </p:nvSpPr>
        <p:spPr bwMode="auto">
          <a:xfrm>
            <a:off x="228600" y="409575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000" b="1" smtClean="0">
                <a:solidFill>
                  <a:srgbClr val="003CB4"/>
                </a:solidFill>
              </a:rPr>
              <a:t>Chapter </a:t>
            </a:r>
            <a:r>
              <a:rPr lang="en-US" sz="1600" b="1" smtClean="0">
                <a:solidFill>
                  <a:srgbClr val="003CB4"/>
                </a:solidFill>
              </a:rPr>
              <a:t>8 </a:t>
            </a:r>
            <a:r>
              <a:rPr lang="en-US" sz="1000" b="1" smtClean="0">
                <a:solidFill>
                  <a:srgbClr val="003CB4"/>
                </a:solidFill>
              </a:rPr>
              <a:t>Section</a:t>
            </a:r>
            <a:r>
              <a:rPr lang="en-US" sz="1600" b="1" smtClean="0">
                <a:solidFill>
                  <a:srgbClr val="003CB4"/>
                </a:solidFill>
              </a:rPr>
              <a:t> 2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>
                <a:solidFill>
                  <a:srgbClr val="B3F1FF"/>
                </a:solidFill>
              </a:rPr>
              <a:t>The Birth of Political Parties</a:t>
            </a:r>
          </a:p>
        </p:txBody>
      </p:sp>
      <p:pic>
        <p:nvPicPr>
          <p:cNvPr id="1030" name="Picture 27" descr="AH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613"/>
            <a:ext cx="3429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../scripts/ksAHON-08-2_swf.app" TargetMode="External"/><Relationship Id="rId7" Type="http://schemas.openxmlformats.org/officeDocument/2006/relationships/hyperlink" Target="qtAHON-08-2.qtb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../scripts/MiniLauncher.exe%20ksAHON-08-2.swf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315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60000"/>
              </a:spcAft>
              <a:buFontTx/>
              <a:buChar char="•"/>
            </a:pPr>
            <a:r>
              <a:rPr lang="en-US" altLang="en-US" sz="2200">
                <a:latin typeface="Verdana" panose="020B0604030504040204" pitchFamily="34" charset="0"/>
              </a:rPr>
              <a:t>Explain how early political parties emerged.</a:t>
            </a:r>
          </a:p>
          <a:p>
            <a:pPr eaLnBrk="1" hangingPunct="1">
              <a:spcBef>
                <a:spcPct val="50000"/>
              </a:spcBef>
              <a:spcAft>
                <a:spcPct val="60000"/>
              </a:spcAft>
              <a:buFontTx/>
              <a:buChar char="•"/>
            </a:pPr>
            <a:r>
              <a:rPr lang="en-US" altLang="en-US" sz="2200">
                <a:latin typeface="Verdana" panose="020B0604030504040204" pitchFamily="34" charset="0"/>
              </a:rPr>
              <a:t>Compare the political views of the Republicans and the Federalists.</a:t>
            </a:r>
          </a:p>
          <a:p>
            <a:pPr eaLnBrk="1" hangingPunct="1">
              <a:spcBef>
                <a:spcPct val="50000"/>
              </a:spcBef>
              <a:spcAft>
                <a:spcPct val="60000"/>
              </a:spcAft>
              <a:buFontTx/>
              <a:buChar char="•"/>
            </a:pPr>
            <a:r>
              <a:rPr lang="en-US" altLang="en-US" sz="2200">
                <a:latin typeface="Verdana" panose="020B0604030504040204" pitchFamily="34" charset="0"/>
              </a:rPr>
              <a:t>Discuss the result of the election of 1796.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914400" y="11430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smtClean="0">
                <a:latin typeface="Verdana" panose="020B0604030504040204" pitchFamily="34" charset="0"/>
              </a:rPr>
              <a:t>Learning Targets/Objectives</a:t>
            </a:r>
            <a:endParaRPr lang="en-US" altLang="en-US" sz="2400" b="1" u="sng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4400" y="1141413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chemeClr val="tx2"/>
                </a:solidFill>
                <a:latin typeface="Verdana" panose="020B0604030504040204" pitchFamily="34" charset="0"/>
              </a:rPr>
              <a:t>The Federalists said that the United States needed a strong federal government.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914400" y="3111500"/>
            <a:ext cx="2590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anose="020B0604030504040204" pitchFamily="34" charset="0"/>
              </a:rPr>
              <a:t>They believed the federal government </a:t>
            </a:r>
            <a:r>
              <a:rPr lang="en-US" altLang="en-US" sz="2200">
                <a:solidFill>
                  <a:srgbClr val="0062AC"/>
                </a:solidFill>
                <a:latin typeface="Verdana" panose="020B0604030504040204" pitchFamily="34" charset="0"/>
              </a:rPr>
              <a:t>would hold the country together </a:t>
            </a:r>
            <a:r>
              <a:rPr lang="en-US" altLang="en-US" sz="2200">
                <a:latin typeface="Verdana" panose="020B0604030504040204" pitchFamily="34" charset="0"/>
              </a:rPr>
              <a:t>and deal with its problems.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114800" y="2438400"/>
            <a:ext cx="3886200" cy="3810000"/>
            <a:chOff x="4114800" y="2438400"/>
            <a:chExt cx="3886200" cy="3810000"/>
          </a:xfrm>
        </p:grpSpPr>
        <p:sp>
          <p:nvSpPr>
            <p:cNvPr id="7" name="Oval 6"/>
            <p:cNvSpPr/>
            <p:nvPr/>
          </p:nvSpPr>
          <p:spPr bwMode="auto">
            <a:xfrm>
              <a:off x="4114800" y="2438400"/>
              <a:ext cx="3886200" cy="381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371" name="TextBox 7"/>
            <p:cNvSpPr txBox="1">
              <a:spLocks noChangeArrowheads="1"/>
            </p:cNvSpPr>
            <p:nvPr/>
          </p:nvSpPr>
          <p:spPr bwMode="auto">
            <a:xfrm>
              <a:off x="4724400" y="2819400"/>
              <a:ext cx="2667000" cy="96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200">
                  <a:latin typeface="Verdana" panose="020B0604030504040204" pitchFamily="34" charset="0"/>
                </a:rPr>
                <a:t>Federal government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800600" y="3886200"/>
            <a:ext cx="2514600" cy="2286000"/>
            <a:chOff x="4800600" y="3886200"/>
            <a:chExt cx="2514600" cy="2286000"/>
          </a:xfrm>
        </p:grpSpPr>
        <p:sp>
          <p:nvSpPr>
            <p:cNvPr id="10" name="Oval 9"/>
            <p:cNvSpPr/>
            <p:nvPr/>
          </p:nvSpPr>
          <p:spPr bwMode="auto">
            <a:xfrm>
              <a:off x="4953000" y="3886200"/>
              <a:ext cx="914400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410200" y="5257800"/>
              <a:ext cx="914400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400800" y="4267200"/>
              <a:ext cx="914400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369" name="TextBox 12"/>
            <p:cNvSpPr txBox="1">
              <a:spLocks noChangeArrowheads="1"/>
            </p:cNvSpPr>
            <p:nvPr/>
          </p:nvSpPr>
          <p:spPr bwMode="auto">
            <a:xfrm>
              <a:off x="4800600" y="4800600"/>
              <a:ext cx="2057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200">
                  <a:latin typeface="Verdana" panose="020B0604030504040204" pitchFamily="34" charset="0"/>
                </a:rPr>
                <a:t>States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2"/>
          <p:cNvSpPr txBox="1">
            <a:spLocks noChangeArrowheads="1"/>
          </p:cNvSpPr>
          <p:nvPr/>
        </p:nvSpPr>
        <p:spPr bwMode="auto">
          <a:xfrm>
            <a:off x="3886200" y="1981200"/>
            <a:ext cx="4343400" cy="1446213"/>
          </a:xfrm>
          <a:prstGeom prst="leftArrowCallout">
            <a:avLst>
              <a:gd name="adj1" fmla="val 25000"/>
              <a:gd name="adj2" fmla="val 25000"/>
              <a:gd name="adj3" fmla="val 55987"/>
              <a:gd name="adj4" fmla="val 64977"/>
            </a:avLst>
          </a:prstGeom>
          <a:solidFill>
            <a:srgbClr val="BBE0E3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">
              <a:spcBef>
                <a:spcPct val="50000"/>
              </a:spcBef>
              <a:defRPr/>
            </a:pPr>
            <a:r>
              <a:rPr lang="en-US" sz="2200" dirty="0">
                <a:latin typeface="Verdana" pitchFamily="34" charset="0"/>
              </a:rPr>
              <a:t>Federalists were strong among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Northern merchants.</a:t>
            </a:r>
          </a:p>
        </p:txBody>
      </p:sp>
      <p:sp>
        <p:nvSpPr>
          <p:cNvPr id="13319" name="Text Box 2"/>
          <p:cNvSpPr txBox="1">
            <a:spLocks noChangeArrowheads="1"/>
          </p:cNvSpPr>
          <p:nvPr/>
        </p:nvSpPr>
        <p:spPr bwMode="auto">
          <a:xfrm>
            <a:off x="3886200" y="3810000"/>
            <a:ext cx="4343400" cy="1446213"/>
          </a:xfrm>
          <a:prstGeom prst="leftArrowCallout">
            <a:avLst>
              <a:gd name="adj1" fmla="val 27479"/>
              <a:gd name="adj2" fmla="val 25000"/>
              <a:gd name="adj3" fmla="val 57226"/>
              <a:gd name="adj4" fmla="val 64977"/>
            </a:avLst>
          </a:prstGeom>
          <a:solidFill>
            <a:srgbClr val="9C9CD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">
              <a:spcBef>
                <a:spcPct val="50000"/>
              </a:spcBef>
              <a:defRPr/>
            </a:pPr>
            <a:r>
              <a:rPr lang="en-US" sz="2200" dirty="0">
                <a:latin typeface="Verdana" pitchFamily="34" charset="0"/>
              </a:rPr>
              <a:t>Republicans were supported largely by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Southern farmers.</a:t>
            </a: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914400" y="1141413"/>
            <a:ext cx="7315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anose="020B0604030504040204" pitchFamily="34" charset="0"/>
              </a:rPr>
              <a:t>The two parties also had geographic differences.</a:t>
            </a:r>
          </a:p>
        </p:txBody>
      </p:sp>
      <p:pic>
        <p:nvPicPr>
          <p:cNvPr id="16389" name="Picture 10" descr="ch06_maps_us_se_p02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8" t="1877" r="19135" b="25597"/>
          <a:stretch>
            <a:fillRect/>
          </a:stretch>
        </p:blipFill>
        <p:spPr bwMode="auto">
          <a:xfrm>
            <a:off x="914400" y="1752600"/>
            <a:ext cx="26638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141413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Verdana" panose="020B0604030504040204" pitchFamily="34" charset="0"/>
              </a:rPr>
              <a:t>Federalists and Republicans disagreed about many issues.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133600"/>
          <a:ext cx="8229600" cy="398303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Republicans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Federalists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91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latin typeface="Verdana" pitchFamily="34" charset="0"/>
                        </a:rPr>
                        <a:t>Were led by Thomas Jefferson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aseline="0" dirty="0" smtClean="0">
                          <a:latin typeface="Verdana" pitchFamily="34" charset="0"/>
                        </a:rPr>
                        <a:t>Were led by Alexander Hamilton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Verdana" pitchFamily="34" charset="0"/>
                        </a:rPr>
                        <a:t>Believed</a:t>
                      </a:r>
                      <a:r>
                        <a:rPr lang="en-US" sz="1600" baseline="0" dirty="0" smtClean="0">
                          <a:latin typeface="Verdana" pitchFamily="34" charset="0"/>
                        </a:rPr>
                        <a:t> people should have political power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Verdana" pitchFamily="34" charset="0"/>
                        </a:rPr>
                        <a:t>Believed wealthy and educated should lead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Verdana" pitchFamily="34" charset="0"/>
                        </a:rPr>
                        <a:t>Favored strong state government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Verdana" pitchFamily="34" charset="0"/>
                        </a:rPr>
                        <a:t>Favored strong central government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Verdana" pitchFamily="34" charset="0"/>
                        </a:rPr>
                        <a:t>Emphasized agriculture</a:t>
                      </a:r>
                      <a:endParaRPr lang="en-US" sz="1600" dirty="0" smtClean="0">
                        <a:latin typeface="Verdana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Verdana" pitchFamily="34" charset="0"/>
                        </a:rPr>
                        <a:t>Emphasized manufacturing, shipping, and trade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Verdana" pitchFamily="34" charset="0"/>
                        </a:rPr>
                        <a:t>Favored strict interpretation of Constitution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Verdana" pitchFamily="34" charset="0"/>
                        </a:rPr>
                        <a:t>Favored loose interpretation of Constitution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Verdana" pitchFamily="34" charset="0"/>
                        </a:rPr>
                        <a:t>Were pro-French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Verdana" pitchFamily="34" charset="0"/>
                        </a:rPr>
                        <a:t>Were pro-British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Verdana" pitchFamily="34" charset="0"/>
                        </a:rPr>
                        <a:t>Opposed national bank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Verdana" pitchFamily="34" charset="0"/>
                        </a:rPr>
                        <a:t>Favored national bank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Verdana" pitchFamily="34" charset="0"/>
                        </a:rPr>
                        <a:t>Opposed protective tariff</a:t>
                      </a:r>
                      <a:endParaRPr lang="en-US" sz="1600" dirty="0" smtClean="0">
                        <a:latin typeface="Verdana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Verdana" pitchFamily="34" charset="0"/>
                        </a:rPr>
                        <a:t>Favored protective tariff</a:t>
                      </a:r>
                      <a:endParaRPr lang="en-US" sz="1600" dirty="0" smtClean="0">
                        <a:latin typeface="Verdana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14400" y="1141413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anose="020B0604030504040204" pitchFamily="34" charset="0"/>
              </a:rPr>
              <a:t>In 1796, Washington said </a:t>
            </a:r>
            <a:r>
              <a:rPr lang="en-US" altLang="en-US" sz="2200">
                <a:solidFill>
                  <a:srgbClr val="0062AC"/>
                </a:solidFill>
                <a:latin typeface="Verdana" panose="020B0604030504040204" pitchFamily="34" charset="0"/>
              </a:rPr>
              <a:t>he would not seek a third term. </a:t>
            </a:r>
            <a:r>
              <a:rPr lang="en-US" altLang="en-US" sz="2200">
                <a:latin typeface="Verdana" panose="020B0604030504040204" pitchFamily="34" charset="0"/>
              </a:rPr>
              <a:t>There would be an election.</a:t>
            </a:r>
            <a:endParaRPr lang="en-US" altLang="en-US" sz="220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43000" y="3810000"/>
            <a:ext cx="3429000" cy="1905000"/>
            <a:chOff x="1295400" y="2895600"/>
            <a:chExt cx="3429000" cy="1905000"/>
          </a:xfrm>
        </p:grpSpPr>
        <p:sp>
          <p:nvSpPr>
            <p:cNvPr id="6" name="Right Arrow Callout 5"/>
            <p:cNvSpPr/>
            <p:nvPr/>
          </p:nvSpPr>
          <p:spPr bwMode="auto">
            <a:xfrm>
              <a:off x="1295400" y="2895600"/>
              <a:ext cx="3429000" cy="1905000"/>
            </a:xfrm>
            <a:prstGeom prst="rightArrowCallout">
              <a:avLst/>
            </a:prstGeom>
            <a:solidFill>
              <a:srgbClr val="9C9CD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441" name="TextBox 6"/>
            <p:cNvSpPr txBox="1">
              <a:spLocks noChangeArrowheads="1"/>
            </p:cNvSpPr>
            <p:nvPr/>
          </p:nvSpPr>
          <p:spPr bwMode="auto">
            <a:xfrm>
              <a:off x="1295400" y="3016250"/>
              <a:ext cx="2209800" cy="176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200" b="1">
                  <a:latin typeface="Verdana" panose="020B0604030504040204" pitchFamily="34" charset="0"/>
                </a:rPr>
                <a:t>Republican Candidate</a:t>
              </a:r>
            </a:p>
            <a:p>
              <a:pPr algn="ctr" eaLnBrk="1" hangingPunct="1"/>
              <a:endParaRPr lang="en-US" altLang="en-US" sz="2200" b="1">
                <a:latin typeface="Verdana" panose="020B0604030504040204" pitchFamily="34" charset="0"/>
              </a:endParaRPr>
            </a:p>
            <a:p>
              <a:pPr algn="ctr" eaLnBrk="1" hangingPunct="1"/>
              <a:r>
                <a:rPr lang="en-US" altLang="en-US" sz="2200">
                  <a:latin typeface="Verdana" panose="020B0604030504040204" pitchFamily="34" charset="0"/>
                </a:rPr>
                <a:t>Thomas Jefferson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72000" y="3810000"/>
            <a:ext cx="3429000" cy="1905000"/>
            <a:chOff x="4724400" y="2895600"/>
            <a:chExt cx="3429000" cy="1905000"/>
          </a:xfrm>
        </p:grpSpPr>
        <p:sp>
          <p:nvSpPr>
            <p:cNvPr id="9" name="Right Arrow Callout 8"/>
            <p:cNvSpPr>
              <a:spLocks noChangeArrowheads="1"/>
            </p:cNvSpPr>
            <p:nvPr/>
          </p:nvSpPr>
          <p:spPr bwMode="auto">
            <a:xfrm rot="10800000">
              <a:off x="4724400" y="2895600"/>
              <a:ext cx="3429000" cy="1905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BBE0E3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439" name="TextBox 9"/>
            <p:cNvSpPr txBox="1">
              <a:spLocks noChangeArrowheads="1"/>
            </p:cNvSpPr>
            <p:nvPr/>
          </p:nvSpPr>
          <p:spPr bwMode="auto">
            <a:xfrm>
              <a:off x="5943600" y="3049588"/>
              <a:ext cx="2209800" cy="143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200" b="1">
                  <a:latin typeface="Verdana" panose="020B0604030504040204" pitchFamily="34" charset="0"/>
                </a:rPr>
                <a:t>Federalist Candidate</a:t>
              </a:r>
            </a:p>
            <a:p>
              <a:pPr algn="ctr" eaLnBrk="1" hangingPunct="1"/>
              <a:endParaRPr lang="en-US" altLang="en-US" sz="2200">
                <a:latin typeface="Verdana" panose="020B0604030504040204" pitchFamily="34" charset="0"/>
              </a:endParaRPr>
            </a:p>
            <a:p>
              <a:pPr algn="ctr" eaLnBrk="1" hangingPunct="1"/>
              <a:r>
                <a:rPr lang="en-US" altLang="en-US" sz="2200" b="1">
                  <a:solidFill>
                    <a:srgbClr val="FF0000"/>
                  </a:solidFill>
                  <a:latin typeface="Verdana" panose="020B0604030504040204" pitchFamily="34" charset="0"/>
                </a:rPr>
                <a:t>John Adams</a:t>
              </a:r>
            </a:p>
          </p:txBody>
        </p:sp>
      </p:grpSp>
      <p:sp>
        <p:nvSpPr>
          <p:cNvPr id="15367" name="Text Box 2"/>
          <p:cNvSpPr txBox="1">
            <a:spLocks noChangeArrowheads="1"/>
          </p:cNvSpPr>
          <p:nvPr/>
        </p:nvSpPr>
        <p:spPr bwMode="auto">
          <a:xfrm>
            <a:off x="914400" y="2514600"/>
            <a:ext cx="7315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anose="020B0604030504040204" pitchFamily="34" charset="0"/>
              </a:rPr>
              <a:t>Both political parties nominated a candidate.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14400" y="1141413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anose="020B0604030504040204" pitchFamily="34" charset="0"/>
              </a:rPr>
              <a:t>In 1796, </a:t>
            </a:r>
            <a:r>
              <a:rPr lang="en-US" altLang="en-US" sz="2200">
                <a:solidFill>
                  <a:srgbClr val="0062AC"/>
                </a:solidFill>
                <a:latin typeface="Verdana" panose="020B0604030504040204" pitchFamily="34" charset="0"/>
              </a:rPr>
              <a:t>the President and Vice President were not elected together, </a:t>
            </a:r>
            <a:r>
              <a:rPr lang="en-US" altLang="en-US" sz="2200">
                <a:latin typeface="Verdana" panose="020B0604030504040204" pitchFamily="34" charset="0"/>
              </a:rPr>
              <a:t>as they are today.</a:t>
            </a:r>
            <a:endParaRPr lang="en-US" altLang="en-US" sz="220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914400" y="50292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anose="020B0604030504040204" pitchFamily="34" charset="0"/>
              </a:rPr>
              <a:t>The second-place candidate became Vice President.</a:t>
            </a:r>
            <a:endParaRPr lang="en-US" altLang="en-US" sz="220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914400" y="3081338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anose="020B0604030504040204" pitchFamily="34" charset="0"/>
              </a:rPr>
              <a:t>The candidate with the most votes became President.</a:t>
            </a:r>
            <a:endParaRPr lang="en-US" altLang="en-US" sz="220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 rot="5400000">
            <a:off x="4648200" y="4267200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ight Arrow 17"/>
          <p:cNvSpPr>
            <a:spLocks noChangeArrowheads="1"/>
          </p:cNvSpPr>
          <p:nvPr/>
        </p:nvSpPr>
        <p:spPr bwMode="auto">
          <a:xfrm rot="5400000">
            <a:off x="4629150" y="2319338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14400" y="1141413"/>
            <a:ext cx="7315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anose="020B0604030504040204" pitchFamily="34" charset="0"/>
              </a:rPr>
              <a:t>Adams finished first and Jefferson finished second. The nation gained a Federalist President and a Republican Vice President.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4400" y="2971800"/>
            <a:ext cx="3124200" cy="1725613"/>
            <a:chOff x="914400" y="2971800"/>
            <a:chExt cx="3124200" cy="1725613"/>
          </a:xfrm>
        </p:grpSpPr>
        <p:sp>
          <p:nvSpPr>
            <p:cNvPr id="21515" name="Text Box 2"/>
            <p:cNvSpPr txBox="1">
              <a:spLocks noChangeArrowheads="1"/>
            </p:cNvSpPr>
            <p:nvPr/>
          </p:nvSpPr>
          <p:spPr bwMode="auto">
            <a:xfrm>
              <a:off x="1104900" y="4267200"/>
              <a:ext cx="27432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200" b="1">
                  <a:latin typeface="Verdana" panose="020B0604030504040204" pitchFamily="34" charset="0"/>
                </a:rPr>
                <a:t>John Adams</a:t>
              </a:r>
            </a:p>
          </p:txBody>
        </p:sp>
        <p:grpSp>
          <p:nvGrpSpPr>
            <p:cNvPr id="21516" name="Group 21"/>
            <p:cNvGrpSpPr>
              <a:grpSpLocks/>
            </p:cNvGrpSpPr>
            <p:nvPr/>
          </p:nvGrpSpPr>
          <p:grpSpPr bwMode="auto">
            <a:xfrm>
              <a:off x="914400" y="2971800"/>
              <a:ext cx="3124200" cy="990600"/>
              <a:chOff x="914400" y="2819400"/>
              <a:chExt cx="3124200" cy="990600"/>
            </a:xfrm>
          </p:grpSpPr>
          <p:sp>
            <p:nvSpPr>
              <p:cNvPr id="18" name="Up Ribbon 17"/>
              <p:cNvSpPr/>
              <p:nvPr/>
            </p:nvSpPr>
            <p:spPr>
              <a:xfrm>
                <a:off x="914400" y="2819400"/>
                <a:ext cx="3124200" cy="990600"/>
              </a:xfrm>
              <a:prstGeom prst="ribbon2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518" name="TextBox 19"/>
              <p:cNvSpPr txBox="1">
                <a:spLocks noChangeArrowheads="1"/>
              </p:cNvSpPr>
              <p:nvPr/>
            </p:nvSpPr>
            <p:spPr bwMode="auto">
              <a:xfrm>
                <a:off x="1905000" y="2895600"/>
                <a:ext cx="11430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000">
                    <a:latin typeface="Verdana" panose="020B0604030504040204" pitchFamily="34" charset="0"/>
                  </a:rPr>
                  <a:t>#1</a:t>
                </a:r>
              </a:p>
            </p:txBody>
          </p:sp>
        </p:grp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743450" y="2971800"/>
            <a:ext cx="3124200" cy="1725613"/>
            <a:chOff x="4743450" y="2971800"/>
            <a:chExt cx="3124200" cy="1725613"/>
          </a:xfrm>
        </p:grpSpPr>
        <p:sp>
          <p:nvSpPr>
            <p:cNvPr id="21511" name="Text Box 2"/>
            <p:cNvSpPr txBox="1">
              <a:spLocks noChangeArrowheads="1"/>
            </p:cNvSpPr>
            <p:nvPr/>
          </p:nvSpPr>
          <p:spPr bwMode="auto">
            <a:xfrm>
              <a:off x="4800600" y="4267200"/>
              <a:ext cx="30099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200" b="1">
                  <a:latin typeface="Verdana" panose="020B0604030504040204" pitchFamily="34" charset="0"/>
                </a:rPr>
                <a:t>Thomas Jefferson</a:t>
              </a:r>
              <a:endParaRPr lang="en-US" altLang="en-US" sz="2200" b="1">
                <a:solidFill>
                  <a:srgbClr val="0070C0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21512" name="Group 22"/>
            <p:cNvGrpSpPr>
              <a:grpSpLocks/>
            </p:cNvGrpSpPr>
            <p:nvPr/>
          </p:nvGrpSpPr>
          <p:grpSpPr bwMode="auto">
            <a:xfrm>
              <a:off x="4743450" y="2971800"/>
              <a:ext cx="3124200" cy="990600"/>
              <a:chOff x="4724400" y="3048000"/>
              <a:chExt cx="3124200" cy="990600"/>
            </a:xfrm>
          </p:grpSpPr>
          <p:sp>
            <p:nvSpPr>
              <p:cNvPr id="19" name="Up Ribbon 18"/>
              <p:cNvSpPr/>
              <p:nvPr/>
            </p:nvSpPr>
            <p:spPr>
              <a:xfrm>
                <a:off x="4724400" y="3048000"/>
                <a:ext cx="3124200" cy="990600"/>
              </a:xfrm>
              <a:prstGeom prst="ribbon2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514" name="TextBox 20"/>
              <p:cNvSpPr txBox="1">
                <a:spLocks noChangeArrowheads="1"/>
              </p:cNvSpPr>
              <p:nvPr/>
            </p:nvSpPr>
            <p:spPr bwMode="auto">
              <a:xfrm>
                <a:off x="5715000" y="3124200"/>
                <a:ext cx="11430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000">
                    <a:latin typeface="Verdana" panose="020B0604030504040204" pitchFamily="34" charset="0"/>
                  </a:rPr>
                  <a:t>#2</a:t>
                </a:r>
              </a:p>
            </p:txBody>
          </p:sp>
        </p:grpSp>
      </p:grpSp>
      <p:sp>
        <p:nvSpPr>
          <p:cNvPr id="17416" name="Text Box 2"/>
          <p:cNvSpPr txBox="1">
            <a:spLocks noChangeArrowheads="1"/>
          </p:cNvSpPr>
          <p:nvPr/>
        </p:nvSpPr>
        <p:spPr bwMode="auto">
          <a:xfrm>
            <a:off x="914400" y="5334000"/>
            <a:ext cx="7315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anose="020B0604030504040204" pitchFamily="34" charset="0"/>
              </a:rPr>
              <a:t>This led to serious tensions during the next four years.</a:t>
            </a:r>
            <a:endParaRPr lang="en-US" altLang="en-US" sz="220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191000" y="2514600"/>
            <a:ext cx="457200" cy="2590800"/>
          </a:xfrm>
          <a:prstGeom prst="downArrow">
            <a:avLst>
              <a:gd name="adj1" fmla="val 50000"/>
              <a:gd name="adj2" fmla="val 10789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7"/>
          <p:cNvSpPr>
            <a:spLocks noChangeArrowheads="1"/>
          </p:cNvSpPr>
          <p:nvPr/>
        </p:nvSpPr>
        <p:spPr bwMode="auto">
          <a:xfrm>
            <a:off x="9144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Verdana" panose="020B0604030504040204" pitchFamily="34" charset="0"/>
              </a:rPr>
              <a:t>Section Review</a:t>
            </a:r>
          </a:p>
        </p:txBody>
      </p:sp>
      <p:pic>
        <p:nvPicPr>
          <p:cNvPr id="22531" name="Picture 12" descr="Button-Mac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949575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3" descr="Button-PC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2949575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4800600" y="2438400"/>
            <a:ext cx="3352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latin typeface="Verdana" panose="020B0604030504040204" pitchFamily="34" charset="0"/>
              </a:rPr>
              <a:t>Know It, Show It Quiz</a:t>
            </a:r>
          </a:p>
        </p:txBody>
      </p:sp>
      <p:sp>
        <p:nvSpPr>
          <p:cNvPr id="22534" name="Rectangle 11"/>
          <p:cNvSpPr>
            <a:spLocks noChangeArrowheads="1"/>
          </p:cNvSpPr>
          <p:nvPr/>
        </p:nvSpPr>
        <p:spPr bwMode="auto">
          <a:xfrm>
            <a:off x="990600" y="2438400"/>
            <a:ext cx="2743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latin typeface="Verdana" panose="020B0604030504040204" pitchFamily="34" charset="0"/>
              </a:rPr>
              <a:t>QuickTake Quiz</a:t>
            </a:r>
          </a:p>
        </p:txBody>
      </p:sp>
      <p:pic>
        <p:nvPicPr>
          <p:cNvPr id="22535" name="Picture 16" descr="ExamViewButton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49575"/>
            <a:ext cx="2924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latin typeface="Verdana" panose="020B0604030504040204" pitchFamily="34" charset="0"/>
              </a:rPr>
              <a:t>Terms and People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3152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  <a:latin typeface="Verdana" panose="020B0604030504040204" pitchFamily="34" charset="0"/>
              </a:rPr>
              <a:t>faction </a:t>
            </a:r>
            <a:r>
              <a:rPr lang="en-US" altLang="en-US" sz="2200">
                <a:latin typeface="Verdana" panose="020B0604030504040204" pitchFamily="34" charset="0"/>
              </a:rPr>
              <a:t>– an organized political group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  <a:latin typeface="Verdana" panose="020B0604030504040204" pitchFamily="34" charset="0"/>
              </a:rPr>
              <a:t>James Madison </a:t>
            </a:r>
            <a:r>
              <a:rPr lang="en-US" altLang="en-US" sz="2200">
                <a:latin typeface="Verdana" panose="020B0604030504040204" pitchFamily="34" charset="0"/>
              </a:rPr>
              <a:t>– supported Thomas Jefferson’s Republican views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  <a:latin typeface="Verdana" panose="020B0604030504040204" pitchFamily="34" charset="0"/>
              </a:rPr>
              <a:t>Thomas Jefferson </a:t>
            </a:r>
            <a:r>
              <a:rPr lang="en-US" altLang="en-US" sz="2200">
                <a:latin typeface="Verdana" panose="020B0604030504040204" pitchFamily="34" charset="0"/>
              </a:rPr>
              <a:t>– Republican candidate for President in 1796 and the nation’s second Vice President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  <a:latin typeface="Verdana" panose="020B0604030504040204" pitchFamily="34" charset="0"/>
              </a:rPr>
              <a:t>Alexander Hamilton </a:t>
            </a:r>
            <a:r>
              <a:rPr lang="en-US" altLang="en-US" sz="2200">
                <a:latin typeface="Verdana" panose="020B0604030504040204" pitchFamily="34" charset="0"/>
              </a:rPr>
              <a:t>– Washington’s Secretary of the Treasury; supported Federalist ideas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latin typeface="Verdana" panose="020B0604030504040204" pitchFamily="34" charset="0"/>
              </a:rPr>
              <a:t>Terms and People </a:t>
            </a:r>
            <a:r>
              <a:rPr lang="en-US" altLang="en-US" sz="2400" u="sng">
                <a:latin typeface="Verdana" panose="020B0604030504040204" pitchFamily="34" charset="0"/>
              </a:rPr>
              <a:t>(continued)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  <a:latin typeface="Verdana" panose="020B0604030504040204" pitchFamily="34" charset="0"/>
              </a:rPr>
              <a:t>John Adams </a:t>
            </a:r>
            <a:r>
              <a:rPr lang="en-US" altLang="en-US" sz="2200">
                <a:latin typeface="Verdana" panose="020B0604030504040204" pitchFamily="34" charset="0"/>
              </a:rPr>
              <a:t>– Federalist candidate for President in 1796 and the nation’s second President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135255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62AC"/>
                </a:solidFill>
              </a:rPr>
              <a:t>Set Questions:		</a:t>
            </a:r>
            <a:r>
              <a:rPr lang="en-US" altLang="en-US" sz="2000" b="1">
                <a:solidFill>
                  <a:srgbClr val="FF0000"/>
                </a:solidFill>
              </a:rPr>
              <a:t>(use pages 290-293 if needed)</a:t>
            </a:r>
          </a:p>
          <a:p>
            <a:pPr eaLnBrk="1" hangingPunct="1"/>
            <a:endParaRPr lang="en-US" altLang="en-US" sz="2000" b="1">
              <a:solidFill>
                <a:srgbClr val="0062AC"/>
              </a:solidFill>
            </a:endParaRPr>
          </a:p>
          <a:p>
            <a:pPr eaLnBrk="1" hangingPunct="1"/>
            <a:r>
              <a:rPr lang="en-US" altLang="en-US" sz="2000" b="1">
                <a:solidFill>
                  <a:srgbClr val="0062AC"/>
                </a:solidFill>
              </a:rPr>
              <a:t>What two political parties emerged during Washington’s Presidency?</a:t>
            </a:r>
          </a:p>
          <a:p>
            <a:pPr eaLnBrk="1" hangingPunct="1"/>
            <a:endParaRPr lang="en-US" altLang="en-US" sz="2000">
              <a:solidFill>
                <a:srgbClr val="0062AC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0062AC"/>
                </a:solidFill>
              </a:rPr>
              <a:t>	Federalists and Republicans</a:t>
            </a:r>
          </a:p>
          <a:p>
            <a:pPr eaLnBrk="1" hangingPunct="1"/>
            <a:endParaRPr lang="en-US" altLang="en-US" sz="2000">
              <a:solidFill>
                <a:srgbClr val="0062AC"/>
              </a:solidFill>
            </a:endParaRPr>
          </a:p>
          <a:p>
            <a:pPr eaLnBrk="1" hangingPunct="1"/>
            <a:r>
              <a:rPr lang="en-US" altLang="en-US" sz="2000" b="1">
                <a:solidFill>
                  <a:srgbClr val="0062AC"/>
                </a:solidFill>
              </a:rPr>
              <a:t>What was the main issue dividing these two factions?</a:t>
            </a:r>
          </a:p>
          <a:p>
            <a:pPr eaLnBrk="1" hangingPunct="1"/>
            <a:endParaRPr lang="en-US" altLang="en-US" sz="2000">
              <a:solidFill>
                <a:srgbClr val="0062AC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0062AC"/>
                </a:solidFill>
              </a:rPr>
              <a:t>	Size and power of the Federal Government</a:t>
            </a:r>
          </a:p>
          <a:p>
            <a:pPr eaLnBrk="1" hangingPunct="1"/>
            <a:endParaRPr lang="en-US" altLang="en-US" sz="2000">
              <a:solidFill>
                <a:srgbClr val="0062AC"/>
              </a:solidFill>
            </a:endParaRPr>
          </a:p>
          <a:p>
            <a:pPr eaLnBrk="1" hangingPunct="1"/>
            <a:r>
              <a:rPr lang="en-US" altLang="en-US" sz="2000" b="1">
                <a:solidFill>
                  <a:srgbClr val="0062AC"/>
                </a:solidFill>
              </a:rPr>
              <a:t>What party gets most of its support from farmers?</a:t>
            </a:r>
          </a:p>
          <a:p>
            <a:pPr eaLnBrk="1" hangingPunct="1"/>
            <a:endParaRPr lang="en-US" altLang="en-US" sz="2000">
              <a:solidFill>
                <a:srgbClr val="0062AC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0062AC"/>
                </a:solidFill>
              </a:rPr>
              <a:t>	The Republicans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371600" y="1325563"/>
            <a:ext cx="68564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Verdana" panose="020B0604030504040204" pitchFamily="34" charset="0"/>
              </a:rPr>
              <a:t>How did two political parties emerge?</a:t>
            </a:r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1371600" y="4868863"/>
            <a:ext cx="6858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anose="020B0604030504040204" pitchFamily="34" charset="0"/>
              </a:rPr>
              <a:t>Washington and others feared that factions would be destructive to the new government.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71600" y="2659063"/>
            <a:ext cx="6858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anose="020B0604030504040204" pitchFamily="34" charset="0"/>
              </a:rPr>
              <a:t>Early political groups were called </a:t>
            </a:r>
            <a:r>
              <a:rPr lang="en-US" altLang="en-US" sz="2200" b="1">
                <a:solidFill>
                  <a:srgbClr val="FF0000"/>
                </a:solidFill>
                <a:latin typeface="Verdana" panose="020B0604030504040204" pitchFamily="34" charset="0"/>
              </a:rPr>
              <a:t>factions</a:t>
            </a:r>
            <a:r>
              <a:rPr lang="en-US" altLang="en-US" sz="2200">
                <a:solidFill>
                  <a:srgbClr val="FF0000"/>
                </a:solidFill>
                <a:latin typeface="Verdana" panose="020B0604030504040204" pitchFamily="34" charset="0"/>
              </a:rPr>
              <a:t>. </a:t>
            </a:r>
            <a:r>
              <a:rPr lang="en-US" altLang="en-US" sz="2200">
                <a:latin typeface="Verdana" panose="020B0604030504040204" pitchFamily="34" charset="0"/>
              </a:rPr>
              <a:t>They were widely thought to be selfish groups.</a:t>
            </a:r>
          </a:p>
        </p:txBody>
      </p:sp>
      <p:sp>
        <p:nvSpPr>
          <p:cNvPr id="10" name="Right Arrow 17"/>
          <p:cNvSpPr>
            <a:spLocks noChangeArrowheads="1"/>
          </p:cNvSpPr>
          <p:nvPr/>
        </p:nvSpPr>
        <p:spPr bwMode="auto">
          <a:xfrm rot="5400000">
            <a:off x="4343400" y="3921125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9222" name="Picture 6" descr="SFQ_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8563"/>
            <a:ext cx="76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12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4400" y="1141413"/>
            <a:ext cx="7315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Verdana" panose="020B0604030504040204" pitchFamily="34" charset="0"/>
              </a:rPr>
              <a:t>By the 1790s, Thomas Jefferson and Alexander Hamilton were quarreling and growing apart.</a:t>
            </a:r>
            <a:endParaRPr lang="en-US" altLang="en-US" sz="2200">
              <a:latin typeface="Verdana" panose="020B0604030504040204" pitchFamily="34" charset="0"/>
            </a:endParaRPr>
          </a:p>
        </p:txBody>
      </p:sp>
      <p:sp>
        <p:nvSpPr>
          <p:cNvPr id="17" name="Lightning Bolt 16"/>
          <p:cNvSpPr/>
          <p:nvPr/>
        </p:nvSpPr>
        <p:spPr>
          <a:xfrm rot="2442282">
            <a:off x="3717925" y="2281238"/>
            <a:ext cx="1722438" cy="3614737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2895600"/>
            <a:ext cx="3048000" cy="2936875"/>
            <a:chOff x="609600" y="2895600"/>
            <a:chExt cx="3048000" cy="2936875"/>
          </a:xfrm>
        </p:grpSpPr>
        <p:sp>
          <p:nvSpPr>
            <p:cNvPr id="10248" name="TextBox 7"/>
            <p:cNvSpPr txBox="1">
              <a:spLocks noChangeArrowheads="1"/>
            </p:cNvSpPr>
            <p:nvPr/>
          </p:nvSpPr>
          <p:spPr bwMode="auto">
            <a:xfrm>
              <a:off x="609600" y="4724400"/>
              <a:ext cx="3048000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200" b="1">
                  <a:solidFill>
                    <a:srgbClr val="FF0000"/>
                  </a:solidFill>
                  <a:latin typeface="Verdana" panose="020B0604030504040204" pitchFamily="34" charset="0"/>
                </a:rPr>
                <a:t>Thomas Jefferson</a:t>
              </a:r>
              <a:r>
                <a:rPr lang="en-US" altLang="en-US" sz="2200">
                  <a:solidFill>
                    <a:srgbClr val="FF0000"/>
                  </a:solidFill>
                  <a:latin typeface="Verdana" panose="020B0604030504040204" pitchFamily="34" charset="0"/>
                </a:rPr>
                <a:t>, </a:t>
              </a:r>
              <a:r>
                <a:rPr lang="en-US" altLang="en-US" sz="2200">
                  <a:latin typeface="Verdana" panose="020B0604030504040204" pitchFamily="34" charset="0"/>
                </a:rPr>
                <a:t>Secretary of State</a:t>
              </a:r>
              <a:endParaRPr lang="en-US" altLang="en-US" sz="2200" b="1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pic>
          <p:nvPicPr>
            <p:cNvPr id="10249" name="Picture 9" descr="ch03_img_ahon_se_p0291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895600"/>
              <a:ext cx="1734468" cy="191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181600" y="2895600"/>
            <a:ext cx="3048000" cy="3275013"/>
            <a:chOff x="5181600" y="2895600"/>
            <a:chExt cx="3048000" cy="3275013"/>
          </a:xfrm>
        </p:grpSpPr>
        <p:sp>
          <p:nvSpPr>
            <p:cNvPr id="10246" name="TextBox 8"/>
            <p:cNvSpPr txBox="1">
              <a:spLocks noChangeArrowheads="1"/>
            </p:cNvSpPr>
            <p:nvPr/>
          </p:nvSpPr>
          <p:spPr bwMode="auto">
            <a:xfrm>
              <a:off x="5181600" y="4724400"/>
              <a:ext cx="3048000" cy="1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200" b="1">
                  <a:solidFill>
                    <a:srgbClr val="FF0000"/>
                  </a:solidFill>
                  <a:latin typeface="Verdana" panose="020B0604030504040204" pitchFamily="34" charset="0"/>
                </a:rPr>
                <a:t>Alexander Hamilton</a:t>
              </a:r>
              <a:r>
                <a:rPr lang="en-US" altLang="en-US" sz="2200">
                  <a:solidFill>
                    <a:srgbClr val="FF0000"/>
                  </a:solidFill>
                  <a:latin typeface="Verdana" panose="020B0604030504040204" pitchFamily="34" charset="0"/>
                </a:rPr>
                <a:t>, </a:t>
              </a:r>
              <a:r>
                <a:rPr lang="en-US" altLang="en-US" sz="2200">
                  <a:latin typeface="Verdana" panose="020B0604030504040204" pitchFamily="34" charset="0"/>
                </a:rPr>
                <a:t>Secretary of the Treasury</a:t>
              </a:r>
              <a:endParaRPr lang="en-US" altLang="en-US" sz="2200" b="1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pic>
          <p:nvPicPr>
            <p:cNvPr id="10247" name="Picture 10" descr="ch08_img_ahon_se_p0291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895600"/>
              <a:ext cx="1704035" cy="192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81000" y="1600200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62AC"/>
                </a:solidFill>
              </a:rPr>
              <a:t>What are all the President’s advisors called?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667000"/>
            <a:ext cx="42862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09938" y="5410200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The Cabinet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Verdana" panose="020B0604030504040204" pitchFamily="34" charset="0"/>
              </a:rPr>
              <a:t>Jefferson’s and Hamilton’s differences led to the development of the first political parties.</a:t>
            </a:r>
          </a:p>
        </p:txBody>
      </p:sp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1066800" y="3795713"/>
            <a:ext cx="3048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62AC"/>
                </a:solidFill>
                <a:latin typeface="Verdana" panose="020B0604030504040204" pitchFamily="34" charset="0"/>
              </a:rPr>
              <a:t>Republicans</a:t>
            </a:r>
            <a:r>
              <a:rPr lang="en-US" altLang="en-US" sz="2200">
                <a:latin typeface="Verdana" panose="020B0604030504040204" pitchFamily="34" charset="0"/>
              </a:rPr>
              <a:t> supported Thomas Jefferson and his ally, </a:t>
            </a:r>
            <a:r>
              <a:rPr lang="en-US" altLang="en-US" sz="2200" b="1">
                <a:solidFill>
                  <a:srgbClr val="FF0000"/>
                </a:solidFill>
                <a:latin typeface="Verdana" panose="020B0604030504040204" pitchFamily="34" charset="0"/>
              </a:rPr>
              <a:t>James Madison</a:t>
            </a:r>
            <a:r>
              <a:rPr lang="en-US" altLang="en-US" sz="2200">
                <a:solidFill>
                  <a:srgbClr val="FF0000"/>
                </a:solidFill>
                <a:latin typeface="Verdana" panose="020B0604030504040204" pitchFamily="34" charset="0"/>
              </a:rPr>
              <a:t>. </a:t>
            </a:r>
            <a:endParaRPr lang="en-US" altLang="en-US" sz="22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5029200" y="3795713"/>
            <a:ext cx="3048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62AC"/>
                </a:solidFill>
                <a:latin typeface="Verdana" panose="020B0604030504040204" pitchFamily="34" charset="0"/>
              </a:rPr>
              <a:t>Federalists</a:t>
            </a:r>
            <a:r>
              <a:rPr lang="en-US" altLang="en-US" sz="2200">
                <a:latin typeface="Verdana" panose="020B0604030504040204" pitchFamily="34" charset="0"/>
              </a:rPr>
              <a:t> supported Alexander Hamilton and his ideas. </a:t>
            </a:r>
            <a:endParaRPr lang="en-US" altLang="en-US" sz="22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ight Arrow 17"/>
          <p:cNvSpPr>
            <a:spLocks noChangeArrowheads="1"/>
          </p:cNvSpPr>
          <p:nvPr/>
        </p:nvSpPr>
        <p:spPr bwMode="auto">
          <a:xfrm rot="5400000">
            <a:off x="2286000" y="2620963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ight Arrow 17"/>
          <p:cNvSpPr>
            <a:spLocks noChangeArrowheads="1"/>
          </p:cNvSpPr>
          <p:nvPr/>
        </p:nvSpPr>
        <p:spPr bwMode="auto">
          <a:xfrm rot="5400000">
            <a:off x="6096000" y="2620963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4400" y="1141413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Verdana" panose="020B0604030504040204" pitchFamily="34" charset="0"/>
              </a:rPr>
              <a:t>The Republicans wanted to keep most power at the state or local level.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914400" y="5334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anose="020B0604030504040204" pitchFamily="34" charset="0"/>
              </a:rPr>
              <a:t>They feared that a strong central government would </a:t>
            </a:r>
            <a:r>
              <a:rPr lang="en-US" altLang="en-US" sz="2200">
                <a:solidFill>
                  <a:srgbClr val="0062AC"/>
                </a:solidFill>
                <a:latin typeface="Verdana" panose="020B0604030504040204" pitchFamily="34" charset="0"/>
              </a:rPr>
              <a:t>act like a monarchy.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914400" y="2705100"/>
            <a:ext cx="2571750" cy="2095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1171575" y="3371850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latin typeface="Verdana" panose="020B0604030504040204" pitchFamily="34" charset="0"/>
              </a:rPr>
              <a:t>Federal government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5791200" y="2133600"/>
            <a:ext cx="914400" cy="8223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6172200" y="4130675"/>
            <a:ext cx="914400" cy="8223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7543800" y="2667000"/>
            <a:ext cx="914400" cy="8223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5791200" y="3336925"/>
            <a:ext cx="2057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latin typeface="Verdana" panose="020B0604030504040204" pitchFamily="34" charset="0"/>
              </a:rPr>
              <a:t>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AHON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C123BC3BFFA4EBB40B9A437ECDC8E" ma:contentTypeVersion="0" ma:contentTypeDescription="Create a new document." ma:contentTypeScope="" ma:versionID="e2fb01d88511c6f851a0f6f4e760ee8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8A023E-9918-4545-9B56-84E12EEBBB3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875B0D0-3A22-47E4-8C20-5060922050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060FF3-9F47-4803-8665-0219B3C42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45C59362-EFF3-4E69-9F40-CB91476670D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AHON_template</Template>
  <TotalTime>1225</TotalTime>
  <Words>495</Words>
  <Application>Microsoft Office PowerPoint</Application>
  <PresentationFormat>On-screen Show (4:3)</PresentationFormat>
  <Paragraphs>99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Verdana</vt:lpstr>
      <vt:lpstr>1_AHON_template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AHON Chapter 8 Section 2 lecture notes</dc:title>
  <dc:creator>8th Grade Social Studies</dc:creator>
  <cp:lastModifiedBy>Windows User</cp:lastModifiedBy>
  <cp:revision>168</cp:revision>
  <dcterms:created xsi:type="dcterms:W3CDTF">2009-02-24T14:50:39Z</dcterms:created>
  <dcterms:modified xsi:type="dcterms:W3CDTF">2019-01-20T21:50:13Z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Subject">
    <vt:lpwstr/>
  </property>
  <property fmtid="{D5CDD505-2E9C-101B-9397-08002B2CF9AE}" pid="4" name="Keywords">
    <vt:lpwstr/>
  </property>
  <property fmtid="{D5CDD505-2E9C-101B-9397-08002B2CF9AE}" pid="5" name="_Author">
    <vt:lpwstr>Jessica</vt:lpwstr>
  </property>
  <property fmtid="{D5CDD505-2E9C-101B-9397-08002B2CF9AE}" pid="6" name="_Category">
    <vt:lpwstr/>
  </property>
  <property fmtid="{D5CDD505-2E9C-101B-9397-08002B2CF9AE}" pid="7" name="Slides">
    <vt:lpwstr>14</vt:lpwstr>
  </property>
  <property fmtid="{D5CDD505-2E9C-101B-9397-08002B2CF9AE}" pid="8" name="Categories">
    <vt:lpwstr/>
  </property>
  <property fmtid="{D5CDD505-2E9C-101B-9397-08002B2CF9AE}" pid="9" name="Approval Level">
    <vt:lpwstr/>
  </property>
  <property fmtid="{D5CDD505-2E9C-101B-9397-08002B2CF9AE}" pid="10" name="_Comments">
    <vt:lpwstr/>
  </property>
  <property fmtid="{D5CDD505-2E9C-101B-9397-08002B2CF9AE}" pid="11" name="Assigned To">
    <vt:lpwstr/>
  </property>
</Properties>
</file>