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548D0-7BBA-4FF6-857E-BDCB6240F1A6}" type="datetimeFigureOut">
              <a:rPr lang="en-US" smtClean="0"/>
              <a:t>12/1/2014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DA4C6-E5A3-4A8C-8308-2209751B66FB}" type="slidenum">
              <a:rPr lang="en-US" smtClean="0"/>
              <a:t>‹#›</a:t>
            </a:fld>
            <a:endParaRPr lang="en-US" dirty="0"/>
          </a:p>
        </p:txBody>
      </p:sp>
    </p:spTree>
    <p:extLst>
      <p:ext uri="{BB962C8B-B14F-4D97-AF65-F5344CB8AC3E}">
        <p14:creationId xmlns:p14="http://schemas.microsoft.com/office/powerpoint/2010/main" val="6693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DA4C6-E5A3-4A8C-8308-2209751B66FB}" type="slidenum">
              <a:rPr lang="en-US" smtClean="0"/>
              <a:t>1</a:t>
            </a:fld>
            <a:endParaRPr lang="en-US" dirty="0"/>
          </a:p>
        </p:txBody>
      </p:sp>
    </p:spTree>
    <p:extLst>
      <p:ext uri="{BB962C8B-B14F-4D97-AF65-F5344CB8AC3E}">
        <p14:creationId xmlns:p14="http://schemas.microsoft.com/office/powerpoint/2010/main" val="327538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9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09415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30505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34206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02802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9931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6E9DEC-419B-4CC5-A080-3B06BD5A8291}" type="datetimeFigureOut">
              <a:rPr lang="en-US" smtClean="0"/>
              <a:t>12/1/2014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93641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793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113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683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97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0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765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12/1/2014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646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12/1/2014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45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331444B-B92B-4E27-8C94-BB93EAF5CB18}" type="datetimeFigureOut">
              <a:rPr lang="en-US" smtClean="0"/>
              <a:t>12/1/2014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030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875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12/1/2014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2062450"/>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700" y="232528"/>
            <a:ext cx="10921999" cy="2116972"/>
          </a:xfrm>
        </p:spPr>
        <p:txBody>
          <a:bodyPr>
            <a:normAutofit fontScale="90000"/>
          </a:bodyPr>
          <a:lstStyle/>
          <a:p>
            <a:r>
              <a:rPr lang="en-US" sz="4400" dirty="0" smtClean="0">
                <a:latin typeface="Arial Black" panose="020B0A04020102020204" pitchFamily="34" charset="0"/>
                <a:cs typeface="Aharoni" panose="02010803020104030203" pitchFamily="2" charset="-79"/>
              </a:rPr>
              <a:t>                     CHAPTER 8 </a:t>
            </a:r>
            <a:br>
              <a:rPr lang="en-US" sz="4400" dirty="0" smtClean="0">
                <a:latin typeface="Arial Black" panose="020B0A04020102020204" pitchFamily="34" charset="0"/>
                <a:cs typeface="Aharoni" panose="02010803020104030203" pitchFamily="2" charset="-79"/>
              </a:rPr>
            </a:br>
            <a:r>
              <a:rPr lang="en-US" sz="4400" dirty="0" smtClean="0">
                <a:latin typeface="Arial Black" panose="020B0A04020102020204" pitchFamily="34" charset="0"/>
                <a:cs typeface="Aharoni" panose="02010803020104030203" pitchFamily="2" charset="-79"/>
              </a:rPr>
              <a:t>                 SECTIONS 1 &amp; 2</a:t>
            </a:r>
            <a:r>
              <a:rPr lang="en-US" sz="4400" dirty="0">
                <a:latin typeface="Arial Black" panose="020B0A04020102020204" pitchFamily="34" charset="0"/>
                <a:cs typeface="Aharoni" panose="02010803020104030203" pitchFamily="2" charset="-79"/>
              </a:rPr>
              <a:t/>
            </a:r>
            <a:br>
              <a:rPr lang="en-US" sz="4400" dirty="0">
                <a:latin typeface="Arial Black" panose="020B0A04020102020204" pitchFamily="34" charset="0"/>
                <a:cs typeface="Aharoni" panose="02010803020104030203" pitchFamily="2" charset="-79"/>
              </a:rPr>
            </a:br>
            <a:r>
              <a:rPr lang="en-US" sz="3600" dirty="0">
                <a:latin typeface="Arial Black" panose="020B0A04020102020204" pitchFamily="34" charset="0"/>
                <a:cs typeface="Aharoni" panose="02010803020104030203" pitchFamily="2" charset="-79"/>
              </a:rPr>
              <a:t> </a:t>
            </a:r>
            <a:r>
              <a:rPr lang="en-US" sz="3600" dirty="0" smtClean="0">
                <a:latin typeface="Arial Black" panose="020B0A04020102020204" pitchFamily="34" charset="0"/>
                <a:cs typeface="Aharoni" panose="02010803020104030203" pitchFamily="2" charset="-79"/>
              </a:rPr>
              <a:t>                              THE  </a:t>
            </a:r>
            <a:r>
              <a:rPr lang="en-US" sz="3600" dirty="0">
                <a:latin typeface="Arial Black" panose="020B0A04020102020204" pitchFamily="34" charset="0"/>
                <a:cs typeface="Aharoni" panose="02010803020104030203" pitchFamily="2" charset="-79"/>
              </a:rPr>
              <a:t/>
            </a:r>
            <a:br>
              <a:rPr lang="en-US" sz="3600" dirty="0">
                <a:latin typeface="Arial Black" panose="020B0A04020102020204" pitchFamily="34" charset="0"/>
                <a:cs typeface="Aharoni" panose="02010803020104030203" pitchFamily="2" charset="-79"/>
              </a:rPr>
            </a:br>
            <a:r>
              <a:rPr lang="en-US" sz="3600" dirty="0" smtClean="0">
                <a:latin typeface="Arial Black" panose="020B0A04020102020204" pitchFamily="34" charset="0"/>
                <a:cs typeface="Aharoni" panose="02010803020104030203" pitchFamily="2" charset="-79"/>
              </a:rPr>
              <a:t>     HIGH </a:t>
            </a:r>
            <a:r>
              <a:rPr lang="en-US" sz="3600" dirty="0">
                <a:latin typeface="Arial Black" panose="020B0A04020102020204" pitchFamily="34" charset="0"/>
                <a:cs typeface="Aharoni" panose="02010803020104030203" pitchFamily="2" charset="-79"/>
              </a:rPr>
              <a:t>AND LATE MIDDLE AGES </a:t>
            </a:r>
            <a:r>
              <a:rPr lang="en-US" sz="3600" dirty="0" smtClean="0">
                <a:latin typeface="Arial Black" panose="020B0A04020102020204" pitchFamily="34" charset="0"/>
                <a:cs typeface="Aharoni" panose="02010803020104030203" pitchFamily="2" charset="-79"/>
              </a:rPr>
              <a:t>(</a:t>
            </a:r>
            <a:r>
              <a:rPr lang="en-US" sz="3600" dirty="0">
                <a:latin typeface="Arial Black" panose="020B0A04020102020204" pitchFamily="34" charset="0"/>
                <a:cs typeface="Aharoni" panose="02010803020104030203" pitchFamily="2" charset="-79"/>
              </a:rPr>
              <a:t>1050-1450)</a:t>
            </a:r>
            <a:endParaRPr lang="en-US" sz="3600" dirty="0">
              <a:solidFill>
                <a:srgbClr val="FF0000"/>
              </a:solidFill>
              <a:latin typeface="Arial Black" panose="020B0A04020102020204" pitchFamily="34" charset="0"/>
              <a:cs typeface="Aharoni" panose="02010803020104030203" pitchFamily="2" charset="-79"/>
            </a:endParaRPr>
          </a:p>
        </p:txBody>
      </p:sp>
      <p:sp>
        <p:nvSpPr>
          <p:cNvPr id="5" name="Content Placeholder 4"/>
          <p:cNvSpPr>
            <a:spLocks noGrp="1"/>
          </p:cNvSpPr>
          <p:nvPr>
            <p:ph idx="1"/>
          </p:nvPr>
        </p:nvSpPr>
        <p:spPr>
          <a:xfrm>
            <a:off x="680321" y="2870200"/>
            <a:ext cx="9613861" cy="3599316"/>
          </a:xfrm>
        </p:spPr>
        <p:txBody>
          <a:bodyPr>
            <a:normAutofit lnSpcReduction="10000"/>
          </a:bodyPr>
          <a:lstStyle/>
          <a:p>
            <a:pPr marL="0" indent="0">
              <a:buNone/>
            </a:pPr>
            <a:r>
              <a:rPr lang="en-US" sz="4800" dirty="0" smtClean="0"/>
              <a:t>              PRESTENTED BY </a:t>
            </a:r>
          </a:p>
          <a:p>
            <a:pPr marL="0" indent="0">
              <a:buNone/>
            </a:pPr>
            <a:r>
              <a:rPr lang="en-US" sz="4000" dirty="0"/>
              <a:t> </a:t>
            </a:r>
            <a:r>
              <a:rPr lang="en-US" sz="4000" dirty="0" smtClean="0"/>
              <a:t>                      Erika Banet      </a:t>
            </a:r>
          </a:p>
          <a:p>
            <a:pPr marL="0" indent="0">
              <a:buNone/>
            </a:pPr>
            <a:r>
              <a:rPr lang="en-US" sz="4000" dirty="0"/>
              <a:t> </a:t>
            </a:r>
            <a:r>
              <a:rPr lang="en-US" sz="4000" dirty="0" smtClean="0"/>
              <a:t>                      Lauren Ross</a:t>
            </a:r>
          </a:p>
          <a:p>
            <a:pPr marL="0" indent="0">
              <a:buNone/>
            </a:pPr>
            <a:r>
              <a:rPr lang="en-US" sz="4000" dirty="0"/>
              <a:t> </a:t>
            </a:r>
            <a:r>
              <a:rPr lang="en-US" sz="4000" dirty="0" smtClean="0"/>
              <a:t>                      Zoe Lavalle   </a:t>
            </a:r>
          </a:p>
          <a:p>
            <a:pPr marL="0" indent="0">
              <a:buNone/>
            </a:pPr>
            <a:r>
              <a:rPr lang="en-US" sz="4000" dirty="0"/>
              <a:t> </a:t>
            </a:r>
            <a:r>
              <a:rPr lang="en-US" sz="4000" dirty="0" smtClean="0"/>
              <a:t>                      Nicole Liboy</a:t>
            </a:r>
            <a:endParaRPr lang="en-US" sz="4000" dirty="0"/>
          </a:p>
        </p:txBody>
      </p:sp>
    </p:spTree>
    <p:extLst>
      <p:ext uri="{BB962C8B-B14F-4D97-AF65-F5344CB8AC3E}">
        <p14:creationId xmlns:p14="http://schemas.microsoft.com/office/powerpoint/2010/main" val="3547766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LOUS IX, KING AND SAINT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800" dirty="0" smtClean="0"/>
              <a:t>Louis ix, King of France in 1226,                                          tormented those who held beliefs,                                               contrary to church teachings, he also                                  victimized Jews and led French knights                    in two crusades. </a:t>
            </a:r>
          </a:p>
          <a:p>
            <a:pPr marL="0" indent="0">
              <a:buNone/>
            </a:pPr>
            <a:endParaRPr lang="en-US" sz="2800" dirty="0" smtClean="0"/>
          </a:p>
          <a:p>
            <a:r>
              <a:rPr lang="en-US" sz="2800" dirty="0" smtClean="0"/>
              <a:t>By his death in 1270, France was                           emerging as an efficient centralized                     monarchy</a:t>
            </a:r>
            <a:r>
              <a:rPr lang="en-US" dirty="0" smtClean="0"/>
              <a:t>. </a:t>
            </a:r>
            <a:endParaRPr lang="en-US" dirty="0"/>
          </a:p>
        </p:txBody>
      </p:sp>
      <p:pic>
        <p:nvPicPr>
          <p:cNvPr id="4" name="Picture 3"/>
          <p:cNvPicPr>
            <a:picLocks noChangeAspect="1"/>
          </p:cNvPicPr>
          <p:nvPr/>
        </p:nvPicPr>
        <p:blipFill>
          <a:blip r:embed="rId2"/>
          <a:stretch>
            <a:fillRect/>
          </a:stretch>
        </p:blipFill>
        <p:spPr>
          <a:xfrm rot="820399">
            <a:off x="8334182" y="2601236"/>
            <a:ext cx="2799677" cy="3566468"/>
          </a:xfrm>
          <a:prstGeom prst="rect">
            <a:avLst/>
          </a:prstGeom>
        </p:spPr>
      </p:pic>
    </p:spTree>
    <p:extLst>
      <p:ext uri="{BB962C8B-B14F-4D97-AF65-F5344CB8AC3E}">
        <p14:creationId xmlns:p14="http://schemas.microsoft.com/office/powerpoint/2010/main" val="11953594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CLASHING WITH THE POPE</a:t>
            </a:r>
            <a:endParaRPr lang="en-US"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US" sz="2400" dirty="0" smtClean="0"/>
              <a:t>Philip iv, Louis’s grandson tried to raise cash by collecting new taxes from the clergy, but pope Boniface viii did not agree with his tactic, so he forbid him to do so without papal consent. </a:t>
            </a:r>
          </a:p>
          <a:p>
            <a:r>
              <a:rPr lang="en-US" sz="2400" dirty="0" smtClean="0"/>
              <a:t>King Philip iv threatened to arrest the clergy if they did not pay. </a:t>
            </a:r>
          </a:p>
          <a:p>
            <a:r>
              <a:rPr lang="en-US" sz="2400" dirty="0" smtClean="0"/>
              <a:t>King Philip sent  troops to seize the pope, but he escaped and died soon afterwards.</a:t>
            </a:r>
          </a:p>
          <a:p>
            <a:r>
              <a:rPr lang="en-US" sz="2400" dirty="0" smtClean="0"/>
              <a:t>In 1305, a Frenchman was announced pope, and he moved the papal court to Avignon- located just outside of France.</a:t>
            </a:r>
          </a:p>
        </p:txBody>
      </p:sp>
    </p:spTree>
    <p:extLst>
      <p:ext uri="{BB962C8B-B14F-4D97-AF65-F5344CB8AC3E}">
        <p14:creationId xmlns:p14="http://schemas.microsoft.com/office/powerpoint/2010/main" val="2613472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THE HOLY ROMAN EMPIRE</a:t>
            </a:r>
            <a:endParaRPr lang="en-US" dirty="0">
              <a:latin typeface="Algerian" panose="04020705040A02060702" pitchFamily="82" charset="0"/>
            </a:endParaRPr>
          </a:p>
        </p:txBody>
      </p:sp>
      <p:sp>
        <p:nvSpPr>
          <p:cNvPr id="3" name="Content Placeholder 2"/>
          <p:cNvSpPr>
            <a:spLocks noGrp="1"/>
          </p:cNvSpPr>
          <p:nvPr>
            <p:ph idx="1"/>
          </p:nvPr>
        </p:nvSpPr>
        <p:spPr>
          <a:xfrm>
            <a:off x="397933" y="2323426"/>
            <a:ext cx="10377919" cy="3978900"/>
          </a:xfrm>
        </p:spPr>
        <p:txBody>
          <a:bodyPr/>
          <a:lstStyle/>
          <a:p>
            <a:r>
              <a:rPr lang="en-US" sz="2400" dirty="0" smtClean="0"/>
              <a:t>Charlemagne brings most of present                                                                       day France and Germany as one.</a:t>
            </a:r>
          </a:p>
          <a:p>
            <a:r>
              <a:rPr lang="en-US" sz="2400" dirty="0" smtClean="0"/>
              <a:t>Secular and the church officials clash. </a:t>
            </a:r>
          </a:p>
          <a:p>
            <a:r>
              <a:rPr lang="en-US" sz="2400" dirty="0"/>
              <a:t>After Charlemagne died, Otto i becomes emperor. </a:t>
            </a:r>
            <a:endParaRPr lang="en-US" sz="2400" dirty="0" smtClean="0"/>
          </a:p>
          <a:p>
            <a:pPr marL="2565400" indent="-342900"/>
            <a:r>
              <a:rPr lang="en-US" sz="2400" dirty="0" smtClean="0"/>
              <a:t>Appointed bishops to elite government jobs.                             </a:t>
            </a:r>
          </a:p>
          <a:p>
            <a:pPr marL="2565400" indent="-342900"/>
            <a:r>
              <a:rPr lang="en-US" sz="2400" dirty="0" smtClean="0"/>
              <a:t>Real ruler of land were emperors vassals,                                                                  hundreds of nobles  and church officials. </a:t>
            </a:r>
          </a:p>
          <a:p>
            <a:pPr marL="0" indent="0">
              <a:buNone/>
            </a:pPr>
            <a:endParaRPr lang="en-US" sz="24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157113" y="1735346"/>
            <a:ext cx="3618739" cy="1895360"/>
          </a:xfrm>
          <a:prstGeom prst="rect">
            <a:avLst/>
          </a:prstGeom>
        </p:spPr>
      </p:pic>
      <p:pic>
        <p:nvPicPr>
          <p:cNvPr id="6" name="Picture 5"/>
          <p:cNvPicPr>
            <a:picLocks noChangeAspect="1"/>
          </p:cNvPicPr>
          <p:nvPr/>
        </p:nvPicPr>
        <p:blipFill>
          <a:blip r:embed="rId3"/>
          <a:stretch>
            <a:fillRect/>
          </a:stretch>
        </p:blipFill>
        <p:spPr>
          <a:xfrm>
            <a:off x="540622" y="4389256"/>
            <a:ext cx="1921610" cy="1913070"/>
          </a:xfrm>
          <a:prstGeom prst="rect">
            <a:avLst/>
          </a:prstGeom>
        </p:spPr>
      </p:pic>
    </p:spTree>
    <p:extLst>
      <p:ext uri="{BB962C8B-B14F-4D97-AF65-F5344CB8AC3E}">
        <p14:creationId xmlns:p14="http://schemas.microsoft.com/office/powerpoint/2010/main" val="1013598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025775" indent="-3025775"/>
            <a:r>
              <a:rPr lang="en-US" dirty="0" smtClean="0"/>
              <a:t>    </a:t>
            </a:r>
            <a:r>
              <a:rPr lang="en-US" dirty="0" smtClean="0">
                <a:latin typeface="Algerian" panose="04020705040A02060702" pitchFamily="82" charset="0"/>
              </a:rPr>
              <a:t>THE FUED BETWEEN POPE AND EMPEROR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sz="2400" dirty="0" smtClean="0"/>
              <a:t>Conflict between King Henry iv and pope Gregory vii erupted.</a:t>
            </a:r>
          </a:p>
          <a:p>
            <a:r>
              <a:rPr lang="en-US" sz="2400" dirty="0" smtClean="0"/>
              <a:t>Gregory wanted to make the church independent from secular rulers, so he banned the practice of lay investiture.</a:t>
            </a:r>
          </a:p>
          <a:p>
            <a:r>
              <a:rPr lang="en-US" sz="2400" dirty="0" smtClean="0"/>
              <a:t>Lay investiture was when the emperor or                                             lay person (member of the clergy) presented                                 bishops with the ring and staff that symbolized                                 their office, but only the pope had the right to                            appoint and install bishops in the office</a:t>
            </a:r>
            <a:r>
              <a:rPr lang="en-US" dirty="0" smtClean="0"/>
              <a:t>.</a:t>
            </a:r>
          </a:p>
        </p:txBody>
      </p:sp>
      <p:pic>
        <p:nvPicPr>
          <p:cNvPr id="5" name="Picture 4"/>
          <p:cNvPicPr>
            <a:picLocks noChangeAspect="1"/>
          </p:cNvPicPr>
          <p:nvPr/>
        </p:nvPicPr>
        <p:blipFill>
          <a:blip r:embed="rId2"/>
          <a:stretch>
            <a:fillRect/>
          </a:stretch>
        </p:blipFill>
        <p:spPr>
          <a:xfrm rot="20994306">
            <a:off x="8909809" y="3600049"/>
            <a:ext cx="2280087" cy="2822485"/>
          </a:xfrm>
          <a:prstGeom prst="rect">
            <a:avLst/>
          </a:prstGeom>
        </p:spPr>
      </p:pic>
    </p:spTree>
    <p:extLst>
      <p:ext uri="{BB962C8B-B14F-4D97-AF65-F5344CB8AC3E}">
        <p14:creationId xmlns:p14="http://schemas.microsoft.com/office/powerpoint/2010/main" val="24374918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HENRY IV</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400" dirty="0" smtClean="0"/>
              <a:t>Henry iv were the bishops overlord, he also felt titled to give them symbols of office. </a:t>
            </a:r>
          </a:p>
          <a:p>
            <a:r>
              <a:rPr lang="en-US" sz="2400" dirty="0" smtClean="0"/>
              <a:t>In 1076, Gregory excommunicated King Henry iv.</a:t>
            </a:r>
          </a:p>
          <a:p>
            <a:r>
              <a:rPr lang="en-US" sz="2400" dirty="0" smtClean="0"/>
              <a:t>He tried to save his throne in January 1077,                                           he presented himself to the pope as a repentant                                      sinner, the pope had no choice to forgive him.   </a:t>
            </a:r>
          </a:p>
          <a:p>
            <a:r>
              <a:rPr lang="en-US" sz="2400" dirty="0" smtClean="0"/>
              <a:t>Henry, after being freed from                                               excommunication, leads an army to Rome and                          forces pope to exile.</a:t>
            </a:r>
          </a:p>
          <a:p>
            <a:pPr marL="0" indent="0">
              <a:buNone/>
            </a:pPr>
            <a:endParaRPr lang="en-US" dirty="0"/>
          </a:p>
        </p:txBody>
      </p:sp>
      <p:pic>
        <p:nvPicPr>
          <p:cNvPr id="9" name="Picture 8"/>
          <p:cNvPicPr>
            <a:picLocks noChangeAspect="1"/>
          </p:cNvPicPr>
          <p:nvPr/>
        </p:nvPicPr>
        <p:blipFill>
          <a:blip r:embed="rId2"/>
          <a:stretch>
            <a:fillRect/>
          </a:stretch>
        </p:blipFill>
        <p:spPr>
          <a:xfrm rot="545567">
            <a:off x="8981329" y="3085819"/>
            <a:ext cx="2432882" cy="3190054"/>
          </a:xfrm>
          <a:prstGeom prst="rect">
            <a:avLst/>
          </a:prstGeom>
        </p:spPr>
      </p:pic>
    </p:spTree>
    <p:extLst>
      <p:ext uri="{BB962C8B-B14F-4D97-AF65-F5344CB8AC3E}">
        <p14:creationId xmlns:p14="http://schemas.microsoft.com/office/powerpoint/2010/main" val="29967424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200400" indent="-2286000">
              <a:tabLst>
                <a:tab pos="3429000" algn="l"/>
              </a:tabLst>
            </a:pPr>
            <a:r>
              <a:rPr lang="en-US" dirty="0" smtClean="0">
                <a:latin typeface="Algerian" panose="04020705040A02060702" pitchFamily="82" charset="0"/>
              </a:rPr>
              <a:t>A COMPROMISE: CONCORDAT OF WORMS</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400" dirty="0" smtClean="0"/>
              <a:t>The argument of the investiture lasted for about 50 years. </a:t>
            </a:r>
          </a:p>
          <a:p>
            <a:r>
              <a:rPr lang="en-US" sz="2400" dirty="0" smtClean="0"/>
              <a:t>Finally in 1122, Concordat of Worms declared that the church had the power to elect spiritual authority</a:t>
            </a:r>
            <a:endParaRPr lang="en-US" sz="2400" dirty="0"/>
          </a:p>
        </p:txBody>
      </p:sp>
      <p:pic>
        <p:nvPicPr>
          <p:cNvPr id="4" name="Picture 3"/>
          <p:cNvPicPr>
            <a:picLocks noChangeAspect="1"/>
          </p:cNvPicPr>
          <p:nvPr/>
        </p:nvPicPr>
        <p:blipFill>
          <a:blip r:embed="rId2"/>
          <a:stretch>
            <a:fillRect/>
          </a:stretch>
        </p:blipFill>
        <p:spPr>
          <a:xfrm>
            <a:off x="6261674" y="3444441"/>
            <a:ext cx="4032508" cy="2854759"/>
          </a:xfrm>
          <a:prstGeom prst="rect">
            <a:avLst/>
          </a:prstGeom>
        </p:spPr>
      </p:pic>
      <p:pic>
        <p:nvPicPr>
          <p:cNvPr id="5" name="Picture 4"/>
          <p:cNvPicPr>
            <a:picLocks noChangeAspect="1"/>
          </p:cNvPicPr>
          <p:nvPr/>
        </p:nvPicPr>
        <p:blipFill>
          <a:blip r:embed="rId3"/>
          <a:stretch>
            <a:fillRect/>
          </a:stretch>
        </p:blipFill>
        <p:spPr>
          <a:xfrm>
            <a:off x="1154112" y="3691519"/>
            <a:ext cx="3481388" cy="2607681"/>
          </a:xfrm>
          <a:prstGeom prst="rect">
            <a:avLst/>
          </a:prstGeom>
        </p:spPr>
      </p:pic>
    </p:spTree>
    <p:extLst>
      <p:ext uri="{BB962C8B-B14F-4D97-AF65-F5344CB8AC3E}">
        <p14:creationId xmlns:p14="http://schemas.microsoft.com/office/powerpoint/2010/main" val="2852915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THE STRUGGLE FOR ITALY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marL="406400" indent="-342900"/>
            <a:r>
              <a:rPr lang="en-US" sz="2400" dirty="0" smtClean="0"/>
              <a:t>German emperors had conflict with popes and wealthy cities of Italy.    </a:t>
            </a:r>
          </a:p>
          <a:p>
            <a:r>
              <a:rPr lang="en-US" sz="2400" dirty="0" smtClean="0"/>
              <a:t> Fredrick i fought for wealthy cities in Italy.  Germany doesn’t  become a nation-state for  another 600 years.</a:t>
            </a:r>
          </a:p>
          <a:p>
            <a:r>
              <a:rPr lang="en-US" sz="2400" dirty="0" smtClean="0"/>
              <a:t> Local uprisings against French rule in Sicily led                                      to 200 years of chaos, as the French and                                      Spanish rivals battled for power. The once                                          powerful region was left in ruins.</a:t>
            </a:r>
            <a:endParaRPr lang="en-US" sz="2400" dirty="0"/>
          </a:p>
        </p:txBody>
      </p:sp>
      <p:pic>
        <p:nvPicPr>
          <p:cNvPr id="4" name="Picture 3"/>
          <p:cNvPicPr>
            <a:picLocks noChangeAspect="1"/>
          </p:cNvPicPr>
          <p:nvPr/>
        </p:nvPicPr>
        <p:blipFill>
          <a:blip r:embed="rId2"/>
          <a:stretch>
            <a:fillRect/>
          </a:stretch>
        </p:blipFill>
        <p:spPr>
          <a:xfrm rot="209431">
            <a:off x="8386496" y="3801471"/>
            <a:ext cx="2167471" cy="2786749"/>
          </a:xfrm>
          <a:prstGeom prst="rect">
            <a:avLst/>
          </a:prstGeom>
        </p:spPr>
      </p:pic>
    </p:spTree>
    <p:extLst>
      <p:ext uri="{BB962C8B-B14F-4D97-AF65-F5344CB8AC3E}">
        <p14:creationId xmlns:p14="http://schemas.microsoft.com/office/powerpoint/2010/main" val="3029531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63850" indent="-1209675"/>
            <a:r>
              <a:rPr lang="en-US" dirty="0" smtClean="0"/>
              <a:t> </a:t>
            </a:r>
            <a:r>
              <a:rPr lang="en-US" dirty="0" smtClean="0">
                <a:latin typeface="Algerian" panose="04020705040A02060702" pitchFamily="82" charset="0"/>
              </a:rPr>
              <a:t>CHURCH POWER REACHES     ITS HEIGHT</a:t>
            </a:r>
            <a:endParaRPr lang="en-US" dirty="0">
              <a:latin typeface="Algerian" panose="04020705040A02060702" pitchFamily="82" charset="0"/>
            </a:endParaRPr>
          </a:p>
        </p:txBody>
      </p:sp>
      <p:sp>
        <p:nvSpPr>
          <p:cNvPr id="3" name="Content Placeholder 2"/>
          <p:cNvSpPr>
            <a:spLocks noGrp="1"/>
          </p:cNvSpPr>
          <p:nvPr>
            <p:ph idx="1"/>
          </p:nvPr>
        </p:nvSpPr>
        <p:spPr>
          <a:xfrm>
            <a:off x="680321" y="2579056"/>
            <a:ext cx="10063879" cy="3910643"/>
          </a:xfrm>
        </p:spPr>
        <p:txBody>
          <a:bodyPr>
            <a:normAutofit lnSpcReduction="10000"/>
          </a:bodyPr>
          <a:lstStyle/>
          <a:p>
            <a:r>
              <a:rPr lang="en-US" dirty="0" smtClean="0"/>
              <a:t>Gregory's successors expanded papal power.</a:t>
            </a:r>
          </a:p>
          <a:p>
            <a:r>
              <a:rPr lang="en-US" dirty="0" smtClean="0"/>
              <a:t>Pope Innocent iii takes power in 1198.</a:t>
            </a:r>
          </a:p>
          <a:p>
            <a:pPr marL="2857500" indent="-342900"/>
            <a:r>
              <a:rPr lang="en-US" dirty="0" smtClean="0"/>
              <a:t>Pope Innocent iii launches crusades                           against the Albigensians in                                       southern France, tens of thousands                                  of people were slaughtered in the crusade. </a:t>
            </a:r>
          </a:p>
          <a:p>
            <a:pPr marL="2971800" indent="-342900"/>
            <a:r>
              <a:rPr lang="en-US" dirty="0" smtClean="0"/>
              <a:t>Pope Innocent iii extended the                                    papal states, reformed church                                  courts, and changed election style of church officials.</a:t>
            </a:r>
          </a:p>
          <a:p>
            <a:pPr marL="2857500" indent="-342900"/>
            <a:r>
              <a:rPr lang="en-US" dirty="0" smtClean="0"/>
              <a:t>Even though popes continued to claim supremacy, the papacy entered a decline.</a:t>
            </a:r>
            <a:endParaRPr lang="en-US" dirty="0"/>
          </a:p>
        </p:txBody>
      </p:sp>
      <p:pic>
        <p:nvPicPr>
          <p:cNvPr id="4" name="Picture 3"/>
          <p:cNvPicPr>
            <a:picLocks noChangeAspect="1"/>
          </p:cNvPicPr>
          <p:nvPr/>
        </p:nvPicPr>
        <p:blipFill>
          <a:blip r:embed="rId2"/>
          <a:stretch>
            <a:fillRect/>
          </a:stretch>
        </p:blipFill>
        <p:spPr>
          <a:xfrm rot="312600">
            <a:off x="9162520" y="2390709"/>
            <a:ext cx="2263323" cy="2552801"/>
          </a:xfrm>
          <a:prstGeom prst="rect">
            <a:avLst/>
          </a:prstGeom>
        </p:spPr>
      </p:pic>
      <p:pic>
        <p:nvPicPr>
          <p:cNvPr id="5" name="Picture 4"/>
          <p:cNvPicPr>
            <a:picLocks noChangeAspect="1"/>
          </p:cNvPicPr>
          <p:nvPr/>
        </p:nvPicPr>
        <p:blipFill>
          <a:blip r:embed="rId3"/>
          <a:stretch>
            <a:fillRect/>
          </a:stretch>
        </p:blipFill>
        <p:spPr>
          <a:xfrm rot="21341522">
            <a:off x="317500" y="3492501"/>
            <a:ext cx="2775889" cy="2697689"/>
          </a:xfrm>
          <a:prstGeom prst="rect">
            <a:avLst/>
          </a:prstGeom>
        </p:spPr>
      </p:pic>
    </p:spTree>
    <p:extLst>
      <p:ext uri="{BB962C8B-B14F-4D97-AF65-F5344CB8AC3E}">
        <p14:creationId xmlns:p14="http://schemas.microsoft.com/office/powerpoint/2010/main" val="39388542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0000" dirty="0" smtClean="0">
                <a:latin typeface="Baskerville Old Face" panose="02020602080505020303" pitchFamily="18" charset="0"/>
              </a:rPr>
              <a:t>      THE END</a:t>
            </a:r>
            <a:endParaRPr lang="en-US" sz="10000" dirty="0">
              <a:latin typeface="Baskerville Old Face" panose="02020602080505020303" pitchFamily="18" charset="0"/>
            </a:endParaRPr>
          </a:p>
        </p:txBody>
      </p:sp>
    </p:spTree>
    <p:extLst>
      <p:ext uri="{BB962C8B-B14F-4D97-AF65-F5344CB8AC3E}">
        <p14:creationId xmlns:p14="http://schemas.microsoft.com/office/powerpoint/2010/main" val="1490622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971800" indent="-2971800"/>
            <a:r>
              <a:rPr lang="en-US" dirty="0" smtClean="0"/>
              <a:t>   </a:t>
            </a:r>
            <a:r>
              <a:rPr lang="en-US" dirty="0" smtClean="0">
                <a:latin typeface="Algerian" panose="04020705040A02060702" pitchFamily="82" charset="0"/>
              </a:rPr>
              <a:t>MONARCHS, NOBLES, AND THE CHURCH</a:t>
            </a:r>
            <a:endParaRPr lang="en-US" dirty="0">
              <a:latin typeface="Algerian" panose="04020705040A02060702" pitchFamily="82" charset="0"/>
            </a:endParaRPr>
          </a:p>
        </p:txBody>
      </p:sp>
      <p:sp>
        <p:nvSpPr>
          <p:cNvPr id="3" name="Content Placeholder 2"/>
          <p:cNvSpPr>
            <a:spLocks noGrp="1"/>
          </p:cNvSpPr>
          <p:nvPr>
            <p:ph idx="1"/>
          </p:nvPr>
        </p:nvSpPr>
        <p:spPr>
          <a:xfrm>
            <a:off x="914400" y="2256191"/>
            <a:ext cx="9796641" cy="4104268"/>
          </a:xfrm>
        </p:spPr>
        <p:txBody>
          <a:bodyPr>
            <a:normAutofit lnSpcReduction="10000"/>
          </a:bodyPr>
          <a:lstStyle/>
          <a:p>
            <a:r>
              <a:rPr lang="en-US" sz="2800" dirty="0" smtClean="0"/>
              <a:t>Monarchs had limited power in Europe society.</a:t>
            </a:r>
          </a:p>
          <a:p>
            <a:r>
              <a:rPr lang="en-US" sz="2800" dirty="0" smtClean="0"/>
              <a:t>Nobles and the Church had as much power as Monarchs.</a:t>
            </a:r>
          </a:p>
          <a:p>
            <a:r>
              <a:rPr lang="en-US" sz="2800" dirty="0" smtClean="0"/>
              <a:t>Nobles and the Church had their own courts, collected their own taxes, and fielded their own armies. </a:t>
            </a:r>
          </a:p>
          <a:p>
            <a:r>
              <a:rPr lang="en-US" sz="2800" dirty="0" smtClean="0"/>
              <a:t>1000 to 1300s Monarchs used different ways to centralized power, while expanding the royal domain. </a:t>
            </a:r>
            <a:endParaRPr lang="en-US" sz="2800" dirty="0"/>
          </a:p>
        </p:txBody>
      </p:sp>
    </p:spTree>
    <p:extLst>
      <p:ext uri="{BB962C8B-B14F-4D97-AF65-F5344CB8AC3E}">
        <p14:creationId xmlns:p14="http://schemas.microsoft.com/office/powerpoint/2010/main" val="336944557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546225" indent="-447675">
              <a:tabLst>
                <a:tab pos="1882775" algn="l"/>
              </a:tabLst>
            </a:pPr>
            <a:r>
              <a:rPr lang="en-US" dirty="0" smtClean="0">
                <a:latin typeface="Algerian" panose="04020705040A02060702" pitchFamily="82" charset="0"/>
              </a:rPr>
              <a:t> WILLIAM OF NORMANDY</a:t>
            </a:r>
            <a:br>
              <a:rPr lang="en-US" dirty="0" smtClean="0">
                <a:latin typeface="Algerian" panose="04020705040A02060702" pitchFamily="82" charset="0"/>
              </a:rPr>
            </a:br>
            <a:r>
              <a:rPr lang="en-US" dirty="0" smtClean="0">
                <a:latin typeface="Algerian" panose="04020705040A02060702" pitchFamily="82" charset="0"/>
              </a:rPr>
              <a:t>CONQUERS ENGLAND </a:t>
            </a:r>
            <a:endParaRPr lang="en-US" dirty="0">
              <a:latin typeface="Algerian" panose="04020705040A02060702" pitchFamily="82" charset="0"/>
            </a:endParaRPr>
          </a:p>
        </p:txBody>
      </p:sp>
      <p:sp>
        <p:nvSpPr>
          <p:cNvPr id="3" name="Content Placeholder 2"/>
          <p:cNvSpPr>
            <a:spLocks noGrp="1"/>
          </p:cNvSpPr>
          <p:nvPr>
            <p:ph idx="1"/>
          </p:nvPr>
        </p:nvSpPr>
        <p:spPr>
          <a:xfrm>
            <a:off x="624042" y="2159072"/>
            <a:ext cx="10254379" cy="4368727"/>
          </a:xfrm>
        </p:spPr>
        <p:txBody>
          <a:bodyPr>
            <a:normAutofit lnSpcReduction="10000"/>
          </a:bodyPr>
          <a:lstStyle/>
          <a:p>
            <a:r>
              <a:rPr lang="en-US" dirty="0" smtClean="0"/>
              <a:t>400s to 500s the Germanic tribe Angelo-Saxtons conquered most of Britain, which became known as England. </a:t>
            </a:r>
          </a:p>
          <a:p>
            <a:r>
              <a:rPr lang="en-US" dirty="0" smtClean="0"/>
              <a:t>In 1066 King Edward of England died without an heir, so a council of Nobles chose Edward’s brother-in-law Harold to rule, but unknowingly King Edward promised William, Duke of Normandy the throne. To declare the King they both battled. </a:t>
            </a:r>
          </a:p>
          <a:p>
            <a:r>
              <a:rPr lang="en-US" dirty="0" smtClean="0"/>
              <a:t>William was victorious, and was officially king                                                             of England in 1066 on Christmas day</a:t>
            </a:r>
            <a:r>
              <a:rPr lang="en-US" dirty="0"/>
              <a:t>. </a:t>
            </a:r>
            <a:endParaRPr lang="en-US" dirty="0" smtClean="0"/>
          </a:p>
          <a:p>
            <a:r>
              <a:rPr lang="en-US" dirty="0" smtClean="0"/>
              <a:t>William </a:t>
            </a:r>
            <a:r>
              <a:rPr lang="en-US" dirty="0"/>
              <a:t>completed census that was </a:t>
            </a:r>
            <a:r>
              <a:rPr lang="en-US" dirty="0" smtClean="0"/>
              <a:t>taken                                                                </a:t>
            </a:r>
            <a:r>
              <a:rPr lang="en-US" dirty="0"/>
              <a:t>in 1086, which led to the Domesday Book </a:t>
            </a:r>
            <a:r>
              <a:rPr lang="en-US" dirty="0" smtClean="0"/>
              <a:t>that                                                     </a:t>
            </a:r>
            <a:r>
              <a:rPr lang="en-US" dirty="0"/>
              <a:t>listed every castle, field etc.</a:t>
            </a:r>
          </a:p>
          <a:p>
            <a:r>
              <a:rPr lang="en-US" dirty="0"/>
              <a:t>Williams successors created the royal treasury </a:t>
            </a:r>
            <a:r>
              <a:rPr lang="en-US" dirty="0" smtClean="0"/>
              <a:t>to                                            </a:t>
            </a:r>
            <a:r>
              <a:rPr lang="en-US" dirty="0"/>
              <a:t>collect taxes, fees, fines, and other dues.</a:t>
            </a:r>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7613930" y="3904815"/>
            <a:ext cx="2224088" cy="2717113"/>
          </a:xfrm>
          <a:prstGeom prst="rect">
            <a:avLst/>
          </a:prstGeom>
        </p:spPr>
      </p:pic>
    </p:spTree>
    <p:extLst>
      <p:ext uri="{BB962C8B-B14F-4D97-AF65-F5344CB8AC3E}">
        <p14:creationId xmlns:p14="http://schemas.microsoft.com/office/powerpoint/2010/main" val="3890958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025775" indent="-2743200"/>
            <a:r>
              <a:rPr lang="en-US" dirty="0" smtClean="0"/>
              <a:t>     </a:t>
            </a:r>
            <a:r>
              <a:rPr lang="en-US" dirty="0" smtClean="0">
                <a:latin typeface="Algerian" panose="04020705040A02060702" pitchFamily="82" charset="0"/>
              </a:rPr>
              <a:t>DEVELOPING A UNFIED LEGAL SYSTEM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2200" dirty="0" smtClean="0"/>
              <a:t>In 1154, King Henry ii took the throne, he sent out traveling justice to enforce royal laws. </a:t>
            </a:r>
          </a:p>
          <a:p>
            <a:pPr marL="0" indent="0">
              <a:buNone/>
            </a:pPr>
            <a:endParaRPr lang="en-US" sz="2200" dirty="0" smtClean="0"/>
          </a:p>
          <a:p>
            <a:r>
              <a:rPr lang="en-US" sz="2200" dirty="0" smtClean="0"/>
              <a:t>The common law was used throughout                                       England, which was the legal system based                                    on customs and court rulings.</a:t>
            </a:r>
          </a:p>
          <a:p>
            <a:pPr marL="0" indent="0">
              <a:buNone/>
            </a:pPr>
            <a:endParaRPr lang="en-US" sz="2200" dirty="0" smtClean="0"/>
          </a:p>
          <a:p>
            <a:r>
              <a:rPr lang="en-US" sz="2200" dirty="0" smtClean="0"/>
              <a:t>King Henry ii developed early jury                                               system, that we now use in our society today. </a:t>
            </a:r>
          </a:p>
        </p:txBody>
      </p:sp>
      <p:pic>
        <p:nvPicPr>
          <p:cNvPr id="4" name="Picture 3"/>
          <p:cNvPicPr>
            <a:picLocks noChangeAspect="1"/>
          </p:cNvPicPr>
          <p:nvPr/>
        </p:nvPicPr>
        <p:blipFill>
          <a:blip r:embed="rId2"/>
          <a:stretch>
            <a:fillRect/>
          </a:stretch>
        </p:blipFill>
        <p:spPr>
          <a:xfrm>
            <a:off x="7920319" y="2820953"/>
            <a:ext cx="2469488" cy="3208391"/>
          </a:xfrm>
          <a:prstGeom prst="rect">
            <a:avLst/>
          </a:prstGeom>
        </p:spPr>
      </p:pic>
    </p:spTree>
    <p:extLst>
      <p:ext uri="{BB962C8B-B14F-4D97-AF65-F5344CB8AC3E}">
        <p14:creationId xmlns:p14="http://schemas.microsoft.com/office/powerpoint/2010/main" val="32638836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21" y="956428"/>
            <a:ext cx="9613861" cy="1080938"/>
          </a:xfrm>
        </p:spPr>
        <p:txBody>
          <a:bodyPr>
            <a:normAutofit fontScale="90000"/>
          </a:bodyPr>
          <a:lstStyle/>
          <a:p>
            <a:r>
              <a:rPr lang="en-US" dirty="0" smtClean="0"/>
              <a:t>         </a:t>
            </a:r>
            <a:r>
              <a:rPr lang="en-US" dirty="0" smtClean="0">
                <a:latin typeface="Algerian" panose="04020705040A02060702" pitchFamily="82" charset="0"/>
              </a:rPr>
              <a:t>CONFLICT WITH THE CHURCH</a:t>
            </a:r>
            <a:r>
              <a:rPr lang="en-US" dirty="0" smtClean="0"/>
              <a:t/>
            </a:r>
            <a:br>
              <a:rPr lang="en-US" dirty="0" smtClean="0"/>
            </a:br>
            <a:endParaRPr lang="en-US" dirty="0"/>
          </a:p>
        </p:txBody>
      </p:sp>
      <p:sp>
        <p:nvSpPr>
          <p:cNvPr id="3" name="Content Placeholder 2"/>
          <p:cNvSpPr>
            <a:spLocks noGrp="1"/>
          </p:cNvSpPr>
          <p:nvPr>
            <p:ph idx="1"/>
          </p:nvPr>
        </p:nvSpPr>
        <p:spPr>
          <a:xfrm>
            <a:off x="209674" y="2296532"/>
            <a:ext cx="9613861" cy="3599316"/>
          </a:xfrm>
        </p:spPr>
        <p:txBody>
          <a:bodyPr>
            <a:normAutofit/>
          </a:bodyPr>
          <a:lstStyle/>
          <a:p>
            <a:r>
              <a:rPr lang="en-US" sz="2200" dirty="0" smtClean="0"/>
              <a:t>In 1170, four knights of King Henry ii murdered Thomas Becket- the archbishop of Canterbury, was killed in his cathedral. He strongly opposed King Henry ii expanding the royal power which led to tension with the church over the issue of legal authority. </a:t>
            </a:r>
          </a:p>
          <a:p>
            <a:pPr marL="0" indent="0">
              <a:buNone/>
            </a:pPr>
            <a:endParaRPr lang="en-US" sz="2200" dirty="0" smtClean="0"/>
          </a:p>
          <a:p>
            <a:r>
              <a:rPr lang="en-US" sz="2200" dirty="0" smtClean="0"/>
              <a:t>After the death of Thomas becket, the archbishop                                       of Canterbury, he was honored as </a:t>
            </a:r>
            <a:r>
              <a:rPr lang="en-US" sz="2200" dirty="0"/>
              <a:t>a martyr- a person </a:t>
            </a:r>
            <a:r>
              <a:rPr lang="en-US" sz="2200" dirty="0" smtClean="0"/>
              <a:t>                             who </a:t>
            </a:r>
            <a:r>
              <a:rPr lang="en-US" sz="2200" dirty="0"/>
              <a:t>is killed because of their religious or </a:t>
            </a:r>
            <a:r>
              <a:rPr lang="en-US" sz="2200" dirty="0" smtClean="0"/>
              <a:t>other                                       beliefs, and he was declared a saint by the church. </a:t>
            </a:r>
            <a:endParaRPr lang="en-US" sz="2200" dirty="0"/>
          </a:p>
        </p:txBody>
      </p:sp>
      <p:pic>
        <p:nvPicPr>
          <p:cNvPr id="4" name="Picture 3"/>
          <p:cNvPicPr>
            <a:picLocks noChangeAspect="1"/>
          </p:cNvPicPr>
          <p:nvPr/>
        </p:nvPicPr>
        <p:blipFill>
          <a:blip r:embed="rId2"/>
          <a:stretch>
            <a:fillRect/>
          </a:stretch>
        </p:blipFill>
        <p:spPr>
          <a:xfrm rot="395626">
            <a:off x="8043931" y="3762170"/>
            <a:ext cx="2546805" cy="2580371"/>
          </a:xfrm>
          <a:prstGeom prst="rect">
            <a:avLst/>
          </a:prstGeom>
        </p:spPr>
      </p:pic>
    </p:spTree>
    <p:extLst>
      <p:ext uri="{BB962C8B-B14F-4D97-AF65-F5344CB8AC3E}">
        <p14:creationId xmlns:p14="http://schemas.microsoft.com/office/powerpoint/2010/main" val="2263404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917825" indent="-2863850"/>
            <a:r>
              <a:rPr lang="en-US" dirty="0">
                <a:solidFill>
                  <a:srgbClr val="FF0000"/>
                </a:solidFill>
              </a:rPr>
              <a:t> </a:t>
            </a:r>
            <a:r>
              <a:rPr lang="en-US" dirty="0" smtClean="0">
                <a:solidFill>
                  <a:srgbClr val="FF0000"/>
                </a:solidFill>
              </a:rPr>
              <a:t>    </a:t>
            </a:r>
            <a:r>
              <a:rPr lang="en-US" dirty="0" smtClean="0">
                <a:latin typeface="Algerian" panose="04020705040A02060702" pitchFamily="82" charset="0"/>
              </a:rPr>
              <a:t>KING JOHN MAKES POWERFUL ENEMIES</a:t>
            </a:r>
            <a:endParaRPr lang="en-US"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460376" y="2138083"/>
            <a:ext cx="10579660" cy="4424082"/>
          </a:xfrm>
        </p:spPr>
        <p:txBody>
          <a:bodyPr>
            <a:normAutofit lnSpcReduction="10000"/>
          </a:bodyPr>
          <a:lstStyle/>
          <a:p>
            <a:pPr marL="3140075" indent="-342900"/>
            <a:r>
              <a:rPr lang="en-US" dirty="0" smtClean="0"/>
              <a:t>King John, son of Henry ii lost the war with Philip ii and had to give up lands in Anjou and Normandy.</a:t>
            </a:r>
          </a:p>
          <a:p>
            <a:pPr marL="2797175" indent="0">
              <a:buNone/>
            </a:pPr>
            <a:endParaRPr lang="en-US" dirty="0" smtClean="0"/>
          </a:p>
          <a:p>
            <a:pPr marL="3140075" indent="-342900"/>
            <a:r>
              <a:rPr lang="en-US" dirty="0" smtClean="0"/>
              <a:t>John rejected the pope’s nominee for the new archbishop of Canterbury, so the pope excommunicated him in 1209.</a:t>
            </a:r>
          </a:p>
          <a:p>
            <a:pPr marL="2797175" indent="0">
              <a:buNone/>
            </a:pPr>
            <a:r>
              <a:rPr lang="en-US" dirty="0" smtClean="0"/>
              <a:t> </a:t>
            </a:r>
          </a:p>
          <a:p>
            <a:r>
              <a:rPr lang="en-US" dirty="0" smtClean="0"/>
              <a:t>Many of his own nobles grew very upset over King Johns abuse of his power and taxes, so in 1215 a group of barons cornered King John and forced him to sign the Magna Carta.</a:t>
            </a:r>
          </a:p>
          <a:p>
            <a:r>
              <a:rPr lang="en-US" dirty="0" smtClean="0"/>
              <a:t>The Magna Carta stated that the nobles had certain rights and as time passed rights were extended to all the English citizens. Also, the Magna Carta made it clear that the Monarchs must obey the laws. </a:t>
            </a:r>
          </a:p>
          <a:p>
            <a:pPr marL="0" indent="0">
              <a:buNone/>
            </a:pPr>
            <a:r>
              <a:rPr lang="en-US" dirty="0" smtClean="0"/>
              <a:t> </a:t>
            </a:r>
            <a:endParaRPr lang="en-US" dirty="0"/>
          </a:p>
        </p:txBody>
      </p:sp>
      <p:sp>
        <p:nvSpPr>
          <p:cNvPr id="4" name="AutoShape 2" descr="data:image/jpeg;base64,/9j/4AAQSkZJRgABAQAAAQABAAD/2wCEAAkGBxQTEhUUExQWFhUXGB4bFxgXGR0cIRgdGRgcHBwcHRscHCggHB4lGxkcITEhJSkrLi4uHR8zODMsNygtLisBCgoKDg0OGxAQGzQlICQ4MjQsNCwsLCwsLC8sNC0tLCwsLCwvLCwsLCwsLCw0LCwsLCwsLCwsLCwsLCwsLCwsLP/AABEIALEBHAMBIgACEQEDEQH/xAAbAAACAwEBAQAAAAAAAAAAAAAEBQIDBgABB//EAEQQAAECBAMFBgIHBgYCAgMAAAECEQADITEEEkEFIlFhcQYTMoGRobHBI0JSctHh8BQzYoKy8QcVQ3OSwlOiw9I0Y4P/xAAaAQACAwEBAAAAAAAAAAAAAAADBAECBQAG/8QAMREAAgIBAwIEBAUEAwAAAAAAAQIAEQMSITEEQRMiMlFhgcHwFDNxkbEFI0KhNNHh/9oADAMBAAIRAxEAPwDaYhCQSCAHOoFWt6R2ZIDghgL8AOfCPneKIIKpiySbl+JF/wBaxHZ+IX3OJG8EqlKABDF2ej33QeublGYmUNNB8JUcyW2e2SZk7Jh0jKgl1qBY1ckJSHbnrDjB4BRklalAlW+O7sWYuKnhbpaMRsjGd2jclBc1qubv6Vp+i0a7Y8+crCoyABR0vlcu7RHVMUA0zsCBjRi/HdoACoJqQU1Ls4VRm0fWBMN2hK1FKkgbwIUFGrVsRemp0MD4rZKjiTIuVOcwSWZnBYasDTSGmG7P4VllffMgVVlSeFAwIc0PSLeJjAHxkDC2/wAIRgMTmUop1Y3veIyFWB4j4KpF2xtjLRLzguWqk0bl15QqnYsJWwTmUS6eAAJDk6C/GIXIrXpPE58bLQIj/s9jBKCVndShMxRNaAVpCnF9tsTNUcq+5SSyQAFG4G8ogua6RcJShJU4B3FCji9fO3KEGxNmmaElKxveKnhBKgBXxEsfhWOGVCCQeIRcLKRqHMb4TtvPlZCtXfoVeyVirUZgTyI843uGxwXLRNCwELAKSotfr6RjUbLkpdKsMpQSmqnegBYAO7001LnlDY60lVXKUABINWA09TaOTOGBocSMuLTXxn0BBJAIU/S3tGX7RP3ynP1Rryi2Sg+NO4vQj5jUcQYC25jQspmEMFyUq6OH84qmcZb+E58RSj7zW7NV9FLYnwJ+AiyaK3UYweH/AMRpSUoSJK1BICSQUg03fDqH5xstk7URiEZ5ZcAkEGhSRoRpDNEQMvyl7luDmLZii1/ePC9hHhlC5vHTpFKxo58jHgnGwDdYmQOcTHKJuRK0lR1aOL3JPrFvk8J+2ilJwU9SaHKBS7FQBtWziIudIYjtFJScqcy21Tb1JrBeztqyp1EkpUz5VXI4ipB8o+bYbuQCxUMozHRw+j3rTz5xbhZgRPw65ZIeanMeAJc/+pI6GBB21VClRU+qiXzjsgFz7xaUiPe7a0XuDleVI/vFRX1i1UsGOZo650HWoxhdok5pge6y1W+tG+mcowuIxKE4mYFHeckXs5cgeXtFHahcsos1NOjasokATOVXS/R7wV6x882jjU5CtBcA7wI0I6QXsXtStOFSDLMyYFqQkFTOlLEEliTRQGrtEo5IsyrLR2mj7QbcOGlhQGZalZUgnk5JarBtOIjPntHiiN4IKVAu6VBuhfnr8oW7a2oudNRnQEkBk5a1J4nlwHCCpGIzApyqH3gGcdKQHNmK8cRjDgDg3zPMDic2ZFUqFw73diDqPQiIqllhe3zPOEuLmTM6iA6kggcxmAFuZtyrB+D7Pzpqc5IH3lKf2LCukELKotjFvDYmgIswGIUcoUaOHBaw/TVEaKTPRKLqBWVFhUGpowBNNbcIVIwwvL/eCpBPiGobT9cYgnaiUqQcpzm4JO6zj5aRRlJbyiHDAruZ5s/Zq0zZikpAMs5koO8CzLA8nLNWnMxqZYIQZ0kd4FlwlNGLMQbgcXpaE2xsfkWVqKSpRc3qTRuTdIsxeKMpTyjkSsuzOkHViKBx8B5VdrbS0suJtGpItGIWiaDMWc4epKnSSfDvHw0tzFYZ7S7UzFIHdJpZbsS4q4Dghm83txnhtm9+wmuokudMra3NOfGBMXsVEqajNmWGzeKtVMl0mjKbiHiC2JjvyJKpkAmhwi5wSSChsrpd6khw5fjGQWlp4AaznUZgSyal7P6GNDj9qS1Iyuxd0pKXzEaANQg+moaMntnHZcoIDpLhwzczWodi3ThSvT42s7cyc2QbfCaRU6ZkUCEUcHm6aNW7lv00JJuDMhSGUUpUh0h6FQJdnL2A8yOMUYSZmVnWQ/P2Y6xqhiZE6T3U1J4hQqQdFcQfV44g4dq2PMZCnOAyG6/eKBtedMWlIBS5y0Y01fUlnNKU1iXZpBdeZJdBBI5HMARq718ukCSZapKkrQ+cOyllyBbdSkMC32s14NwKyn6WXVTHOn7ST83N7X8i0ipS94tkXJqthuI1nE7suWqbmmGhcsC4DC6Ujma3int/hxLRkS4CUISwuySAK3L/ADi3Y0xE/EpVLRUFJUS+6AQbWtbnHdvgkqKVtVAy81OSluYIBi2JNIgWctzEGxEUQyE5WdzcGtqX841vYokzJyshQkpQGuMwzG/HKoe0YWcFpDKdk/ZSGNLngdKx9U7O4fu8PLBIKikKUoMxKq6U4DyggG9zmNCoyBiZNIgmJERaDnhVHEGjWizLxj3KBHSJVlPFor2gEGUsTCAhqmzfm/vFmLxCJaFLVQAfrzj5v2h21Mxe4nclgghP2msTqWuLDk4iOZ0GlKQyu7Ze9kUpIYnKaPqKCx43hvsNMn9rSJikpypBQNCslg5sCAkEA8RGXlYBaHYpHNyLnikg66vBScCpbOoKAdmAYOCDQasebxXSAbuX1Eip9cComSeUYHZPaOZJOWaSuXx+sno9VAcD66Rt5WMl92JmYZCHChVwYseJWXlURVChW2CSSlIyD7RKVF+Texr0irEbcYnKg0DnMQHpYM/rFNSzrmb7TTVTJqxmOVJCQnMwoODsTrCSUCF08QqAwPu4aiibtDfbOFGZSjlUmacxF8rhwFAUcH1J4kQIdnTFEqQlIURlyKUUkAGijQ3r6DoBj1UYUmlk9qS0qQyVC4AcWJ1Z6N+MUYSTkwsnfIDzEkJSCxc8fPyAEEy9mLKgqbuBIOVNDU/WzaagDgYkmQigSQRmD5TR3AqdT1MWFAaYLVvcT46cUpzkuUEFyHsRSjXaJycUVBKlApJqSzOnn+L+UCbTxYZSRVVsoFKsXV5aB2iGyZRmMJiyQC6gKDoSTZtOcVZAFswyZGulPMbYfBkp7yudQBzNf6R3bmwPpDTAYeflI79QAUWbKXHGoDdI8mKC2SAwA8VfbjThbi7R5LQlLjOoB91go0IFy1TzhXxdQo/xCnHR2mWmyZiAXDiuoI+L05DW8KNnd7OPjYqUK66VapJb5Q22qMqFEFqMb1BLWejE36RDs2yd403SaUYmgrreNYHYmZ3eGq2SXITNLpLHMKK58QD+IrBMpc6WN5OcE1yl39av66dInhTvGtx7iorxZ4KlrBFX4fqsZ2fKytpO4m50eBHQOux+EhgF5xlSaOAFLFjwykuS1H4+kTxEzuklEwBKsyS4oFDMDnHOlRcekHbCmIUkJzVN0vydgDQsKG9RoawVtaXkQtBrTdfgfmLekA216YPLkdDqHHEwyZ4mTSVqWEOM1bC2ZjqAM3SnQbBj6VU1KiMpaWaBmN2c1L6x0xwlUw0AFGBrc8qMH6eUFbNIRKPEqBsA1bB+vHhGwOJknnefSFyJeKwicQhCM6RvpKXtRROpykEg3I5tAGA7JIxErPJmKlkOChQC2VdQBBBFdTUvBX+F2LeXNFaTg7mwVLb+pPvB+BV+yY5UqolTWy8AS+T5o9DCDkqxAj2Ea1IHI3H1H1iiT2LZTzJoWlO8UgEOm+pNGZxzgHF7BmCetEoJUwzgOxINKPQEOA7i4vp9HGHDjmFoLcAd3/1jN7SnZdoyTxQqWX5VGmuURGonaV8R9Qa94o2HsWchalqSZO5lTUEgu+hagDsb2jNbexC1zs05VRutqmoNG5j86R9WxG8lrVB9CD7s3rHzbbKSjEk8SX/mAJb+YtXiYtgcN5YPIzatZita1AbwUEMz0JZtWqKa+rRZsTas6TvS1HKS6klyipqGdgeaa0rBWd9bwPi17jcaN5tDSKBxBNkLcz6LsPaqcTLzCihRaTdJa3Th8qiD5swJZzUkADmS3zj5NsjbC8PM7xAuSFJqyhmPO9aFx8X+j4WWqdLTMSrOlbKFSN0ZX3Rq4IY6nrFcraJw3le0dpLEwhFQgigbee4PkxFrxcvap+pLJHFRb4AxVImyy4Acpu9GqRTk4I5QTJmJqwcE01ZhXozE+sKeM/tLaZif8Q9szAiUgsM0x8oJqADq+hI0hFhcYkgbzaHNunkK7vvHv+Ic4rxwSbIQGB0K96vkQejQlK82WWA6iaV5sPVz7w8ikoL5nKBuTNSnFiz63Kk69FRX/mMsGqwT/DvHnZ/gYFxOzpaJeYJTMI8Si6bBzUCnAAEXHitCtEtlJsBlNtN1XyiAimSg1GoZitqrX+7GX+I3ry0FGjbdhpYOEQVKzFa1NmApenmQVeZ88AqWQlxbKXPMKcfONv2FxMtOEXnVlUiaoJqasEqHIVUTX0LQPOhKUsu6hampVgkpqSABqwDeZiiZOkD/AFUf8h8jGa7fbTRNw0uXIUcxmJKiSajKvlSrUHyjCDs9NIClTpQc/WWdeLiF1wCrdqg/MT5RPp+Jny1zEpQtKsozM4O8aOOgf/kOEVTFAuVDdF6PbQc4w3Z3ZIkTwszpZZgyCXOY2TSNntNSt1MsBkjMoHlYc618hFtKjZTYkaGuiKgWz0pU7pBeu8BRzYcgaeaYC21jkylhSVAvukaULivRy3KCpGcJCgl0JVvcWIZTVrQu3ERne0QCphQiglpIJe6iLDkLeZi43O8LoCuQIGcOM80H/wAima/iIieBxOVbBme+jguQ2rEGtLGIbWngTJgSGzKCifvpBDet/wBCnDS905aEBLdan5tBCLBuXxpdVNZ+0ZhU04fq8KMbt5YWoSgFJBYkvU620ipOIAllR8OUnowqnqIz2FWs5jmUHU7BuA5QHp+mUklu0vmzEABOYz24twlCSACdPT5wwmMlDgCzuG0/iua6CFc+WTOSBUJT+J/OGcwBYSgs5uRwF20HDnTgYdNACZ6gs1CC9n0q7zMToT5kM7kczGilKYnga/j+PnFGHlJS2V2tUv7+sESpGZSRYOXJ+zX40HnGXnyDI9z0vS4vw+GjzyZcQpKEKFJiTnBPE1y+iikvwjtsbZ/aZIyABYSolilrB7E2vXh1izGTHJo16Vv1ZzV4y2EnFIUWuSLeXH4+ovF+lQOST2+sQ60FEU+/MoxuN+iyJQAm3MMz6C7M/WD5eUSQBlZSns5oAOghDip2ZnDb1wXejX94Y4thLGg4Fga/rhGlpoTKLWZvv8MsIRhpqndS2Wkf7bKT6knyaHnbeTmlompuneBH2aP6UV/LGa7A7XCZktCmSPByOZgPdvXlGwVNQwlqYhM0oZ3dC0qFPUjyjPzA6zG8D6CGHaMNhY7vpaF0cu44KCQFf+wMZPtsSJiZguJhI/kyX8xF3Zad3E2bJWfAXetcqglRYXcAG0BdtZmaYlL2StfGilqal7N7XiMfMt1GMK5C8cj9DNdKUCkF6EAivGMD2iIOIKLcwK2/v6npGm7O45K5MlzZOUudUhAPvGT7RqBnEpIcZdbHIlVT+JjsCkZCDAufLF+HmOBxo/WvzEVT1ggP9o8dF/iY5M9KFKJZjUa3LgeZKqQuROKiUFmqXe1QpT01VR+saAEXMN21snue6IUCZkt1im5QX4uSacjDbszivo1pUXyl5aTxJ3nDsQ4ca5urwBtecZ01SxQKKQkAuwTQWF6WGvGNZsrZSJUjLM3VnecEOkgUA6W4FzpFK23hAJVtKWcOApS1ETGScviF1AioFyajiKUjxOx5iklpoYkEpUf4Qz5Tpw5AdK9tS1mUgAAqSAQBmoDZgSTQt5Q9lSAmWkqRmWlKXZJJJYA1ArCyi15hcgo8T43iHVOnFVWWoVNSE0FfKNZhpaJKBVgkgqUNSEtbqRTnGRQN5R1Kledz840WI2pKyEZwc6fq7xBar5fUQ6w7QR9IizGY8zioKZAlq3UIDgEFnqRU1GlHitZL8DlP9NIhhku6iKk5j/MIlPSPb5D8YgAXUMq6VlmBXmlKFSUuON2I+MaHsJJMxcyXmyupC7Gul3DP8IzmBk5XOiwrpuN+J9Ib9i3M5YBUHk3HHMBp1jubnMbUTX4vY4Kcsts6VMFLS+YhWUkbxYlzpbrCvtBs4zMMmblSlcv94B9lyHcXYl36mH+Al94jKt1VWFaHMFkE3pWsY1G3l4f9pw6XmBKl5SRVIdlPluL8IScHX5e0viYAUYlXiSBXLwcFiDx6uI0GE2yZ0sGueonEDUMKPoUgH2GsWdleysgyzMxCavQFRATwFxx5iK8RgTLV3cpQCUg5QAVFZd8z6s1W58osWSyo5nZAxUEwj9uEuUpSaob0NhfR2BH5xiZ+JCywUw91F620/XVntdREuYASASAU9NRW5Af4wHs3DiYsJyjL9Y8HsBT3/QIihRZgbJuR2qjfSftSpSv/AEA+UTwaxvDp/SIabWwIyBbHcSlIuzA8wHv1r6oFTWUWL6vxAT+JEWsMNoxhbSJHHYg5VoahUG8r+4EVYI7vmYox6/CkaGvW/wCusEYJYAUP4j8oMBSwDG8kbTUBMxWahUQUvw3QfQj3B6sJUsMW/sT0Ht+Twm4QK3VVI11GgPIsa+kCJUZSwFlxRjwHrT+/OKeoQAsGxGC1sKn9fq3WD8AvcXM5FIJHIOx4uRFWBxAWCgdXFx5OHBetf+LlipwISlALlBzUN3+smlXq72PCEM+PTNjD1ZyLpMXz8YGJBBclrNb4PSM7OVnSElxU1BBzOyRShAfWtXjV43ArXJUGWAxeg8IL6dGrxjMzLJTRLoJPPNlU7AXrpyg/S0AageuLOR7QHEYgnI7fV6GnKtqQ7xkkBCVBtCWHq7tz9oVYzDpCUEFRZgDlKQWoWNQ/tDwIz4UHeCkgOaEXy3AcFyPSGrsCpnsDqNxfseSJs85lmWguVKAcJrfKK0NQRV+pjdScSq5xQJC8wzy8pd1gHS4qxesx7uQs7AdnpeICiorTo6SLMD9ZJ+0If7b7OqlkkLzcMwFakOWIauUW+tCWd2L0JpdN+HCeY0f0BiXa81ScR3veIWpbqzIqKbhBS9soBbV4r2rWbmM0TWlKLpBAczEJysQaN60i87IVMIWCMtSCoNcl92p4XaDpmyUIlkzFvuZTlDZt7M1X19oX/EKpqNZcK5EXSd/0iTA4xaFZJDHMfCasX0LsyiACx0TY0irG5hMWFkZiXISKO7U00HlBO1JCEoQqWVB72JChUMwd6OIolzTMXmUxKnBpS70+L8GhzGwfziZGVGx+RuRKRkKmUxJsHD0BLs9Q5ivBY6SEHvEBSlNmoCXblb1/GPJzFZvlKFUI9KdIgJAFAKHu1etLnpBCtC5VTflmt7JbPQtAn5rvkTQ5WUQ5dVVU6CHeNlSglSli6SCVKGooGf5QB2JmH9nIdKd4t/xSTRw1SYdTZSVOFEEajMWoXtma4hDK51kE7S44meRhBklqdTgqClEkuKAA14kAdI0bl/yP/wBYpVgJakkOcpLkBZu7/a4tF6ZYDAH1L/EmBs1zp8PwiN4D+NQp1aKtkSSZNrE+WjfGCMPRQpZZ/qi7ZzplqALJzKe1TnLB+QJjZJ2k4xx9+0nLG6991HzgfHm3T4JBi2SvdSCalKb8iYjOlZ1pQKlRYB+MsD84gcwjHyxuZBGHkvx0reWqI9iC2IXdu5W5BIpQ3FeEG7RTklbx1B6UZgNBlHq8Adh0g4lKS+VcpSS12KX+UBJ8jGCHpA++0+g7CklAVmJKlb2atQXDUs2X3hR2g7RhPeSpKU/ZmTDWqqEJSfFdiTatDEu1m3UyJfcySTMIYn/xp50oWsPPr882dNCs38J9QYVVC15DGcGEOwDd47O0VkBKXA42PrRvKKlSjd68Wr6vD3s7sGasypolhcsrSVW8IUxcG4oeMT7T4BSZsxSJCpUpJypOQhNKPwqflAztuJu4WwhvDFfv8qiHaKc8kq+sXSeR0f2MIcPPXLWhkjKoCpFlBVfMMCzQ5mqGVQe7Efy6dWV7QpnoUSsCzkn1I9SHhzE1jeYPU4BjyMBCZy1rlyySPpswIKUgApWA4IS9mN4W4mSAGDhlEEubcuHHzi/Z6yHLE5UqIuwej8BcQNiTutyPwGvnBl5qBKgKTGG1MOlMkhIFDdySTW+6B5QjOICSoHUv7CLZ+1Zi05DlylyWSxJbU8YFnSwWJIsIKi1s0VLXxPoE5JJLt1ZizmmoNaxyNkBRJKmcaDhzfnFSWKnPNubFjrT0hhJSSSBmcdBo41hA662IEOpCm6lcjs+1UFi78BZrP+q8TGg2VLnSkH6MLUTfvKsLCqaN1qXOsKpHeKOVKlBnd1EWLaRfg5cyakkLUGSCxUrV/wAIHkxOVOvIKFe/fjiXx9RTeVTZ/TtD8RjMxcgpVmAUFANVmdTOHFAaValXjMbZ2WJRQiWoDvE50BdAFE0QCfAC9A7ONHctsJge9SpRNhYh3o7GtozO3MucJamUU8lmC4sARiA/p5Fe/Eq3UMwHlq+N4nxHekmUoqoCyCGZTuxF76Q92MsLw6wPsu7Xo7uKivGKcLPTiRKRMI78IARMNO9BACULNs4sFa0B4x3ZVAC5klYyq5liC1qczWmkNdiIE3c+hf4YS3lKPDhq5b4JEPe1MsiUZt0oTXqZksj+kwl/wrP0M4apXlINGNT84ads8Qf2acgCyHPlWEcn5kMvpmZ2NjR3AUohkkufN/nCvGY5U1b2SPCP1rCfZ885DLNgoqI5mnwaNBsHZ2c5z4Af+XLpxhN8a43ZjPTdIq48Iyt8oDtMHu92tXZndn/EmIbL2dNmAqljcJJU7b1LAm5r6E1Ouj23hwCF2qHaljeg5N6QLhcV3QUmWBvncowK2dgBoW9eLwfDlbw/IJl9Z4eTJrbuP9zO90oTAFAggkGhpuvrFJUoJGVJUSlL8gk69XjQr2tnVvyKaqBdhoGUAT0S0CzJWiTmHQh/UX/VLBlsxqmG8VwdKGa72/SednNtzpKVITJKg7kvlADAVdPLiI0cnaWIVaWlzpmPxKSIClYcS05lUIua+gPAdbvGrwSZAw9DLnZrlLTAVGzM9A/DnAvLkNkQWVVU+XiIlbSxIoZRLfZWCPMgMOhiiftjFhmkXp40nR4bSMCg/wCgCaVVJSHpyQBp8It/ytN/2eXo7y0h9eH6aLHGvYSgYdxPlM3Y60JK8qiHKqAKIc8jpF+0EISiU2RZ3A4Ll3FHZurc+cfU1YCXYy5Y8gKwMMJJSXyS6Dl8yxghcnmSStbT55tTZI785E5U0OVNQCUgmvWOwuxlmak0oQ4LC4ysNXI9I+jITL/0zg0kf+UJb0SQQecITKmheQqlKZyShZKSVKJ0YuHsekQrsqgXCWrbVM/tnBTZyilACUiqsyiHVWmWuh4a8oUS1qwc/MCCUpdJFmKSl/In2jff5f3qWUEkooCoZSoZSG14g2FRGJ2psBSFZVJck0oSGNQaOKkKpy5ROPKD5TK+GV3G8zW1McuYCzlzvK1U5resW7FmMpQOof0ofY+0TxWxpyhmSklIUK2o7a8yA8X4LY05JzMAUk7pLlTCopSzjrDDFNFAymLM651du38TfdgO6TNzzZgGQMjM7Op68BR/WKdqbSmKkmWVlSCQpjX0N2ra0Z/ZmJaj6Ok8R+vhBmKxOZMZj3dT0+PChfxOfpUVYhNFfw29W/7CF5RmWoOBmBAckDxHUG9df7scUazB0PooH5CFWNDlvUeYhzCNpkf1E+e4ywUju8NMK5ZzOU58vEgAPw09esIsVq/D4gfhDdCx+yByM/egv9bL3dK3Nh6QpxBcq9Pn84LiuzfvET6YHgpRPecAK+agB1P5xLDpCkipHr1+cF7JSe7xDcAB/wAgYCSnTMzOL8z+MMXFV2mtUxarMVanQv8AKGmHWe8HkfZQb4Rnv21X1m9oIl7WmA6Dy9feEnRu3xjiYtVfKavBJaaT973UkwbsSWQFBSSCwuPvC/60jMJ2rNfxU5JEXjak4/6h+GnSEsniMpXbcAftNDD/AE42DfFn95pNiYVaZakqDEhm/laMdt3Crlzk5hdhfgkn4mC/8xmH/UXXmYGnhSkKUVEqBBDkmwa/mYJhyOuRmavNVyM/9MC4xR9N1ECA5kuP9MP6DpGl7GyxiJxMzxIQXUDlKwFMHZiSK11eM3KlsZdbI15Xhp2WmELUqWopISvhXfTQuDxh7MCUIHMy1IVwTPqOyFIw8wpQABMTzO8n8iddBHm3lEyJo1KFVjPYbbOdaQ5C/q5gAnMZngcOxCQB/E5Du0PtskdzMYuMh9GhHGrKBql87AtYmG2nIEueA26QCwpQ3A4UA9YZjtAsDKhKUgBgKlvcRV2pQAMMs0CmSTwdIL+g+EFHYaE3Wot0A+cD6nTtqmv/AE7Ni8LTk3o/zA5+0pqwcyqahhHm2MWlK+7ZVFZiQQfEkhr9a9PKubMQyglO6QQCSTVvxEKNqKK5s8k1BHqgD5p94LgFA9pTqUXJmWlrYmMTinsCW4mGezFMM7asCNC1TaugEZnAz3cRpdlPkH3zr/B+vQRTKunaFzNeKxLTNSaEBTHUAt1dBHHhA+LnJTlBQl2NWD3IaibADSJSCQssBQ0egqT6W0e2kD48+F28P/ZUDHNRTAgLi54cQn7I/XlEP2wCgR+vSKVhxpHIl1gs0RjWNMDit1asoDMPU1q3KL5u0G6cwLkjlWhdmgDBP3czTeRX+bg9mjzaRyrAJqztxu9Gcv14VgdW0zuoADmE4vaByilHUA9LZeHGFGIx4FShLmj6+ZvpBGJBEsdV/wDT9XMJdoqYgaM//rBcSgmoziVRisyr/NZ0qb3klakpUxyO6S993w3HAG0MMR2pmTCCUIJf6pawKWYk6kl3hPOR9DLNaFj5h/8AqfWBM1T1PxMO+GjjcTObUmTymu82ezlpXJ+8m3MFJIpT6p/Qj0KCgPtJNefPz/KMvgdtdwhSSCQS6SGo+jGl/ieMMJeOBTLmpUBnzOgmoyqYvpW9P7LHCyk+3aCceIwA5lSh9IuXY+OX5neHr8Rwi1Ex2Ohp0PD9c4hjsKStM4EU62P9zHuR1qRxGYcj/d4htJ4m50nirjAcUR/Hb/r9pVOX9MWsXHrQe7Qv2gN5weg4w1k5VkJNFPe1X1fSPcRsuUok9+mvh3VE2/hSbivpBUcKd4j162AQeYLIb9lDv+8/6N+v0Conmqv1oId7RloRh0JQoL+lLqAI+paoBp8xCXEAVPP8L+kGxG7MQPo+/aGdmUPmOhmgfCFeMkFKyGJah6inyg7Zk5QQEoLLXMGU6DR/VQhjjsMXCkAqSoO5vQlLnmcr+cEL6W3gFWxLxs8KKrg5lU/mLezRbI2UPte35xfPlkLVd8yvIhZB6XHpFuGXpCWV2HBjGFzUKw2wX/1Pb84Ol9nEMN9XkBHYGY4aGeHme8ZeXLkHeamLO/vAx2elAOVLYXqBa+kJZSQQQKCtI0m2p+WSpi5UGHxPs8ZWViEpJBLqNcoqagHy6mL9OXdSTvGFy8lzt8ZnZZ3kGn1g38yoYdmgypoHAh+H0ifxhftg93MYEBlKNNHL8OCoYbElvMoS5Bdm3i4NaWcRuMdrnnnG5qbHZGy0zkTAWotVCOJPOkWoxMyWVSZrlwQkm5cUB58/rfe8Wa2d2onSFzAlKFpKyN8FJ8RALhQBvw4VgjEdpJmImhCkyxu/VzP0dVNDpzgTY2+UHcN7VpzYTCjmn1Eo/OBZu0jMloSPrJBUflFG0Zi5qESlL3wcyP8A9lKgEVCwCaDxXvQjdnHExSRpWugJ9uQgORFKgntHeiyBMm/2ZPHghJpulx7fhAMmYVKWTdRU9OJMPtrrCksaAIUABxI194z2CVXz+JiErQamhiynLlsiV7KO8W1Ea7ZJOSjvnLf8R+cZDAUXXiY1mzfACa/S6fc0EV6nmc35PzkZTBZc1BvxfWjPV4jtEg5eGUt/yU0QCyZqqFia2p1c08+ETx6WyBrAilLLMArcQXTn+4IEj5RfLd6ecUyyaxdKU9NGaLzUMK2c2SbepRb7xsBFO1ZCbZKEWy8zYXsDo71akE4NLIXxBR/UYG2msvYAjmbAtd2FyOXtFFvXMrqK1mVzkfRp03laEfZ0IHDhGd2mtyrofwjQYlX0TvXMvytTytGYx00k/q1DDHTjeFDVhEvnp+gdiWILcdPnA6tlz1JKkyy1TvEAnyuYa4AsA32kty3h/aHsucCb3+PCCHMycCJ9bauK9hPmkzMLsT8KwdLwxBQDdWW5YVLXNPMw12pgkrngo8KlV5kXI5fjHbQDlKvsqATzqHfk7CDHPdAd5XpelLY2yntx9YxnSRLeVmSrdcEEGhuKE1BgLPvyzyY+Rj3tHNV37lVQlNQAOfztFMkLUHYJ/iOlrDyhVU8uo95q4czFQtcfSWYyfLJIINaFQ059YIxG0UjLNPesBunLLqA9xn4mFSUh1EVSBTmePnEcadxKQRRLs13ZTPZ4OmMbCZ/XsSNZls+cJktK05spmqqpnKstaCgH5wtmihpRz8YLTSXL++fhb4QNiFhjpvH4wZRW0RvyyrAqObUMkkHmKuPP4R0/FrUcxUQ7lkqUAHJsHoOUeYNdS9QEqA9D84omIomv1RBqFwX+In03bKQZiwEgBDJDAUoVGnRZ84TyFMbmG+KbvJr1PeH8vZoSTPEU0fR+H5Rlg6iRGgulQY9wUz0hilUJMIqkWbSxxQiniNm+MJvi1NQh1ehEnbHahmryIUQlFHBuomrgaMGrA+ycaUMlLguAQQ7vx1q36pCzGB1lvtJ9sw9bQ4ThGDpAfQvqL6Nr+qxtpiXHjCiZzOzMSZbMw6VLn5kgshw9WZIDiK9lraaKfa+EW4ybvztHSgN94IdvUwNs7x/yq+UBrc/faMH0SiUr6Sv1iC5D8P7AQRsuYRPmCoZetNCOujxTKS05NRcCxNlNby0iM5RTiJrU6WshXUW1g5FioqIZi055oSoUlpHqovfiwBccvKeCxLHMOLmoqFFhS9mqecDTJjzZta0bT/TDeUUYCa5J0AYM1aCnD30igS1IMvqozR41VB0PwP5QgwPP9NBKsV9GoVOUFn4B2duevL1N2Ns5wFKbK9rvejD4fjCunwkIM0+lyrqLRfg8L9PlUcpJN2pfm1o1WHSJaQnOg1ccbNoeBhLj0ZcWpT3AVpTM4drMOfE3g9ZKWTmJCVCWAcuozAjKkfVKelYFl89fpIGRiCD7zxM0iaWKFOeIbWlS/k3HnBU+W4GaYlJD1JTVyTx58IVzlKCsxVUBRcNUpJSRUGyQDTUub0tcoK94FaEFWdhRTOQWHhVvbpdqRRl9jIVypsQhWCS5BmpBbX+w4R6jDpBJ72Vzr513uERSkhSkBRTkTnRzYvmoSDVJBzV3j5SkqUVpSVOVDMqngUQCCSAwTYNYt5iu/vDfiMnvLZM5I3RNSSohsrk7pejPYxRtKYnRaswod1Xm27aulBEcChwhSid8BRUHqo+GoaxL8LGhJgXETAUqILPlXvF2UsinOhbS9YsFGqAZidzPMTlMojOhk1YO9QNL+0Zmak5gzkWdm5WvGmxUzdIBICAWuxDAKqC1KEvUlucIpQSZjG1Xc/VDAeYfjVhDWHYGUZzsO0NwIJFLvSCJoIUACp1llJUxoeBIzAa3oxtDHYGzhnCsyTLYq6tp5fKvMNSHWpSj/D04+YSG84oHBYiW65g+kiDzV7ystk7iPiT5vAe06bo+oEgdXBPygzZ4cgnmo9VF/hHuzsL3qyolnKlegLe7RAYK1ntNTw/D6YL8Pv8A2YXtjZ30wISpTy0qYAqbQ9ByjxGCcHvZc0p+wlCgDSm81a6Uhv3q1zEgLqAaS1JUEs4JOdCt64pRuN4Fl7VJUpImzjluoJkps9s0utQaloXVnqvaInO2nSNhEhwPduck8h6AyyDqzKZvUcIpXlY/QEUpnTcgavVrU5QzxWOmqUHmqKVEhKtxLa5VJ7ssW1eoeBhMW9ZtNTmSw4VyDM/lrwhpWbv9YnkctsTsIkxAFGBACnJOhIUB608+sL5qhlvzhxjVFSVJU6gtVHZwQl2NmhPicMhBINOAIeHcZuLm6lMhVy+ivgYlMl2q1ODxXK8Jrd4lihXUUFoL3lB6Z9Lx6WnTh/GPdCYy+3lFB7xHiQoeigp3rajecafaZafN+8P6E/hCOfJz4efYkktT7IB/H1jNxbZLMayH+yJ7gdqoKQtwxDMTV/s/nwizGrfIpVyurckqYcx+UJNl4cKUC27525w22ivdTrv9dCNL9YM2FVNiBXITVxPlzCauu6oH1KdOpeNHs6aFyyQALVIb3NhCyZhky5OWrzDvP/C4LfzAR72WsoKdgm9WdKn4EQa9V/CVIqoV2hUAsZdVXGrIQb+bwLsxTqPNKvcj8Yt285zPcFJSKaitXrQWEAYGexSoG1CRz5G5cO3KBgbQt2KhOO3Fg1Y7wajdK8QT5xPEVxMwF6oUz3LtV/P3gjbEjPJQsMcpYl6MrXyUB7wrzutKgrKyS+oonXqEwRd1i5nsyYFLUo2YEj+Ue9IFkILC/wDx589fLhFpVuzQbspN24gdYplPQD6xperlrxZZJjFKGlkFgFjUjWmnmXh5JDhJKmbKAxYpBJdjdy1RwHAVWbelhC0pBDZECxqHCePJ4MwM1kMSWDAqJFiLFX2gQ1jCmbdbEYwcmU4hROKepCglmq4ZJoCQ7n9XhqrCKVmUUkKUcwdt1QACQyiM1Eh7fEFfhJTzFFYSfsFmZILBq0oKVgrEp3FOxypNVVNuJgTKdgJbxNzIzdnKVNKahCgEuAfCUsqz1u1dXu8SRKnKUHStj4nF0jw+IhiWS4YipqIH2bNNClwMyjQs12FDeDgQbjMebn4vEMpG0gZe8pVImk5e7UxcFToGUMpIUN4kqykJNrG5iUmTNSWSlQLBOZQelBmISfFlH9tfVID+Aeg/CPO7T9kAa0ERX3X/ALJ8WWT8OtJoDlS+VW6lnalVcQ4ow52hbicNRipGUDwhaDmaiHFWAHPhwcpsdiEqXUpTvFxRwBanRKoGRMYLcEO9xRmDVtc/CGUwEDn/AFIOS5pF4VRlHNYEkklOiQLv+fWEuGlfS34VCtC+hYC36eLMIipemVAb7x19veJ4AnNepDpfUEmmldWiACgaSTZE1OyUhjdlXDVKU/X9WHMPyhVtdQZbGiteJmLCL/dh3hF5JZLOfrOwccQOSXpCXH4YKlKSCkLKiWP8ADBxQO5bi8JYW85Jh8iWBUqwgZClcifkIL2KkJVvJzAXDt4maotX4gxGeE91lRU0DasGzFjWzmJStoSAEhOKSAl7BNSoFyXcmpdrRJtgdv5j3U9UpUKITICt5Iosy1JFbKbV6g0bjeFOJxSGASiqQxZQrUmpI0c2Gp5wVjNqy8qUifmyuAauNbhN9HveF07Fy8znKSdfpA/VksT6QTEh5I/mZbuOLnK8Ki75picp6KelBZHwiQFfCAxJzVdWawNLfgnjFC8QKF1BrZUKZLcAZZZzrrEUTg795OdyapVqz07u1oPpMFqE6eBR/wDyG3+3SE+0kOnNVwpTv7/jDlYG6GXlCw7pII+jOhFTQaaxWMMxBOcbynLAsFWLsb/3aCI1bybXTR++IAcGk4RM00IUzjUGY1eN7wtxCw/iaNlIwyf2ZKW3CVgg6gzGHMQrmdmKnLMpzQ59QoQVcg7wHG00O1cV9KtagUgqIa9gBpzcU1aA8Ni0hOVVAS4VpvNQ8rB+PrDjF4VBUsOpiolnDOS50cVPGFitmoBopYA0BB9iDCSssY1AqFMTbNl5JpRqFszPTNTw1qGPMQVtpJzpSm5Upwk1vQl66mKpksIxDI3gpNyk3pRwAOD0pDQSz3wVMsoAhnLUsedyxhnI9DVBY1tqi/HYZRIATVALgn7RKh11rzF4G2MvJNU6SAb0L7w4Ct4082WlWZSkgglwCKsEgcaWtCXGyZfeEy0mgBUEJJKaqYkCoEUw5LFGWyDfaWYuSZlAoC3iYuLcQxob83gZOxSTm72utHa1w/KGcvConELqpg26pmNbB2Nc1CLamkXYnBKo0xYH8vD7oILRDOVNAy1bRPM2fOShYChlINAVB6Xysz+ekL1TgwLhSgzAm9w1ODm8Mdp7NnZFZVrWkB8rAkjWoqafCBUyWQSmxSSGdmqxfhrSDY2scwT87xeksMoepFVUs350vyhhIb6N2JFSljVlcDQ6AdQIum7FUpld6tzcLq3oAxjz/JylQPfM3AAaEfb5nSJ8Ra5kVPNpTEle66U7rMOYo1rgskROYFZkuMoR4QCC26TobvcxdLwqtcqgCWopJHKjgeXlFZExvpMpaxCiS7HiB6RWxYqdZqaPa8pMhMk3KkqzGlfDXoGhPicYhUtWQhyGsfNyzWjR9oUpKZXeMNw3LUzU1rYnq/CMftDGSUgGWkK4kL8I4/2vAkGoyTtJYHFZAkBBJepHq7EC9fWCJ20w2oH8h+Dn1jMztpEkgEEDgpn9+cD9+zswpzqX6wx4N7mU1TTjaoH1VP1SPnSPV7Up4S/3gPzMZYYg6qvwFfxMTM82If1Dtah/GO8ATtcfnailBihkn7SnfkxEUCYgu6HfQqLN0IIhSJo1p7/2MTEzVlK4BgByNWEW8MCcN46wiWlKUA2YkgCzAUZunvF6JRzplgOSlIAP2sq2Pq0KMMtX8SXFjrZ250h5skqM/DlRZfeJqWDllWbTqNYCVoxjSSljiOcFMXlCVpqgs5FaMcqhcsWPPKH1MWrlpqVUA8Sibca/aPtYRTtTGTUT5zJllWc719BY2ZmhDjcUtTlaiSDplYChsbX0hEYC+Q0aEdYnHhDkXcZbMx4M9fdg5e7WkOLeGrfLlXWBZ20Ut4jQCjHh6ekR7OyXmqzKKfo1NwPG9NS7QhxOdJeiuRBJ9cvxhvHiXWQO1RDI5Kgn4xxL2q6hUiur+grBScY9Q5fUsBS7a/GEOHTMO9uA/wATPU8q/CCpaC9Qkq1Zj8Q8EZBBhveGzJyX3lgEaZgyToaMC3E84pM9CnL5jkJDG9mDCpNI8BUCwzDoB+PCBlhYJIpSpbTheK6Ae8v4m1VCpuLC1haSrLnSbFzukO14JTtIFQSHc2BSfjT3heC4TX/USGYN4eDQUqUxBFG5Gx9rxxUQZMPr3Es2JWacPpawzkA16/IQsC09xL3g+ZiH1MyG+ERQ3v8AIRVp0HxXiMCD5COjoWSMdoGbzv8AcR8I0cvwK/3z/XHR0FPP38J3+H38ZHE381fOE+K/fJ//AJ/1TI6OgacH9Jw5jaX+/X/uJ/8AjgrD/vVf7afiqOjokfly2X1y/wDAxip3jn/7qfimOjo7pOTKZeBG2Kv/ADCJJ0/WojyOiRK9oj7V+FHU/KEuC8Yjo6HcXogW5n0Lth+5l/dP9ao+d7T8Z+5/1EdHRGDvJeN9kfu1Qp2x4z1/7GPI6CD1Gc3plKbef4x7Oueg+MdHQQykHVfz+UMcNdXT5iOjohpAjfD/AFfuw12b+8k/7kdHQk/5k2F/4Pz+sW9qv/yp33zGfm/u1ff/AOoj2Og2OJZPyxHXZ3w/yH+qI4jweQ+Ajo6IHrPyg/8AATp9k+fxirAW/XAR0dFu0GYfjPEOn4RRjf3Z+6PnHR0CHacYqP7pX+7+MP5Vx975R0dFnkGWpur7g+UaLBeHz+Qjo6AniW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stretch>
            <a:fillRect/>
          </a:stretch>
        </p:blipFill>
        <p:spPr>
          <a:xfrm>
            <a:off x="460375" y="2138083"/>
            <a:ext cx="2735878" cy="1909482"/>
          </a:xfrm>
          <a:prstGeom prst="rect">
            <a:avLst/>
          </a:prstGeom>
        </p:spPr>
      </p:pic>
    </p:spTree>
    <p:extLst>
      <p:ext uri="{BB962C8B-B14F-4D97-AF65-F5344CB8AC3E}">
        <p14:creationId xmlns:p14="http://schemas.microsoft.com/office/powerpoint/2010/main" val="15982869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971800" indent="-2165350"/>
            <a:r>
              <a:rPr lang="en-US" dirty="0" smtClean="0"/>
              <a:t>           </a:t>
            </a:r>
            <a:r>
              <a:rPr lang="en-US" dirty="0" smtClean="0">
                <a:latin typeface="Algerian" panose="04020705040A02060702" pitchFamily="82" charset="0"/>
              </a:rPr>
              <a:t>DEVELOPMENT OF PARLIAMENT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85000" lnSpcReduction="10000"/>
          </a:bodyPr>
          <a:lstStyle/>
          <a:p>
            <a:r>
              <a:rPr lang="en-US" sz="3600" dirty="0" smtClean="0"/>
              <a:t>During the 1200s a council developed into a parliament that helped join England.</a:t>
            </a:r>
          </a:p>
          <a:p>
            <a:pPr marL="0" indent="0">
              <a:buNone/>
            </a:pPr>
            <a:endParaRPr lang="en-US" sz="3600" dirty="0" smtClean="0"/>
          </a:p>
          <a:p>
            <a:r>
              <a:rPr lang="en-US" sz="3600" dirty="0" smtClean="0"/>
              <a:t>The parliament developed into a two house body, the house of lords with nobles and high clergy, and the house of commons with knights and middle class citizens. This created limited power of monarchs</a:t>
            </a:r>
            <a:r>
              <a:rPr lang="en-US" dirty="0" smtClean="0"/>
              <a:t>.  </a:t>
            </a:r>
            <a:endParaRPr lang="en-US" dirty="0"/>
          </a:p>
        </p:txBody>
      </p:sp>
    </p:spTree>
    <p:extLst>
      <p:ext uri="{BB962C8B-B14F-4D97-AF65-F5344CB8AC3E}">
        <p14:creationId xmlns:p14="http://schemas.microsoft.com/office/powerpoint/2010/main" val="2855240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lgerian" panose="04020705040A02060702" pitchFamily="82" charset="0"/>
              </a:rPr>
              <a:t>CAPETAIN KINGS</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tabLst>
                <a:tab pos="7315200" algn="l"/>
              </a:tabLst>
            </a:pPr>
            <a:r>
              <a:rPr lang="en-US" sz="2100" dirty="0" smtClean="0"/>
              <a:t>In 987, nobles elected Hugh Capet to                                                take the French throne because they                                          thought he was weak and wouldn’t pose                                               a threat to them.</a:t>
            </a:r>
          </a:p>
          <a:p>
            <a:r>
              <a:rPr lang="en-US" sz="2100" dirty="0" smtClean="0"/>
              <a:t>But unknowingly, he slowly began to                                          increase royal power. He declared that                                               the throne will be hereditary, and the                                       Capetain throne lasted about 300 years.</a:t>
            </a:r>
          </a:p>
          <a:p>
            <a:r>
              <a:rPr lang="en-US" sz="2100" dirty="0" smtClean="0"/>
              <a:t>Hugh Capet built an effective bureaucracy. </a:t>
            </a:r>
            <a:endParaRPr lang="en-US" sz="2100" dirty="0"/>
          </a:p>
        </p:txBody>
      </p:sp>
      <p:pic>
        <p:nvPicPr>
          <p:cNvPr id="4" name="Picture 3"/>
          <p:cNvPicPr>
            <a:picLocks noChangeAspect="1"/>
          </p:cNvPicPr>
          <p:nvPr/>
        </p:nvPicPr>
        <p:blipFill>
          <a:blip r:embed="rId2"/>
          <a:stretch>
            <a:fillRect/>
          </a:stretch>
        </p:blipFill>
        <p:spPr>
          <a:xfrm>
            <a:off x="7373886" y="2052918"/>
            <a:ext cx="3037351" cy="3759098"/>
          </a:xfrm>
          <a:prstGeom prst="rect">
            <a:avLst/>
          </a:prstGeom>
        </p:spPr>
      </p:pic>
    </p:spTree>
    <p:extLst>
      <p:ext uri="{BB962C8B-B14F-4D97-AF65-F5344CB8AC3E}">
        <p14:creationId xmlns:p14="http://schemas.microsoft.com/office/powerpoint/2010/main" val="3134392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689225" indent="-1720850"/>
            <a:r>
              <a:rPr lang="en-US" dirty="0" smtClean="0"/>
              <a:t> </a:t>
            </a:r>
            <a:r>
              <a:rPr lang="en-US" dirty="0" smtClean="0">
                <a:latin typeface="Algerian" panose="04020705040A02060702" pitchFamily="82" charset="0"/>
              </a:rPr>
              <a:t>PHILIP AUGUSTUS EXTENDS FRENCH POWER</a:t>
            </a:r>
            <a:endParaRPr lang="en-US" dirty="0">
              <a:latin typeface="Algerian" panose="04020705040A02060702" pitchFamily="82" charset="0"/>
            </a:endParaRPr>
          </a:p>
        </p:txBody>
      </p:sp>
      <p:sp>
        <p:nvSpPr>
          <p:cNvPr id="3" name="Content Placeholder 2"/>
          <p:cNvSpPr>
            <a:spLocks noGrp="1"/>
          </p:cNvSpPr>
          <p:nvPr>
            <p:ph idx="1"/>
          </p:nvPr>
        </p:nvSpPr>
        <p:spPr>
          <a:xfrm>
            <a:off x="949262" y="2457897"/>
            <a:ext cx="9821832" cy="3848774"/>
          </a:xfrm>
        </p:spPr>
        <p:txBody>
          <a:bodyPr>
            <a:normAutofit/>
          </a:bodyPr>
          <a:lstStyle/>
          <a:p>
            <a:r>
              <a:rPr lang="en-US" sz="2300" dirty="0" smtClean="0"/>
              <a:t>In 1179, Philip ii became King of France and most powerful ruler in Europe by 1223.</a:t>
            </a:r>
          </a:p>
          <a:p>
            <a:pPr marL="2120900" indent="-342900"/>
            <a:r>
              <a:rPr lang="en-US" sz="2300" dirty="0" smtClean="0"/>
              <a:t>Philip allowed middle class officials who owed him loyalty to fill government positions. </a:t>
            </a:r>
          </a:p>
          <a:p>
            <a:pPr marL="2346325" indent="-342900"/>
            <a:r>
              <a:rPr lang="en-US" sz="2300" dirty="0" smtClean="0"/>
              <a:t> He also gained tons of land through trickery,  diplomacy and war. </a:t>
            </a:r>
          </a:p>
          <a:p>
            <a:pPr marL="2292350" indent="-342900"/>
            <a:r>
              <a:rPr lang="en-US" sz="2300" dirty="0" smtClean="0"/>
              <a:t> King Philip ii set knights to help the pope end a heretical group called the Albigensians in the south. </a:t>
            </a:r>
            <a:endParaRPr lang="en-US" sz="2300" dirty="0"/>
          </a:p>
        </p:txBody>
      </p:sp>
      <p:pic>
        <p:nvPicPr>
          <p:cNvPr id="4" name="Picture 3"/>
          <p:cNvPicPr>
            <a:picLocks noChangeAspect="1"/>
          </p:cNvPicPr>
          <p:nvPr/>
        </p:nvPicPr>
        <p:blipFill>
          <a:blip r:embed="rId2"/>
          <a:stretch>
            <a:fillRect/>
          </a:stretch>
        </p:blipFill>
        <p:spPr>
          <a:xfrm rot="21090401">
            <a:off x="577876" y="3582170"/>
            <a:ext cx="2171639" cy="2761221"/>
          </a:xfrm>
          <a:prstGeom prst="rect">
            <a:avLst/>
          </a:prstGeom>
        </p:spPr>
      </p:pic>
    </p:spTree>
    <p:extLst>
      <p:ext uri="{BB962C8B-B14F-4D97-AF65-F5344CB8AC3E}">
        <p14:creationId xmlns:p14="http://schemas.microsoft.com/office/powerpoint/2010/main" val="23974064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2004</TotalTime>
  <Words>1237</Words>
  <Application>Microsoft Office PowerPoint</Application>
  <PresentationFormat>Custom</PresentationFormat>
  <Paragraphs>87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vt:lpstr>
      <vt:lpstr>                     CHAPTER 8                   SECTIONS 1 &amp; 2                                THE        HIGH AND LATE MIDDLE AGES (1050-1450)</vt:lpstr>
      <vt:lpstr>   MONARCHS, NOBLES, AND THE CHURCH</vt:lpstr>
      <vt:lpstr> WILLIAM OF NORMANDY CONQUERS ENGLAND </vt:lpstr>
      <vt:lpstr>     DEVELOPING A UNFIED LEGAL SYSTEM </vt:lpstr>
      <vt:lpstr>         CONFLICT WITH THE CHURCH </vt:lpstr>
      <vt:lpstr>     KING JOHN MAKES POWERFUL ENEMIES</vt:lpstr>
      <vt:lpstr>           DEVELOPMENT OF PARLIAMENT </vt:lpstr>
      <vt:lpstr>                 CAPETAIN KINGS</vt:lpstr>
      <vt:lpstr> PHILIP AUGUSTUS EXTENDS FRENCH POWER</vt:lpstr>
      <vt:lpstr>            LOUS IX, KING AND SAINT </vt:lpstr>
      <vt:lpstr>            CLASHING WITH THE POPE</vt:lpstr>
      <vt:lpstr>            THE HOLY ROMAN EMPIRE</vt:lpstr>
      <vt:lpstr>    THE FUED BETWEEN POPE AND EMPEROR</vt:lpstr>
      <vt:lpstr>                           HENRY IV</vt:lpstr>
      <vt:lpstr>A COMPROMISE: CONCORDAT OF WORMS</vt:lpstr>
      <vt:lpstr>          THE STRUGGLE FOR ITALY </vt:lpstr>
      <vt:lpstr> CHURCH POWER REACHES     ITS HEIGHT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SECTIONS 1 &amp; 2</dc:title>
  <dc:creator>Elina Csontos</dc:creator>
  <cp:lastModifiedBy>Windows User</cp:lastModifiedBy>
  <cp:revision>47</cp:revision>
  <dcterms:created xsi:type="dcterms:W3CDTF">2014-11-28T17:24:15Z</dcterms:created>
  <dcterms:modified xsi:type="dcterms:W3CDTF">2014-12-01T12:40:56Z</dcterms:modified>
</cp:coreProperties>
</file>