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1"/>
  </p:sldMasterIdLst>
  <p:notesMasterIdLst>
    <p:notesMasterId r:id="rId13"/>
  </p:notesMasterIdLst>
  <p:sldIdLst>
    <p:sldId id="256" r:id="rId2"/>
    <p:sldId id="264" r:id="rId3"/>
    <p:sldId id="286" r:id="rId4"/>
    <p:sldId id="287" r:id="rId5"/>
    <p:sldId id="301" r:id="rId6"/>
    <p:sldId id="305" r:id="rId7"/>
    <p:sldId id="288" r:id="rId8"/>
    <p:sldId id="308" r:id="rId9"/>
    <p:sldId id="289" r:id="rId10"/>
    <p:sldId id="311" r:id="rId11"/>
    <p:sldId id="294" r:id="rId12"/>
  </p:sldIdLst>
  <p:sldSz cx="9144000" cy="6858000" type="screen4x3"/>
  <p:notesSz cx="6858000" cy="9144000"/>
  <p:custDataLst>
    <p:tags r:id="rId14"/>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36558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46" autoAdjust="0"/>
    <p:restoredTop sz="85680" autoAdjust="0"/>
  </p:normalViewPr>
  <p:slideViewPr>
    <p:cSldViewPr>
      <p:cViewPr varScale="1">
        <p:scale>
          <a:sx n="75" d="100"/>
          <a:sy n="75" d="100"/>
        </p:scale>
        <p:origin x="1709"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84" charset="-128"/>
              </a:defRPr>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84" charset="-128"/>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84" charset="-128"/>
              </a:defRPr>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5887620-C2E4-4E06-AD2E-8ACBB217E69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300"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1143000" y="609600"/>
            <a:ext cx="7772400" cy="1012825"/>
          </a:xfrm>
          <a:effectLst/>
        </p:spPr>
        <p:txBody>
          <a:bodyPr/>
          <a:lstStyle>
            <a:lvl1pPr algn="r">
              <a:defRPr/>
            </a:lvl1pPr>
          </a:lstStyle>
          <a:p>
            <a:r>
              <a:rPr lang="en-US"/>
              <a:t>Click to edit Master title style</a:t>
            </a:r>
          </a:p>
        </p:txBody>
      </p:sp>
    </p:spTree>
    <p:extLst>
      <p:ext uri="{BB962C8B-B14F-4D97-AF65-F5344CB8AC3E}">
        <p14:creationId xmlns:p14="http://schemas.microsoft.com/office/powerpoint/2010/main" val="226222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7006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49743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57912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906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06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272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18925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45138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8935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6226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2080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6683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54911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2388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bwMode="auto">
          <a:xfrm>
            <a:off x="685800" y="0"/>
            <a:ext cx="5791200" cy="99060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229600" cy="490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1140" name="Rectangle 4"/>
          <p:cNvSpPr>
            <a:spLocks noChangeArrowheads="1"/>
          </p:cNvSpPr>
          <p:nvPr/>
        </p:nvSpPr>
        <p:spPr bwMode="auto">
          <a:xfrm>
            <a:off x="3390900" y="6543675"/>
            <a:ext cx="2400300" cy="304800"/>
          </a:xfrm>
          <a:prstGeom prst="rect">
            <a:avLst/>
          </a:prstGeom>
          <a:noFill/>
          <a:ln w="9525">
            <a:noFill/>
            <a:miter lim="800000"/>
            <a:headEnd/>
            <a:tailEnd/>
          </a:ln>
          <a:effectLst/>
        </p:spPr>
        <p:txBody>
          <a:bodyPr/>
          <a:lstStyle/>
          <a:p>
            <a:pPr algn="ctr">
              <a:defRPr/>
            </a:pPr>
            <a:r>
              <a:rPr lang="en-US" sz="1000" b="1" dirty="0">
                <a:solidFill>
                  <a:schemeClr val="bg1"/>
                </a:solidFill>
                <a:latin typeface="Arial" charset="0"/>
                <a:ea typeface="ＭＳ Ｐゴシック" pitchFamily="84" charset="-128"/>
              </a:rPr>
              <a:t>Copyright © Pearson Education, Inc.</a:t>
            </a:r>
          </a:p>
        </p:txBody>
      </p:sp>
      <p:sp>
        <p:nvSpPr>
          <p:cNvPr id="91141" name="Rectangle 5"/>
          <p:cNvSpPr>
            <a:spLocks noChangeArrowheads="1"/>
          </p:cNvSpPr>
          <p:nvPr/>
        </p:nvSpPr>
        <p:spPr bwMode="auto">
          <a:xfrm>
            <a:off x="6781800" y="6543675"/>
            <a:ext cx="2362200" cy="304800"/>
          </a:xfrm>
          <a:prstGeom prst="rect">
            <a:avLst/>
          </a:prstGeom>
          <a:noFill/>
          <a:ln w="9525">
            <a:noFill/>
            <a:miter lim="800000"/>
            <a:headEnd/>
            <a:tailEnd/>
          </a:ln>
          <a:effec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r>
              <a:rPr lang="en-US" altLang="en-US" sz="1000" b="1">
                <a:solidFill>
                  <a:schemeClr val="bg1"/>
                </a:solidFill>
              </a:rPr>
              <a:t>Slide </a:t>
            </a:r>
            <a:fld id="{04B9A552-178C-4407-B932-16796460005D}" type="slidenum">
              <a:rPr lang="en-US" altLang="en-US" sz="1000" b="1">
                <a:solidFill>
                  <a:schemeClr val="bg1"/>
                </a:solidFill>
              </a:rPr>
              <a:pPr algn="r" eaLnBrk="1" hangingPunct="1"/>
              <a:t>‹#›</a:t>
            </a:fld>
            <a:endParaRPr lang="en-US" altLang="en-US" sz="1000" b="1">
              <a:solidFill>
                <a:schemeClr val="bg1"/>
              </a:solidFill>
            </a:endParaRPr>
          </a:p>
        </p:txBody>
      </p:sp>
      <p:sp>
        <p:nvSpPr>
          <p:cNvPr id="2" name="Rectangle 4"/>
          <p:cNvSpPr>
            <a:spLocks noChangeArrowheads="1"/>
          </p:cNvSpPr>
          <p:nvPr userDrawn="1"/>
        </p:nvSpPr>
        <p:spPr bwMode="auto">
          <a:xfrm>
            <a:off x="0" y="6553200"/>
            <a:ext cx="2400300" cy="304800"/>
          </a:xfrm>
          <a:prstGeom prst="rect">
            <a:avLst/>
          </a:prstGeom>
          <a:noFill/>
          <a:ln w="9525">
            <a:noFill/>
            <a:miter lim="800000"/>
            <a:headEnd/>
            <a:tailEnd/>
          </a:ln>
          <a:effec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000" b="1">
                <a:solidFill>
                  <a:schemeClr val="bg1"/>
                </a:solidFill>
              </a:rPr>
              <a:t>Chapter 3, Section 3</a:t>
            </a:r>
          </a:p>
        </p:txBody>
      </p:sp>
    </p:spTree>
  </p:cSld>
  <p:clrMap bg1="lt1" tx1="dk1" bg2="lt2" tx2="dk2" accent1="accent1" accent2="accent2" accent3="accent3" accent4="accent4" accent5="accent5" accent6="accent6" hlink="hlink" folHlink="folHlink"/>
  <p:sldLayoutIdLst>
    <p:sldLayoutId id="2147483820" r:id="rId1"/>
    <p:sldLayoutId id="2147483819" r:id="rId2"/>
    <p:sldLayoutId id="2147483818" r:id="rId3"/>
    <p:sldLayoutId id="2147483817" r:id="rId4"/>
    <p:sldLayoutId id="2147483816" r:id="rId5"/>
    <p:sldLayoutId id="2147483815" r:id="rId6"/>
    <p:sldLayoutId id="2147483814" r:id="rId7"/>
    <p:sldLayoutId id="2147483813" r:id="rId8"/>
    <p:sldLayoutId id="2147483812" r:id="rId9"/>
    <p:sldLayoutId id="2147483811" r:id="rId10"/>
    <p:sldLayoutId id="2147483810" r:id="rId11"/>
    <p:sldLayoutId id="2147483809" r:id="rId12"/>
  </p:sldLayoutIdLst>
  <p:txStyles>
    <p:titleStyle>
      <a:lvl1pPr algn="l" rtl="0" eaLnBrk="0" fontAlgn="base" hangingPunct="0">
        <a:spcBef>
          <a:spcPct val="0"/>
        </a:spcBef>
        <a:spcAft>
          <a:spcPct val="0"/>
        </a:spcAft>
        <a:defRPr sz="36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Arial" charset="0"/>
        </a:defRPr>
      </a:lvl2pPr>
      <a:lvl3pPr algn="l" rtl="0" eaLnBrk="0" fontAlgn="base" hangingPunct="0">
        <a:spcBef>
          <a:spcPct val="0"/>
        </a:spcBef>
        <a:spcAft>
          <a:spcPct val="0"/>
        </a:spcAft>
        <a:defRPr sz="3600">
          <a:solidFill>
            <a:schemeClr val="bg1"/>
          </a:solidFill>
          <a:latin typeface="Arial" charset="0"/>
        </a:defRPr>
      </a:lvl3pPr>
      <a:lvl4pPr algn="l" rtl="0" eaLnBrk="0" fontAlgn="base" hangingPunct="0">
        <a:spcBef>
          <a:spcPct val="0"/>
        </a:spcBef>
        <a:spcAft>
          <a:spcPct val="0"/>
        </a:spcAft>
        <a:defRPr sz="3600">
          <a:solidFill>
            <a:schemeClr val="bg1"/>
          </a:solidFill>
          <a:latin typeface="Arial" charset="0"/>
        </a:defRPr>
      </a:lvl4pPr>
      <a:lvl5pPr algn="l" rtl="0" eaLnBrk="0" fontAlgn="base" hangingPunct="0">
        <a:spcBef>
          <a:spcPct val="0"/>
        </a:spcBef>
        <a:spcAft>
          <a:spcPct val="0"/>
        </a:spcAft>
        <a:defRPr sz="3600">
          <a:solidFill>
            <a:schemeClr val="bg1"/>
          </a:solidFill>
          <a:latin typeface="Arial" charset="0"/>
        </a:defRPr>
      </a:lvl5pPr>
      <a:lvl6pPr marL="457200" algn="l" rtl="0" fontAlgn="base">
        <a:spcBef>
          <a:spcPct val="0"/>
        </a:spcBef>
        <a:spcAft>
          <a:spcPct val="0"/>
        </a:spcAft>
        <a:defRPr sz="3600">
          <a:solidFill>
            <a:schemeClr val="bg1"/>
          </a:solidFill>
          <a:latin typeface="Arial" charset="0"/>
        </a:defRPr>
      </a:lvl6pPr>
      <a:lvl7pPr marL="914400" algn="l" rtl="0" fontAlgn="base">
        <a:spcBef>
          <a:spcPct val="0"/>
        </a:spcBef>
        <a:spcAft>
          <a:spcPct val="0"/>
        </a:spcAft>
        <a:defRPr sz="3600">
          <a:solidFill>
            <a:schemeClr val="bg1"/>
          </a:solidFill>
          <a:latin typeface="Arial" charset="0"/>
        </a:defRPr>
      </a:lvl7pPr>
      <a:lvl8pPr marL="1371600" algn="l" rtl="0" fontAlgn="base">
        <a:spcBef>
          <a:spcPct val="0"/>
        </a:spcBef>
        <a:spcAft>
          <a:spcPct val="0"/>
        </a:spcAft>
        <a:defRPr sz="3600">
          <a:solidFill>
            <a:schemeClr val="bg1"/>
          </a:solidFill>
          <a:latin typeface="Arial" charset="0"/>
        </a:defRPr>
      </a:lvl8pPr>
      <a:lvl9pPr marL="1828800" algn="l" rtl="0" fontAlgn="base">
        <a:spcBef>
          <a:spcPct val="0"/>
        </a:spcBef>
        <a:spcAft>
          <a:spcPct val="0"/>
        </a:spcAft>
        <a:defRPr sz="36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200">
          <a:solidFill>
            <a:schemeClr val="tx1"/>
          </a:solidFill>
          <a:latin typeface="+mn-lt"/>
        </a:defRPr>
      </a:lvl5pPr>
      <a:lvl6pPr marL="2514600" indent="-228600" algn="l" rtl="0" fontAlgn="base">
        <a:spcBef>
          <a:spcPct val="20000"/>
        </a:spcBef>
        <a:spcAft>
          <a:spcPct val="0"/>
        </a:spcAft>
        <a:buChar char="»"/>
        <a:defRPr sz="2200">
          <a:solidFill>
            <a:schemeClr val="tx1"/>
          </a:solidFill>
          <a:latin typeface="+mn-lt"/>
        </a:defRPr>
      </a:lvl6pPr>
      <a:lvl7pPr marL="2971800" indent="-228600" algn="l" rtl="0" fontAlgn="base">
        <a:spcBef>
          <a:spcPct val="20000"/>
        </a:spcBef>
        <a:spcAft>
          <a:spcPct val="0"/>
        </a:spcAft>
        <a:buChar char="»"/>
        <a:defRPr sz="2200">
          <a:solidFill>
            <a:schemeClr val="tx1"/>
          </a:solidFill>
          <a:latin typeface="+mn-lt"/>
        </a:defRPr>
      </a:lvl7pPr>
      <a:lvl8pPr marL="3429000" indent="-228600" algn="l" rtl="0" fontAlgn="base">
        <a:spcBef>
          <a:spcPct val="20000"/>
        </a:spcBef>
        <a:spcAft>
          <a:spcPct val="0"/>
        </a:spcAft>
        <a:buChar char="»"/>
        <a:defRPr sz="2200">
          <a:solidFill>
            <a:schemeClr val="tx1"/>
          </a:solidFill>
          <a:latin typeface="+mn-lt"/>
        </a:defRPr>
      </a:lvl8pPr>
      <a:lvl9pPr marL="3886200" indent="-228600" algn="l"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3"/>
          <p:cNvSpPr>
            <a:spLocks noGrp="1" noChangeArrowheads="1"/>
          </p:cNvSpPr>
          <p:nvPr>
            <p:ph type="ctrTitle"/>
          </p:nvPr>
        </p:nvSpPr>
        <p:spPr>
          <a:xfrm>
            <a:off x="1143000" y="381000"/>
            <a:ext cx="7772400" cy="1012825"/>
          </a:xfrm>
          <a:effectLst>
            <a:outerShdw dist="35921" dir="2700000" algn="ctr" rotWithShape="0">
              <a:schemeClr val="tx1"/>
            </a:outerShdw>
          </a:effectLst>
        </p:spPr>
        <p:txBody>
          <a:bodyPr/>
          <a:lstStyle/>
          <a:p>
            <a:pPr eaLnBrk="1" hangingPunct="1">
              <a:defRPr/>
            </a:pPr>
            <a:r>
              <a:rPr lang="en-US" smtClean="0"/>
              <a:t>Chapter 6: The Constitution</a:t>
            </a:r>
            <a:br>
              <a:rPr lang="en-US" smtClean="0"/>
            </a:br>
            <a:r>
              <a:rPr lang="en-US" smtClean="0"/>
              <a:t>Section 3</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Footer Placeholder 3"/>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000"/>
          </a:p>
        </p:txBody>
      </p:sp>
      <p:sp>
        <p:nvSpPr>
          <p:cNvPr id="30723" name="Slide Number Placeholder 4"/>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endParaRPr lang="en-US" altLang="en-US" sz="1000"/>
          </a:p>
        </p:txBody>
      </p:sp>
      <p:sp>
        <p:nvSpPr>
          <p:cNvPr id="138244" name="Rectangle 2"/>
          <p:cNvSpPr>
            <a:spLocks noGrp="1" noChangeArrowheads="1"/>
          </p:cNvSpPr>
          <p:nvPr>
            <p:ph type="title" idx="4294967295"/>
          </p:nvPr>
        </p:nvSpPr>
        <p:spPr/>
        <p:txBody>
          <a:bodyPr/>
          <a:lstStyle/>
          <a:p>
            <a:pPr eaLnBrk="1" hangingPunct="1">
              <a:defRPr/>
            </a:pPr>
            <a:r>
              <a:rPr lang="en-US" smtClean="0"/>
              <a:t>The Courts</a:t>
            </a:r>
          </a:p>
        </p:txBody>
      </p:sp>
      <p:sp>
        <p:nvSpPr>
          <p:cNvPr id="138245" name="Rectangle 5"/>
          <p:cNvSpPr>
            <a:spLocks noGrp="1" noChangeArrowheads="1"/>
          </p:cNvSpPr>
          <p:nvPr>
            <p:ph type="body" idx="4294967295"/>
          </p:nvPr>
        </p:nvSpPr>
        <p:spPr/>
        <p:txBody>
          <a:bodyPr/>
          <a:lstStyle/>
          <a:p>
            <a:pPr eaLnBrk="1" hangingPunct="1">
              <a:lnSpc>
                <a:spcPct val="90000"/>
              </a:lnSpc>
            </a:pPr>
            <a:r>
              <a:rPr lang="en-US" altLang="en-US" sz="2800" smtClean="0"/>
              <a:t>The nation’s courts, particularly the Supreme Court, </a:t>
            </a:r>
            <a:r>
              <a:rPr lang="en-US" altLang="en-US" sz="2800" b="1" smtClean="0">
                <a:solidFill>
                  <a:srgbClr val="FF0000"/>
                </a:solidFill>
              </a:rPr>
              <a:t>interpret the Constitution</a:t>
            </a:r>
            <a:r>
              <a:rPr lang="en-US" altLang="en-US" sz="2800" smtClean="0"/>
              <a:t> on a regular basis.</a:t>
            </a:r>
            <a:endParaRPr lang="en-US" altLang="en-US" smtClean="0"/>
          </a:p>
          <a:p>
            <a:pPr lvl="1" eaLnBrk="1" hangingPunct="1">
              <a:lnSpc>
                <a:spcPct val="80000"/>
              </a:lnSpc>
            </a:pPr>
            <a:r>
              <a:rPr lang="en-US" altLang="en-US" sz="2400" smtClean="0"/>
              <a:t>The power of judicial review gives the Court the power to declare laws unconstitutional.</a:t>
            </a:r>
          </a:p>
          <a:p>
            <a:pPr lvl="1" eaLnBrk="1" hangingPunct="1">
              <a:lnSpc>
                <a:spcPct val="80000"/>
              </a:lnSpc>
            </a:pPr>
            <a:endParaRPr lang="en-US" altLang="en-US" sz="2400" smtClean="0"/>
          </a:p>
          <a:p>
            <a:pPr lvl="1" eaLnBrk="1" hangingPunct="1">
              <a:lnSpc>
                <a:spcPct val="80000"/>
              </a:lnSpc>
            </a:pPr>
            <a:r>
              <a:rPr lang="en-US" altLang="en-US" sz="2400" smtClean="0"/>
              <a:t>Declaring that a law </a:t>
            </a:r>
            <a:r>
              <a:rPr lang="en-US" altLang="en-US" sz="2400" i="1" smtClean="0">
                <a:solidFill>
                  <a:srgbClr val="FF0000"/>
                </a:solidFill>
              </a:rPr>
              <a:t>is</a:t>
            </a:r>
            <a:r>
              <a:rPr lang="en-US" altLang="en-US" sz="2400" i="1" smtClean="0"/>
              <a:t> </a:t>
            </a:r>
            <a:r>
              <a:rPr lang="en-US" altLang="en-US" sz="2400" smtClean="0"/>
              <a:t>constitutional also involves interpreting the Constitution. </a:t>
            </a:r>
          </a:p>
          <a:p>
            <a:pPr lvl="1" eaLnBrk="1" hangingPunct="1">
              <a:lnSpc>
                <a:spcPct val="80000"/>
              </a:lnSpc>
            </a:pPr>
            <a:endParaRPr lang="en-US" altLang="en-US" sz="2400" smtClean="0"/>
          </a:p>
          <a:p>
            <a:pPr lvl="1" eaLnBrk="1" hangingPunct="1">
              <a:lnSpc>
                <a:spcPct val="80000"/>
              </a:lnSpc>
            </a:pPr>
            <a:r>
              <a:rPr lang="en-US" altLang="en-US" sz="2400" smtClean="0"/>
              <a:t>Each type of ruling sets a precedent for interpreting future laws.</a:t>
            </a:r>
            <a:r>
              <a:rPr lang="en-US" altLang="en-US" smtClean="0"/>
              <a:t>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38245">
                                            <p:txEl>
                                              <p:pRg st="5" end="5"/>
                                            </p:txEl>
                                          </p:spTgt>
                                        </p:tgtEl>
                                        <p:attrNameLst>
                                          <p:attrName>style.visibility</p:attrName>
                                        </p:attrNameLst>
                                      </p:cBhvr>
                                      <p:to>
                                        <p:strVal val="visible"/>
                                      </p:to>
                                    </p:set>
                                    <p:anim calcmode="lin" valueType="num">
                                      <p:cBhvr additive="base">
                                        <p:cTn id="7" dur="500" fill="hold"/>
                                        <p:tgtEl>
                                          <p:spTgt spid="138245">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824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defRPr/>
            </a:pPr>
            <a:r>
              <a:rPr lang="en-US" smtClean="0"/>
              <a:t>Review</a:t>
            </a:r>
          </a:p>
        </p:txBody>
      </p:sp>
      <p:sp>
        <p:nvSpPr>
          <p:cNvPr id="44035" name="Rectangle 3"/>
          <p:cNvSpPr>
            <a:spLocks noGrp="1" noChangeArrowheads="1"/>
          </p:cNvSpPr>
          <p:nvPr>
            <p:ph type="body" idx="1"/>
          </p:nvPr>
        </p:nvSpPr>
        <p:spPr/>
        <p:txBody>
          <a:bodyPr/>
          <a:lstStyle/>
          <a:p>
            <a:pPr eaLnBrk="1" hangingPunct="1"/>
            <a:r>
              <a:rPr lang="en-US" altLang="en-US" smtClean="0"/>
              <a:t>Now that you have learned how the day-to-day working of the government have affected how we interpret the Constitution, go back and answer the Chapter Essential Question.</a:t>
            </a:r>
          </a:p>
          <a:p>
            <a:pPr lvl="1" eaLnBrk="1" hangingPunct="1"/>
            <a:r>
              <a:rPr lang="en-US" altLang="en-US" smtClean="0">
                <a:solidFill>
                  <a:schemeClr val="accent2"/>
                </a:solidFill>
              </a:rPr>
              <a:t>How has the Constitution lasted through changing times?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Footer Placeholder 3"/>
          <p:cNvSpPr>
            <a:spLocks noGrp="1"/>
          </p:cNvSpPr>
          <p:nvPr>
            <p:ph type="ftr" sz="quarter" idx="4294967295"/>
          </p:nvPr>
        </p:nvSpPr>
        <p:spPr bwMode="auto">
          <a:xfrm>
            <a:off x="3124200" y="6245225"/>
            <a:ext cx="2895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000"/>
          </a:p>
        </p:txBody>
      </p:sp>
      <p:sp>
        <p:nvSpPr>
          <p:cNvPr id="6147" name="Slide Number Placeholder 4"/>
          <p:cNvSpPr>
            <a:spLocks noGrp="1"/>
          </p:cNvSpPr>
          <p:nvPr>
            <p:ph type="sldNum" sz="quarter" idx="4294967295"/>
          </p:nvPr>
        </p:nvSpPr>
        <p:spPr bwMode="auto">
          <a:xfrm>
            <a:off x="6553200" y="6245225"/>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endParaRPr lang="en-US" altLang="en-US" sz="1000"/>
          </a:p>
        </p:txBody>
      </p:sp>
      <p:sp>
        <p:nvSpPr>
          <p:cNvPr id="30724" name="Rectangle 2"/>
          <p:cNvSpPr>
            <a:spLocks noGrp="1" noChangeArrowheads="1"/>
          </p:cNvSpPr>
          <p:nvPr>
            <p:ph type="title" idx="4294967295"/>
          </p:nvPr>
        </p:nvSpPr>
        <p:spPr/>
        <p:txBody>
          <a:bodyPr/>
          <a:lstStyle/>
          <a:p>
            <a:pPr eaLnBrk="1" hangingPunct="1">
              <a:defRPr/>
            </a:pPr>
            <a:r>
              <a:rPr lang="en-US" smtClean="0"/>
              <a:t>Objectives</a:t>
            </a:r>
          </a:p>
        </p:txBody>
      </p:sp>
      <p:sp>
        <p:nvSpPr>
          <p:cNvPr id="6149" name="Rectangle 5"/>
          <p:cNvSpPr>
            <a:spLocks noGrp="1" noChangeArrowheads="1"/>
          </p:cNvSpPr>
          <p:nvPr>
            <p:ph type="body" idx="4294967295"/>
          </p:nvPr>
        </p:nvSpPr>
        <p:spPr/>
        <p:txBody>
          <a:bodyPr/>
          <a:lstStyle/>
          <a:p>
            <a:pPr marL="609600" indent="-609600" eaLnBrk="1" hangingPunct="1">
              <a:buFontTx/>
              <a:buAutoNum type="arabicPeriod"/>
            </a:pPr>
            <a:r>
              <a:rPr lang="en-US" altLang="en-US" smtClean="0"/>
              <a:t>Identify how basic legislation has added to our understanding of the Constitution over time.</a:t>
            </a:r>
          </a:p>
          <a:p>
            <a:pPr marL="609600" indent="-609600" eaLnBrk="1" hangingPunct="1">
              <a:buFontTx/>
              <a:buAutoNum type="arabicPeriod"/>
            </a:pPr>
            <a:r>
              <a:rPr lang="en-US" altLang="en-US" smtClean="0"/>
              <a:t>Describe the ways in which the executive and judicial branches have interpreted the Constitution.</a:t>
            </a:r>
          </a:p>
          <a:p>
            <a:pPr marL="609600" indent="-609600" eaLnBrk="1" hangingPunct="1">
              <a:buFontTx/>
              <a:buAutoNum type="arabicPeriod"/>
            </a:pPr>
            <a:r>
              <a:rPr lang="en-US" altLang="en-US" smtClean="0"/>
              <a:t>Analyze the role of party practices and custom in interpreting the Constitution. </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en-US" smtClean="0"/>
              <a:t>Key Terms</a:t>
            </a:r>
          </a:p>
        </p:txBody>
      </p:sp>
      <p:sp>
        <p:nvSpPr>
          <p:cNvPr id="7171" name="Rectangle 3"/>
          <p:cNvSpPr>
            <a:spLocks noGrp="1" noChangeArrowheads="1"/>
          </p:cNvSpPr>
          <p:nvPr>
            <p:ph type="body" idx="1"/>
          </p:nvPr>
        </p:nvSpPr>
        <p:spPr/>
        <p:txBody>
          <a:bodyPr/>
          <a:lstStyle/>
          <a:p>
            <a:pPr eaLnBrk="1" hangingPunct="1"/>
            <a:r>
              <a:rPr lang="en-US" altLang="en-US" b="1" smtClean="0">
                <a:solidFill>
                  <a:srgbClr val="FF0000"/>
                </a:solidFill>
              </a:rPr>
              <a:t>executive agreement</a:t>
            </a:r>
            <a:r>
              <a:rPr lang="en-US" altLang="en-US" smtClean="0">
                <a:solidFill>
                  <a:srgbClr val="FF0000"/>
                </a:solidFill>
              </a:rPr>
              <a:t>:</a:t>
            </a:r>
            <a:r>
              <a:rPr lang="en-US" altLang="en-US" smtClean="0"/>
              <a:t> a pact made by the President directly with the head of a foreign state</a:t>
            </a:r>
          </a:p>
          <a:p>
            <a:pPr eaLnBrk="1" hangingPunct="1"/>
            <a:r>
              <a:rPr lang="en-US" altLang="en-US" b="1" smtClean="0">
                <a:solidFill>
                  <a:srgbClr val="FF0000"/>
                </a:solidFill>
              </a:rPr>
              <a:t>treaty</a:t>
            </a:r>
            <a:r>
              <a:rPr lang="en-US" altLang="en-US" smtClean="0">
                <a:solidFill>
                  <a:srgbClr val="FF0000"/>
                </a:solidFill>
              </a:rPr>
              <a:t>:</a:t>
            </a:r>
            <a:r>
              <a:rPr lang="en-US" altLang="en-US" smtClean="0"/>
              <a:t> a formal agreement between two or more independent states</a:t>
            </a:r>
          </a:p>
          <a:p>
            <a:pPr eaLnBrk="1" hangingPunct="1"/>
            <a:r>
              <a:rPr lang="en-US" altLang="en-US" b="1" smtClean="0">
                <a:solidFill>
                  <a:srgbClr val="FF0000"/>
                </a:solidFill>
              </a:rPr>
              <a:t>electoral college</a:t>
            </a:r>
            <a:r>
              <a:rPr lang="en-US" altLang="en-US" smtClean="0">
                <a:solidFill>
                  <a:srgbClr val="FF0000"/>
                </a:solidFill>
              </a:rPr>
              <a:t>:</a:t>
            </a:r>
            <a:r>
              <a:rPr lang="en-US" altLang="en-US" smtClean="0"/>
              <a:t> the body of electors that makes the formal selection of the President</a:t>
            </a:r>
          </a:p>
        </p:txBody>
      </p:sp>
      <p:sp>
        <p:nvSpPr>
          <p:cNvPr id="7172" name="Rectangle 5"/>
          <p:cNvSpPr>
            <a:spLocks noChangeArrowheads="1"/>
          </p:cNvSpPr>
          <p:nvPr/>
        </p:nvSpPr>
        <p:spPr bwMode="auto">
          <a:xfrm>
            <a:off x="8077200" y="6248400"/>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0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en-US" smtClean="0"/>
              <a:t>Key Terms, cont.</a:t>
            </a:r>
          </a:p>
        </p:txBody>
      </p:sp>
      <p:sp>
        <p:nvSpPr>
          <p:cNvPr id="8195" name="Rectangle 3"/>
          <p:cNvSpPr>
            <a:spLocks noGrp="1" noChangeArrowheads="1"/>
          </p:cNvSpPr>
          <p:nvPr>
            <p:ph type="body" idx="1"/>
          </p:nvPr>
        </p:nvSpPr>
        <p:spPr/>
        <p:txBody>
          <a:bodyPr/>
          <a:lstStyle/>
          <a:p>
            <a:pPr eaLnBrk="1" hangingPunct="1"/>
            <a:r>
              <a:rPr lang="en-US" altLang="en-US" b="1" dirty="0" smtClean="0">
                <a:solidFill>
                  <a:srgbClr val="FF0000"/>
                </a:solidFill>
              </a:rPr>
              <a:t>Cabinet</a:t>
            </a:r>
            <a:r>
              <a:rPr lang="en-US" altLang="en-US" dirty="0" smtClean="0">
                <a:solidFill>
                  <a:srgbClr val="FF0000"/>
                </a:solidFill>
              </a:rPr>
              <a:t>:</a:t>
            </a:r>
            <a:r>
              <a:rPr lang="en-US" altLang="en-US" dirty="0" smtClean="0"/>
              <a:t> a body made up of the heads of the 15 executive departments that advises the President</a:t>
            </a:r>
          </a:p>
        </p:txBody>
      </p:sp>
      <p:sp>
        <p:nvSpPr>
          <p:cNvPr id="8196" name="Rectangle 5"/>
          <p:cNvSpPr>
            <a:spLocks noChangeArrowheads="1"/>
          </p:cNvSpPr>
          <p:nvPr/>
        </p:nvSpPr>
        <p:spPr bwMode="auto">
          <a:xfrm>
            <a:off x="8077200" y="6324600"/>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0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eaLnBrk="1" hangingPunct="1">
              <a:defRPr/>
            </a:pPr>
            <a:r>
              <a:rPr lang="en-US" smtClean="0"/>
              <a:t>Introduction</a:t>
            </a:r>
          </a:p>
        </p:txBody>
      </p:sp>
      <p:sp>
        <p:nvSpPr>
          <p:cNvPr id="117763" name="Rectangle 3"/>
          <p:cNvSpPr>
            <a:spLocks noGrp="1" noChangeArrowheads="1"/>
          </p:cNvSpPr>
          <p:nvPr>
            <p:ph type="body" idx="1"/>
          </p:nvPr>
        </p:nvSpPr>
        <p:spPr/>
        <p:txBody>
          <a:bodyPr/>
          <a:lstStyle/>
          <a:p>
            <a:pPr eaLnBrk="1" hangingPunct="1"/>
            <a:r>
              <a:rPr lang="en-US" altLang="en-US" sz="2800" smtClean="0"/>
              <a:t>How have the day-to-day workings of the government affected how we interpret the Constitution?</a:t>
            </a:r>
            <a:br>
              <a:rPr lang="en-US" altLang="en-US" sz="2800" smtClean="0"/>
            </a:br>
            <a:endParaRPr lang="en-US" altLang="en-US" sz="2800" smtClean="0"/>
          </a:p>
          <a:p>
            <a:pPr lvl="1" eaLnBrk="1" hangingPunct="1"/>
            <a:r>
              <a:rPr lang="en-US" altLang="en-US" sz="2400" smtClean="0"/>
              <a:t>Congress passes new laws.</a:t>
            </a:r>
          </a:p>
          <a:p>
            <a:pPr lvl="1" eaLnBrk="1" hangingPunct="1"/>
            <a:r>
              <a:rPr lang="en-US" altLang="en-US" sz="2400" smtClean="0"/>
              <a:t>Presidents push to expand executive power.</a:t>
            </a:r>
          </a:p>
          <a:p>
            <a:pPr lvl="1" eaLnBrk="1" hangingPunct="1"/>
            <a:r>
              <a:rPr lang="en-US" altLang="en-US" sz="2400" smtClean="0"/>
              <a:t>The Supreme Court makes key rulings on constitutional issues.</a:t>
            </a:r>
          </a:p>
          <a:p>
            <a:pPr lvl="1" eaLnBrk="1" hangingPunct="1"/>
            <a:r>
              <a:rPr lang="en-US" altLang="en-US" sz="2400" smtClean="0"/>
              <a:t>Political parties influence the governing process.</a:t>
            </a:r>
          </a:p>
          <a:p>
            <a:pPr lvl="1" eaLnBrk="1" hangingPunct="1"/>
            <a:r>
              <a:rPr lang="en-US" altLang="en-US" sz="2400" smtClean="0"/>
              <a:t>Customs develop over time.</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17763">
                                            <p:txEl>
                                              <p:pRg st="5" end="5"/>
                                            </p:txEl>
                                          </p:spTgt>
                                        </p:tgtEl>
                                        <p:attrNameLst>
                                          <p:attrName>style.visibility</p:attrName>
                                        </p:attrNameLst>
                                      </p:cBhvr>
                                      <p:to>
                                        <p:strVal val="visible"/>
                                      </p:to>
                                    </p:set>
                                    <p:anim calcmode="lin" valueType="num">
                                      <p:cBhvr additive="base">
                                        <p:cTn id="7" dur="500" fill="hold"/>
                                        <p:tgtEl>
                                          <p:spTgt spid="11776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776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Footer Placeholder 3"/>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000"/>
          </a:p>
        </p:txBody>
      </p:sp>
      <p:sp>
        <p:nvSpPr>
          <p:cNvPr id="19459" name="Slide Number Placeholder 4"/>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endParaRPr lang="en-US" altLang="en-US" sz="1000"/>
          </a:p>
        </p:txBody>
      </p:sp>
      <p:sp>
        <p:nvSpPr>
          <p:cNvPr id="125956" name="Rectangle 2"/>
          <p:cNvSpPr>
            <a:spLocks noGrp="1" noChangeArrowheads="1"/>
          </p:cNvSpPr>
          <p:nvPr>
            <p:ph type="title" idx="4294967295"/>
          </p:nvPr>
        </p:nvSpPr>
        <p:spPr/>
        <p:txBody>
          <a:bodyPr/>
          <a:lstStyle/>
          <a:p>
            <a:pPr eaLnBrk="1" hangingPunct="1">
              <a:defRPr/>
            </a:pPr>
            <a:r>
              <a:rPr lang="en-US" smtClean="0"/>
              <a:t>The Role of Congress</a:t>
            </a:r>
          </a:p>
        </p:txBody>
      </p:sp>
      <p:sp>
        <p:nvSpPr>
          <p:cNvPr id="125957" name="Rectangle 5"/>
          <p:cNvSpPr>
            <a:spLocks noGrp="1" noChangeArrowheads="1"/>
          </p:cNvSpPr>
          <p:nvPr>
            <p:ph type="body" idx="4294967295"/>
          </p:nvPr>
        </p:nvSpPr>
        <p:spPr/>
        <p:txBody>
          <a:bodyPr/>
          <a:lstStyle/>
          <a:p>
            <a:pPr eaLnBrk="1" hangingPunct="1">
              <a:lnSpc>
                <a:spcPct val="90000"/>
              </a:lnSpc>
            </a:pPr>
            <a:r>
              <a:rPr lang="en-US" altLang="en-US" sz="2800" smtClean="0"/>
              <a:t>Congress has expanded upon basic constitutional provisions.</a:t>
            </a:r>
          </a:p>
          <a:p>
            <a:pPr eaLnBrk="1" hangingPunct="1">
              <a:lnSpc>
                <a:spcPct val="90000"/>
              </a:lnSpc>
            </a:pPr>
            <a:endParaRPr lang="en-US" altLang="en-US" sz="2800" smtClean="0"/>
          </a:p>
          <a:p>
            <a:pPr lvl="1" eaLnBrk="1" hangingPunct="1">
              <a:lnSpc>
                <a:spcPct val="90000"/>
              </a:lnSpc>
            </a:pPr>
            <a:r>
              <a:rPr lang="en-US" altLang="en-US" sz="2200" smtClean="0"/>
              <a:t>Congress created much of the specific structure of the federal government.</a:t>
            </a:r>
          </a:p>
          <a:p>
            <a:pPr lvl="1" eaLnBrk="1" hangingPunct="1">
              <a:lnSpc>
                <a:spcPct val="90000"/>
              </a:lnSpc>
            </a:pPr>
            <a:endParaRPr lang="en-US" altLang="en-US" sz="2200" smtClean="0"/>
          </a:p>
          <a:p>
            <a:pPr lvl="1" eaLnBrk="1" hangingPunct="1">
              <a:lnSpc>
                <a:spcPct val="90000"/>
              </a:lnSpc>
            </a:pPr>
            <a:r>
              <a:rPr lang="en-US" altLang="en-US" sz="2200" smtClean="0"/>
              <a:t>Congress established the federal court system—the Constitution created only the Supreme Court.</a:t>
            </a:r>
          </a:p>
          <a:p>
            <a:pPr lvl="1" eaLnBrk="1" hangingPunct="1">
              <a:lnSpc>
                <a:spcPct val="90000"/>
              </a:lnSpc>
            </a:pPr>
            <a:endParaRPr lang="en-US" altLang="en-US" sz="2200" smtClean="0"/>
          </a:p>
          <a:p>
            <a:pPr lvl="1" eaLnBrk="1" hangingPunct="1">
              <a:lnSpc>
                <a:spcPct val="90000"/>
              </a:lnSpc>
            </a:pPr>
            <a:r>
              <a:rPr lang="en-US" altLang="en-US" sz="2200" smtClean="0"/>
              <a:t>Congress created the many departments and agencies in the executive branch.</a:t>
            </a:r>
          </a:p>
          <a:p>
            <a:pPr lvl="1" eaLnBrk="1" hangingPunct="1">
              <a:lnSpc>
                <a:spcPct val="90000"/>
              </a:lnSpc>
            </a:pPr>
            <a:endParaRPr lang="en-US" altLang="en-US" sz="2200" smtClean="0"/>
          </a:p>
          <a:p>
            <a:pPr lvl="1" eaLnBrk="1" hangingPunct="1">
              <a:lnSpc>
                <a:spcPct val="90000"/>
              </a:lnSpc>
            </a:pPr>
            <a:r>
              <a:rPr lang="en-US" altLang="en-US" sz="2200" smtClean="0"/>
              <a:t>Congress has clarified issues such as the succession of the Vice President.</a:t>
            </a:r>
            <a:r>
              <a:rPr lang="en-US" altLang="en-US" sz="2400" smtClean="0"/>
              <a:t>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25957">
                                            <p:txEl>
                                              <p:pRg st="8" end="8"/>
                                            </p:txEl>
                                          </p:spTgt>
                                        </p:tgtEl>
                                        <p:attrNameLst>
                                          <p:attrName>style.visibility</p:attrName>
                                        </p:attrNameLst>
                                      </p:cBhvr>
                                      <p:to>
                                        <p:strVal val="visible"/>
                                      </p:to>
                                    </p:set>
                                    <p:anim calcmode="lin" valueType="num">
                                      <p:cBhvr additive="base">
                                        <p:cTn id="7" dur="500" fill="hold"/>
                                        <p:tgtEl>
                                          <p:spTgt spid="125957">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595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defRPr/>
            </a:pPr>
            <a:r>
              <a:rPr lang="en-US" smtClean="0"/>
              <a:t>Powers of Congress</a:t>
            </a:r>
          </a:p>
        </p:txBody>
      </p:sp>
      <p:sp>
        <p:nvSpPr>
          <p:cNvPr id="20483" name="Rectangle 3"/>
          <p:cNvSpPr>
            <a:spLocks noGrp="1" noChangeArrowheads="1"/>
          </p:cNvSpPr>
          <p:nvPr>
            <p:ph type="body" idx="1"/>
          </p:nvPr>
        </p:nvSpPr>
        <p:spPr/>
        <p:txBody>
          <a:bodyPr/>
          <a:lstStyle/>
          <a:p>
            <a:pPr eaLnBrk="1" hangingPunct="1">
              <a:lnSpc>
                <a:spcPct val="90000"/>
              </a:lnSpc>
            </a:pPr>
            <a:r>
              <a:rPr lang="en-US" altLang="en-US" sz="2800" smtClean="0"/>
              <a:t>Congress passes laws that clarify its own constitutional powers. </a:t>
            </a:r>
          </a:p>
          <a:p>
            <a:pPr lvl="1" eaLnBrk="1" hangingPunct="1">
              <a:lnSpc>
                <a:spcPct val="90000"/>
              </a:lnSpc>
            </a:pPr>
            <a:r>
              <a:rPr lang="en-US" altLang="en-US" sz="2400" smtClean="0"/>
              <a:t>The Constitution describes some congressional powers in vague terms.</a:t>
            </a:r>
          </a:p>
          <a:p>
            <a:pPr lvl="2" eaLnBrk="1" hangingPunct="1">
              <a:lnSpc>
                <a:spcPct val="90000"/>
              </a:lnSpc>
            </a:pPr>
            <a:r>
              <a:rPr lang="en-US" altLang="en-US" sz="2200" smtClean="0"/>
              <a:t>For example, Congress has the power to regulate foreign trade and interstate commerce.</a:t>
            </a:r>
          </a:p>
          <a:p>
            <a:pPr lvl="1" eaLnBrk="1" hangingPunct="1">
              <a:lnSpc>
                <a:spcPct val="90000"/>
              </a:lnSpc>
            </a:pPr>
            <a:endParaRPr lang="en-US" altLang="en-US" sz="2600" smtClean="0"/>
          </a:p>
          <a:p>
            <a:pPr lvl="1" eaLnBrk="1" hangingPunct="1">
              <a:lnSpc>
                <a:spcPct val="90000"/>
              </a:lnSpc>
            </a:pPr>
            <a:r>
              <a:rPr lang="en-US" altLang="en-US" sz="2600" smtClean="0"/>
              <a:t>Over the years, Congress has passed thousands of laws that detail just what is meant by words like “regulate,” “trade,” “interstate” and “commerce.” In the process, it has interpreted the meaning of the Constitution.</a:t>
            </a:r>
            <a:endParaRPr lang="en-US" altLang="en-US" sz="2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Footer Placeholder 3"/>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000"/>
          </a:p>
        </p:txBody>
      </p:sp>
      <p:sp>
        <p:nvSpPr>
          <p:cNvPr id="24579" name="Slide Number Placeholder 4"/>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endParaRPr lang="en-US" altLang="en-US" sz="1000"/>
          </a:p>
        </p:txBody>
      </p:sp>
      <p:sp>
        <p:nvSpPr>
          <p:cNvPr id="132100" name="Rectangle 2"/>
          <p:cNvSpPr>
            <a:spLocks noGrp="1" noChangeArrowheads="1"/>
          </p:cNvSpPr>
          <p:nvPr>
            <p:ph type="title" idx="4294967295"/>
          </p:nvPr>
        </p:nvSpPr>
        <p:spPr/>
        <p:txBody>
          <a:bodyPr/>
          <a:lstStyle/>
          <a:p>
            <a:pPr eaLnBrk="1" hangingPunct="1">
              <a:defRPr/>
            </a:pPr>
            <a:r>
              <a:rPr lang="en-US" sz="3400" smtClean="0"/>
              <a:t>Expanding Executive Power</a:t>
            </a:r>
            <a:endParaRPr lang="en-US" smtClean="0"/>
          </a:p>
        </p:txBody>
      </p:sp>
      <p:sp>
        <p:nvSpPr>
          <p:cNvPr id="132101" name="Rectangle 5"/>
          <p:cNvSpPr>
            <a:spLocks noGrp="1" noChangeArrowheads="1"/>
          </p:cNvSpPr>
          <p:nvPr>
            <p:ph type="body" idx="4294967295"/>
          </p:nvPr>
        </p:nvSpPr>
        <p:spPr>
          <a:xfrm>
            <a:off x="457200" y="1219200"/>
            <a:ext cx="8305800" cy="4906963"/>
          </a:xfrm>
        </p:spPr>
        <p:txBody>
          <a:bodyPr/>
          <a:lstStyle/>
          <a:p>
            <a:pPr eaLnBrk="1" hangingPunct="1">
              <a:lnSpc>
                <a:spcPct val="90000"/>
              </a:lnSpc>
            </a:pPr>
            <a:r>
              <a:rPr lang="en-US" altLang="en-US" sz="2800" smtClean="0"/>
              <a:t>Presidents have increased their constitutional powers by taking a broad interpretation of such powers.</a:t>
            </a:r>
          </a:p>
          <a:p>
            <a:pPr eaLnBrk="1" hangingPunct="1">
              <a:lnSpc>
                <a:spcPct val="90000"/>
              </a:lnSpc>
            </a:pPr>
            <a:endParaRPr lang="en-US" altLang="en-US" sz="2800" smtClean="0"/>
          </a:p>
          <a:p>
            <a:pPr lvl="1" eaLnBrk="1" hangingPunct="1">
              <a:lnSpc>
                <a:spcPct val="90000"/>
              </a:lnSpc>
            </a:pPr>
            <a:r>
              <a:rPr lang="en-US" altLang="en-US" sz="2400" smtClean="0"/>
              <a:t>Often this involves avoiding the need to gain congressional approval.</a:t>
            </a:r>
          </a:p>
          <a:p>
            <a:pPr lvl="2" eaLnBrk="1" hangingPunct="1">
              <a:lnSpc>
                <a:spcPct val="90000"/>
              </a:lnSpc>
            </a:pPr>
            <a:r>
              <a:rPr lang="en-US" altLang="en-US" sz="2200" smtClean="0"/>
              <a:t>For example, only Congress can declare war. But while acting as commander-in-chief, many Presidents have sent military forces into combat without a formal act </a:t>
            </a:r>
            <a:br>
              <a:rPr lang="en-US" altLang="en-US" sz="2200" smtClean="0"/>
            </a:br>
            <a:r>
              <a:rPr lang="en-US" altLang="en-US" sz="2200" smtClean="0"/>
              <a:t>of war.</a:t>
            </a:r>
          </a:p>
          <a:p>
            <a:pPr lvl="2" eaLnBrk="1" hangingPunct="1">
              <a:lnSpc>
                <a:spcPct val="90000"/>
              </a:lnSpc>
            </a:pPr>
            <a:r>
              <a:rPr lang="en-US" altLang="en-US" sz="2200" smtClean="0"/>
              <a:t>The Senate must approve formal treaties. But Presidents can and do enter into legally binding  executive agreements with foreign leaders without asking for Senate approval.</a:t>
            </a:r>
            <a:r>
              <a:rPr lang="en-US" altLang="en-US" sz="2000" smtClean="0"/>
              <a:t>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32101">
                                            <p:txEl>
                                              <p:pRg st="4" end="4"/>
                                            </p:txEl>
                                          </p:spTgt>
                                        </p:tgtEl>
                                        <p:attrNameLst>
                                          <p:attrName>style.visibility</p:attrName>
                                        </p:attrNameLst>
                                      </p:cBhvr>
                                      <p:to>
                                        <p:strVal val="visible"/>
                                      </p:to>
                                    </p:set>
                                    <p:anim calcmode="lin" valueType="num">
                                      <p:cBhvr additive="base">
                                        <p:cTn id="7" dur="500" fill="hold"/>
                                        <p:tgtEl>
                                          <p:spTgt spid="132101">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210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defRPr/>
            </a:pPr>
            <a:r>
              <a:rPr lang="en-US" smtClean="0"/>
              <a:t>Presidential Power</a:t>
            </a:r>
          </a:p>
        </p:txBody>
      </p:sp>
      <p:sp>
        <p:nvSpPr>
          <p:cNvPr id="25603" name="Rectangle 3"/>
          <p:cNvSpPr>
            <a:spLocks noGrp="1" noChangeArrowheads="1"/>
          </p:cNvSpPr>
          <p:nvPr>
            <p:ph type="body" idx="1"/>
          </p:nvPr>
        </p:nvSpPr>
        <p:spPr/>
        <p:txBody>
          <a:bodyPr/>
          <a:lstStyle/>
          <a:p>
            <a:pPr eaLnBrk="1" hangingPunct="1">
              <a:lnSpc>
                <a:spcPct val="90000"/>
              </a:lnSpc>
            </a:pPr>
            <a:r>
              <a:rPr lang="en-US" altLang="en-US" smtClean="0"/>
              <a:t>The Constitution grants the President </a:t>
            </a:r>
            <a:r>
              <a:rPr lang="en-US" altLang="en-US" b="1" smtClean="0">
                <a:solidFill>
                  <a:srgbClr val="FF0000"/>
                </a:solidFill>
              </a:rPr>
              <a:t>“executive power.”</a:t>
            </a:r>
            <a:endParaRPr lang="en-US" altLang="en-US" smtClean="0"/>
          </a:p>
          <a:p>
            <a:pPr eaLnBrk="1" hangingPunct="1">
              <a:lnSpc>
                <a:spcPct val="90000"/>
              </a:lnSpc>
            </a:pPr>
            <a:endParaRPr lang="en-US" altLang="en-US" smtClean="0"/>
          </a:p>
          <a:p>
            <a:pPr lvl="1" eaLnBrk="1" hangingPunct="1">
              <a:lnSpc>
                <a:spcPct val="90000"/>
              </a:lnSpc>
            </a:pPr>
            <a:r>
              <a:rPr lang="en-US" altLang="en-US" smtClean="0"/>
              <a:t>Most Presidents argue that this power includes the authority to do things not specifically mentioned in the Constitution. </a:t>
            </a:r>
          </a:p>
          <a:p>
            <a:pPr lvl="2" eaLnBrk="1" hangingPunct="1">
              <a:lnSpc>
                <a:spcPct val="90000"/>
              </a:lnSpc>
            </a:pPr>
            <a:endParaRPr lang="en-US" altLang="en-US" smtClean="0"/>
          </a:p>
          <a:p>
            <a:pPr lvl="2" eaLnBrk="1" hangingPunct="1">
              <a:lnSpc>
                <a:spcPct val="90000"/>
              </a:lnSpc>
            </a:pPr>
            <a:r>
              <a:rPr lang="en-US" altLang="en-US" smtClean="0"/>
              <a:t>For example, Thomas Jefferson used it as a justification for acquiring new territory for the United States when he purchased the Louisiana Territory in 1803.</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41301e6b-ebc2-4cb7-90d5-2bf070cfcd25"/>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bfe61ff2-cda5-4279-8e3e-6a7ed1e8969d"/>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71cbe087-530b-4af2-adc2-51335aac85c6"/>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991eb7f3-f93d-4c08-87ff-c1a18f8663a7"/>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951cb210-32bd-4a57-a76d-02a147664584"/>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c8d947d8-974b-444b-91f2-8f5634c1134f"/>
</p:tagLst>
</file>

<file path=ppt/theme/theme1.xml><?xml version="1.0" encoding="utf-8"?>
<a:theme xmlns:a="http://schemas.openxmlformats.org/drawingml/2006/main" name="magruders_PPT_template">
  <a:themeElements>
    <a:clrScheme name="magruders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gruders_PPT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gruders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gruders_PPT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gruders_PPT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gruders_PPT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gruders_PPT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gruders_PPT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gruders_PPT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gruders_PPT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gruders_PPT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gruders_PPT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gruders_PPT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gruders_PPT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2004:Templates:My Templates:magruders_PPT_template.pot</Template>
  <TotalTime>1389</TotalTime>
  <Words>488</Words>
  <Application>Microsoft Office PowerPoint</Application>
  <PresentationFormat>On-screen Show (4:3)</PresentationFormat>
  <Paragraphs>56</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ＭＳ Ｐゴシック</vt:lpstr>
      <vt:lpstr>Arial</vt:lpstr>
      <vt:lpstr>magruders_PPT_template</vt:lpstr>
      <vt:lpstr>Chapter 6: The Constitution Section 3</vt:lpstr>
      <vt:lpstr>Objectives</vt:lpstr>
      <vt:lpstr>Key Terms</vt:lpstr>
      <vt:lpstr>Key Terms, cont.</vt:lpstr>
      <vt:lpstr>Introduction</vt:lpstr>
      <vt:lpstr>The Role of Congress</vt:lpstr>
      <vt:lpstr>Powers of Congress</vt:lpstr>
      <vt:lpstr>Expanding Executive Power</vt:lpstr>
      <vt:lpstr>Presidential Power</vt:lpstr>
      <vt:lpstr>The Courts</vt:lpstr>
      <vt:lpstr>Review</vt:lpstr>
    </vt:vector>
  </TitlesOfParts>
  <Company>Six Red Marbles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8th Grade Social Studies</dc:creator>
  <cp:lastModifiedBy>Windows User</cp:lastModifiedBy>
  <cp:revision>58</cp:revision>
  <dcterms:created xsi:type="dcterms:W3CDTF">2008-10-31T16:50:19Z</dcterms:created>
  <dcterms:modified xsi:type="dcterms:W3CDTF">2018-11-24T18:11:43Z</dcterms:modified>
</cp:coreProperties>
</file>