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85" r:id="rId4"/>
    <p:sldMasterId id="2147483703" r:id="rId5"/>
    <p:sldMasterId id="2147483715" r:id="rId6"/>
  </p:sldMasterIdLst>
  <p:notesMasterIdLst>
    <p:notesMasterId r:id="rId28"/>
  </p:notesMasterIdLst>
  <p:handoutMasterIdLst>
    <p:handoutMasterId r:id="rId29"/>
  </p:handoutMasterIdLst>
  <p:sldIdLst>
    <p:sldId id="713" r:id="rId7"/>
    <p:sldId id="730" r:id="rId8"/>
    <p:sldId id="798" r:id="rId9"/>
    <p:sldId id="799" r:id="rId10"/>
    <p:sldId id="800" r:id="rId11"/>
    <p:sldId id="801" r:id="rId12"/>
    <p:sldId id="802" r:id="rId13"/>
    <p:sldId id="805" r:id="rId14"/>
    <p:sldId id="803" r:id="rId15"/>
    <p:sldId id="804" r:id="rId16"/>
    <p:sldId id="806" r:id="rId17"/>
    <p:sldId id="807" r:id="rId18"/>
    <p:sldId id="808" r:id="rId19"/>
    <p:sldId id="809" r:id="rId20"/>
    <p:sldId id="810" r:id="rId21"/>
    <p:sldId id="811" r:id="rId22"/>
    <p:sldId id="812" r:id="rId23"/>
    <p:sldId id="813" r:id="rId24"/>
    <p:sldId id="814" r:id="rId25"/>
    <p:sldId id="815" r:id="rId26"/>
    <p:sldId id="816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pos="816">
          <p15:clr>
            <a:srgbClr val="A4A3A4"/>
          </p15:clr>
        </p15:guide>
        <p15:guide id="4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66FF"/>
    <a:srgbClr val="FF0000"/>
    <a:srgbClr val="0000FF"/>
    <a:srgbClr val="00FF00"/>
    <a:srgbClr val="66FFFF"/>
    <a:srgbClr val="FFCCFF"/>
    <a:srgbClr val="CCFFCC"/>
    <a:srgbClr val="CCFF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89073" autoAdjust="0"/>
  </p:normalViewPr>
  <p:slideViewPr>
    <p:cSldViewPr>
      <p:cViewPr varScale="1">
        <p:scale>
          <a:sx n="81" d="100"/>
          <a:sy n="81" d="100"/>
        </p:scale>
        <p:origin x="1272" y="84"/>
      </p:cViewPr>
      <p:guideLst>
        <p:guide orient="horz" pos="2160"/>
        <p:guide orient="horz" pos="432"/>
        <p:guide pos="816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anose="020B0604020202020204" pitchFamily="34" charset="0"/>
              </a:defRPr>
            </a:lvl1pPr>
          </a:lstStyle>
          <a:p>
            <a:fld id="{087D518C-730F-4AB8-A14E-5313774B6A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anose="020B0604020202020204" pitchFamily="34" charset="0"/>
              </a:defRPr>
            </a:lvl1pPr>
          </a:lstStyle>
          <a:p>
            <a:fld id="{DAED1E46-1DD2-4BCC-BE12-3ADC86A973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12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61279-D952-4C45-9EAB-3A7510D147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5531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87BA2-F6A4-44BF-A3A8-28E94CF36B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17116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B131CC-FDF8-4E44-8C69-31513E57B7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60284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665ECA-672A-4C53-8A32-6B693251D80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951799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F9D636-FDEA-4D5C-A366-16DE8A7D32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85835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F54B0-358A-4F99-9DCF-9FB7F839E5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700772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439114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D06C6-E166-4F2D-BA4C-23812B54F5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35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26067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132617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B04F3B-873B-4BF0-846B-CE5CF72610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0993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1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47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58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6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11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968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3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261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44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938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548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830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0294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941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0967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558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7434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6744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939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8609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388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239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97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767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22980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137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4773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297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8563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7759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1307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403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652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81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49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80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71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62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4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4519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49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66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08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23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36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628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20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47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99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4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5173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50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005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1878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17636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376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2325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390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68515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50965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2568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3794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3173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8577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056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276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05786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8827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6768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6848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56813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3561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31141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25955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5454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780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746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7236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latin typeface="Arial" charset="0"/>
                <a:cs typeface="+mn-cs"/>
              </a:rPr>
              <a:t>Chapter 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+mn-cs"/>
              </a:rPr>
              <a:t>25 </a:t>
            </a:r>
            <a:r>
              <a:rPr lang="en-US" sz="1000" b="1" dirty="0">
                <a:solidFill>
                  <a:srgbClr val="003CB4"/>
                </a:solidFill>
                <a:latin typeface="Arial" charset="0"/>
                <a:cs typeface="+mn-cs"/>
              </a:rPr>
              <a:t>Section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+mn-cs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349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Arial" charset="0"/>
              </a:rPr>
              <a:t> 1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+mn-cs"/>
              </a:rPr>
              <a:t>A Confederation of States</a:t>
            </a:r>
          </a:p>
        </p:txBody>
      </p:sp>
      <p:pic>
        <p:nvPicPr>
          <p:cNvPr id="1036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latin typeface="Arial" charset="0"/>
                <a:cs typeface="+mn-cs"/>
              </a:rPr>
              <a:t>Chapter 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+mn-cs"/>
              </a:rPr>
              <a:t>25 </a:t>
            </a:r>
            <a:r>
              <a:rPr lang="en-US" sz="1000" b="1" dirty="0">
                <a:solidFill>
                  <a:srgbClr val="003CB4"/>
                </a:solidFill>
                <a:latin typeface="Arial" charset="0"/>
                <a:cs typeface="+mn-cs"/>
              </a:rPr>
              <a:t>Section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+mn-cs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+mn-cs"/>
              </a:rPr>
              <a:t>A Confederation of States</a:t>
            </a:r>
          </a:p>
          <a:p>
            <a:pPr algn="ctr">
              <a:defRPr/>
            </a:pPr>
            <a:endParaRPr lang="en-US" sz="1200" b="1">
              <a:solidFill>
                <a:srgbClr val="B3F1FF"/>
              </a:solidFill>
              <a:latin typeface="Arial" charset="0"/>
              <a:cs typeface="+mn-cs"/>
            </a:endParaRPr>
          </a:p>
        </p:txBody>
      </p:sp>
      <p:pic>
        <p:nvPicPr>
          <p:cNvPr id="2059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349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Arial" charset="0"/>
              </a:rPr>
              <a:t>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latin typeface="Arial" charset="0"/>
                <a:cs typeface="+mn-cs"/>
              </a:rPr>
              <a:t>Chapter 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+mn-cs"/>
              </a:rPr>
              <a:t>25 </a:t>
            </a:r>
            <a:r>
              <a:rPr lang="en-US" sz="1000" b="1" dirty="0">
                <a:solidFill>
                  <a:srgbClr val="003CB4"/>
                </a:solidFill>
                <a:latin typeface="Arial" charset="0"/>
                <a:cs typeface="+mn-cs"/>
              </a:rPr>
              <a:t>Section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+mn-cs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3080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+mn-cs"/>
              </a:rPr>
              <a:t>A Confederation of States</a:t>
            </a:r>
          </a:p>
          <a:p>
            <a:pPr algn="ctr">
              <a:defRPr/>
            </a:pPr>
            <a:endParaRPr lang="en-US" sz="1200" b="1">
              <a:solidFill>
                <a:srgbClr val="B3F1FF"/>
              </a:solidFill>
              <a:latin typeface="Arial" charset="0"/>
              <a:cs typeface="+mn-cs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349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Arial" charset="0"/>
              </a:rPr>
              <a:t>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 descr="PE_PP_background3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latin typeface="Arial" charset="0"/>
                <a:cs typeface="+mn-cs"/>
              </a:rPr>
              <a:t>Chapter 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+mn-cs"/>
              </a:rPr>
              <a:t>25 </a:t>
            </a:r>
            <a:r>
              <a:rPr lang="en-US" sz="1000" b="1" dirty="0">
                <a:solidFill>
                  <a:srgbClr val="003CB4"/>
                </a:solidFill>
                <a:latin typeface="Arial" charset="0"/>
                <a:cs typeface="+mn-cs"/>
              </a:rPr>
              <a:t>Section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+mn-cs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14" name="Picture 9" descr="USH.pn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E_PP_background3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8"/>
          <p:cNvSpPr txBox="1">
            <a:spLocks noChangeArrowheads="1"/>
          </p:cNvSpPr>
          <p:nvPr userDrawn="1"/>
        </p:nvSpPr>
        <p:spPr bwMode="auto">
          <a:xfrm>
            <a:off x="228600" y="4349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Arial" charset="0"/>
              </a:rPr>
              <a:t> 1</a:t>
            </a:r>
          </a:p>
        </p:txBody>
      </p:sp>
      <p:sp>
        <p:nvSpPr>
          <p:cNvPr id="17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+mn-cs"/>
              </a:rPr>
              <a:t>A Confederation of States</a:t>
            </a:r>
          </a:p>
        </p:txBody>
      </p:sp>
      <p:pic>
        <p:nvPicPr>
          <p:cNvPr id="18" name="Picture 20" descr="USH.pn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78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_PP_background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ttn_exit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8"/>
          <p:cNvSpPr txBox="1">
            <a:spLocks noChangeArrowheads="1"/>
          </p:cNvSpPr>
          <p:nvPr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  <a:cs typeface="Arial" panose="020B0604020202020204" pitchFamily="34" charset="0"/>
              </a:rPr>
              <a:t>Chapter </a:t>
            </a:r>
            <a:r>
              <a:rPr lang="en-US" altLang="en-US" b="1">
                <a:solidFill>
                  <a:srgbClr val="003CB4"/>
                </a:solidFill>
                <a:cs typeface="Arial" panose="020B0604020202020204" pitchFamily="34" charset="0"/>
              </a:rPr>
              <a:t>25 </a:t>
            </a:r>
            <a:r>
              <a:rPr lang="en-US" altLang="en-US" sz="1000" b="1">
                <a:solidFill>
                  <a:srgbClr val="003CB4"/>
                </a:solidFill>
                <a:cs typeface="Arial" panose="020B0604020202020204" pitchFamily="34" charset="0"/>
              </a:rPr>
              <a:t>Section</a:t>
            </a:r>
            <a:r>
              <a:rPr lang="en-US" altLang="en-US" b="1">
                <a:solidFill>
                  <a:srgbClr val="003CB4"/>
                </a:solidFill>
                <a:cs typeface="Arial" panose="020B0604020202020204" pitchFamily="34" charset="0"/>
              </a:rPr>
              <a:t> 1</a:t>
            </a:r>
          </a:p>
        </p:txBody>
      </p:sp>
      <p:sp>
        <p:nvSpPr>
          <p:cNvPr id="3079" name="Text Box 3"/>
          <p:cNvSpPr txBox="1">
            <a:spLocks noChangeArrowheads="1"/>
          </p:cNvSpPr>
          <p:nvPr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3F1FF"/>
                </a:solidFill>
                <a:cs typeface="Arial" panose="020B0604020202020204" pitchFamily="34" charset="0"/>
              </a:rPr>
              <a:t>The Cold War Begins</a:t>
            </a:r>
          </a:p>
        </p:txBody>
      </p:sp>
      <p:pic>
        <p:nvPicPr>
          <p:cNvPr id="3080" name="Picture 9" descr="USH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PE_PP_background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USH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bttn_exit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 Box 18"/>
          <p:cNvSpPr txBox="1">
            <a:spLocks noChangeArrowheads="1"/>
          </p:cNvSpPr>
          <p:nvPr userDrawn="1"/>
        </p:nvSpPr>
        <p:spPr bwMode="auto">
          <a:xfrm>
            <a:off x="203200" y="409575"/>
            <a:ext cx="811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en-US" altLang="en-US" b="1">
                <a:solidFill>
                  <a:srgbClr val="003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087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B3F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Roots of Imperialism</a:t>
            </a:r>
          </a:p>
        </p:txBody>
      </p:sp>
    </p:spTree>
    <p:extLst>
      <p:ext uri="{BB962C8B-B14F-4D97-AF65-F5344CB8AC3E}">
        <p14:creationId xmlns:p14="http://schemas.microsoft.com/office/powerpoint/2010/main" val="40466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  <a:cs typeface="Arial" panose="020B0604020202020204" pitchFamily="34" charset="0"/>
              </a:rPr>
              <a:t>Chapter </a:t>
            </a:r>
            <a:r>
              <a:rPr lang="en-US" altLang="en-US" b="1">
                <a:solidFill>
                  <a:srgbClr val="003CB4"/>
                </a:solidFill>
                <a:cs typeface="Arial" panose="020B0604020202020204" pitchFamily="34" charset="0"/>
              </a:rPr>
              <a:t>25 </a:t>
            </a:r>
            <a:r>
              <a:rPr lang="en-US" altLang="en-US" sz="1000" b="1">
                <a:solidFill>
                  <a:srgbClr val="003CB4"/>
                </a:solidFill>
                <a:cs typeface="Arial" panose="020B0604020202020204" pitchFamily="34" charset="0"/>
              </a:rPr>
              <a:t>Section</a:t>
            </a:r>
            <a:r>
              <a:rPr lang="en-US" altLang="en-US" b="1">
                <a:solidFill>
                  <a:srgbClr val="003CB4"/>
                </a:solidFill>
                <a:cs typeface="Arial" panose="020B0604020202020204" pitchFamily="34" charset="0"/>
              </a:rPr>
              <a:t> 1</a:t>
            </a:r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3F1FF"/>
                </a:solidFill>
                <a:cs typeface="Arial" panose="020B0604020202020204" pitchFamily="34" charset="0"/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USH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bttn_exit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18"/>
          <p:cNvSpPr txBox="1">
            <a:spLocks noChangeArrowheads="1"/>
          </p:cNvSpPr>
          <p:nvPr userDrawn="1"/>
        </p:nvSpPr>
        <p:spPr bwMode="auto">
          <a:xfrm>
            <a:off x="203200" y="409575"/>
            <a:ext cx="811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en-US" altLang="en-US" b="1">
                <a:solidFill>
                  <a:srgbClr val="003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062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B3F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Roots of Imperialism</a:t>
            </a:r>
          </a:p>
        </p:txBody>
      </p:sp>
    </p:spTree>
    <p:extLst>
      <p:ext uri="{BB962C8B-B14F-4D97-AF65-F5344CB8AC3E}">
        <p14:creationId xmlns:p14="http://schemas.microsoft.com/office/powerpoint/2010/main" val="304971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../scripts/ksHSUS_18_01_swf.app" TargetMode="External"/><Relationship Id="rId7" Type="http://schemas.openxmlformats.org/officeDocument/2006/relationships/hyperlink" Target="qtHSUS_18_01.qtb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4.png"/><Relationship Id="rId5" Type="http://schemas.openxmlformats.org/officeDocument/2006/relationships/hyperlink" Target="../scripts/MiniLauncher.exe%20ksHSUS_18_01.swf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0" y="1981200"/>
            <a:ext cx="815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000" dirty="0" smtClean="0">
                <a:latin typeface="Century Gothic" panose="020B0502020202020204" pitchFamily="34" charset="0"/>
              </a:rPr>
              <a:t>Identify the reasons behind </a:t>
            </a:r>
            <a:r>
              <a:rPr lang="en-US" altLang="en-US" sz="3000" b="1" dirty="0" smtClean="0">
                <a:latin typeface="Century Gothic" panose="020B0502020202020204" pitchFamily="34" charset="0"/>
              </a:rPr>
              <a:t>why</a:t>
            </a:r>
            <a:r>
              <a:rPr lang="en-US" altLang="en-US" sz="3000" dirty="0" smtClean="0">
                <a:latin typeface="Century Gothic" panose="020B0502020202020204" pitchFamily="34" charset="0"/>
              </a:rPr>
              <a:t> the U.S. </a:t>
            </a:r>
            <a:r>
              <a:rPr lang="en-US" altLang="en-US" sz="3000" b="1" dirty="0" smtClean="0">
                <a:solidFill>
                  <a:srgbClr val="CC66FF"/>
                </a:solidFill>
                <a:latin typeface="Century Gothic" panose="020B0502020202020204" pitchFamily="34" charset="0"/>
              </a:rPr>
              <a:t>expanded</a:t>
            </a:r>
            <a:r>
              <a:rPr lang="en-US" altLang="en-US" sz="30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(got more land)</a:t>
            </a:r>
            <a:r>
              <a:rPr lang="en-US" altLang="en-US" sz="3000" dirty="0" smtClean="0">
                <a:latin typeface="Century Gothic" panose="020B0502020202020204" pitchFamily="34" charset="0"/>
              </a:rPr>
              <a:t>.</a:t>
            </a:r>
            <a:endParaRPr lang="en-US" altLang="en-US" sz="3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3000" dirty="0"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3000" dirty="0" smtClean="0">
                <a:latin typeface="Century Gothic" panose="020B0502020202020204" pitchFamily="34" charset="0"/>
                <a:ea typeface="ヒラギノ角ゴ ProN W3" pitchFamily="1" charset="-128"/>
              </a:rPr>
              <a:t>Explain </a:t>
            </a:r>
            <a:r>
              <a:rPr lang="en-US" altLang="en-US" sz="3000" b="1" dirty="0" smtClean="0">
                <a:latin typeface="Century Gothic" panose="020B0502020202020204" pitchFamily="34" charset="0"/>
                <a:ea typeface="ヒラギノ角ゴ ProN W3" pitchFamily="1" charset="-128"/>
              </a:rPr>
              <a:t>how</a:t>
            </a:r>
            <a:r>
              <a:rPr lang="en-US" altLang="en-US" sz="3000" dirty="0" smtClean="0">
                <a:latin typeface="Century Gothic" panose="020B0502020202020204" pitchFamily="34" charset="0"/>
                <a:ea typeface="ヒラギノ角ゴ ProN W3" pitchFamily="1" charset="-128"/>
              </a:rPr>
              <a:t> the U.S. took its first steps toward </a:t>
            </a:r>
            <a:r>
              <a:rPr lang="en-US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ヒラギノ角ゴ ProN W3" pitchFamily="1" charset="-128"/>
              </a:rPr>
              <a:t>more </a:t>
            </a:r>
            <a:r>
              <a:rPr lang="en-US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ヒラギノ角ゴ ProN W3" pitchFamily="1" charset="-128"/>
              </a:rPr>
              <a:t>power</a:t>
            </a:r>
            <a:r>
              <a:rPr lang="en-US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ヒラギノ角ゴ ProN W3" pitchFamily="1" charset="-128"/>
              </a:rPr>
              <a:t> </a:t>
            </a:r>
            <a:r>
              <a:rPr lang="en-US" altLang="en-US" sz="3000" dirty="0" smtClean="0">
                <a:latin typeface="Century Gothic" panose="020B0502020202020204" pitchFamily="34" charset="0"/>
                <a:ea typeface="ヒラギノ角ゴ ProN W3" pitchFamily="1" charset="-128"/>
              </a:rPr>
              <a:t>in the world.</a:t>
            </a:r>
            <a:endParaRPr lang="en-US" altLang="en-US" sz="30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30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000" dirty="0">
                <a:latin typeface="Century Gothic" panose="020B0502020202020204" pitchFamily="34" charset="0"/>
                <a:ea typeface="ヒラギノ角ゴ ProN W3" pitchFamily="1" charset="-128"/>
              </a:rPr>
              <a:t>S</a:t>
            </a:r>
            <a:r>
              <a:rPr lang="en-US" altLang="en-US" sz="3000" dirty="0">
                <a:latin typeface="Century Gothic" panose="020B0502020202020204" pitchFamily="34" charset="0"/>
              </a:rPr>
              <a:t>ummarize </a:t>
            </a:r>
            <a:r>
              <a:rPr lang="en-US" altLang="en-US" sz="3000" dirty="0" smtClean="0">
                <a:latin typeface="Century Gothic" panose="020B0502020202020204" pitchFamily="34" charset="0"/>
              </a:rPr>
              <a:t>how the U.S. </a:t>
            </a:r>
            <a:r>
              <a:rPr lang="en-US" altLang="en-US" sz="3000" b="1" dirty="0" smtClean="0">
                <a:latin typeface="Century Gothic" panose="020B0502020202020204" pitchFamily="34" charset="0"/>
              </a:rPr>
              <a:t>annexed</a:t>
            </a:r>
            <a:r>
              <a:rPr lang="en-US" altLang="en-US" sz="30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(took over)</a:t>
            </a:r>
            <a:r>
              <a:rPr lang="en-US" altLang="en-US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Hawaii</a:t>
            </a:r>
            <a:r>
              <a:rPr lang="en-US" altLang="en-US" sz="3000" dirty="0" smtClean="0"/>
              <a:t>.</a:t>
            </a:r>
            <a:endParaRPr lang="en-US" altLang="en-US" sz="3000" dirty="0"/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228600" y="1012825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smtClean="0">
                <a:latin typeface="Century Gothic" panose="020B0502020202020204" pitchFamily="34" charset="0"/>
              </a:rPr>
              <a:t>Learning Targets/Objectives</a:t>
            </a:r>
            <a:r>
              <a:rPr lang="en-US" altLang="en-US" sz="2800" b="1" dirty="0" smtClean="0">
                <a:latin typeface="Century Gothic" panose="020B0502020202020204" pitchFamily="34" charset="0"/>
              </a:rPr>
              <a:t>:</a:t>
            </a:r>
            <a:endParaRPr lang="en-US" alt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23" t="86555" r="41667" b="8112"/>
          <a:stretch/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52400" y="152400"/>
            <a:ext cx="8686800" cy="1098121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6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Queen Liliuokalani</a:t>
            </a:r>
            <a:endParaRPr kumimoji="0" lang="en-US" altLang="en-US" sz="65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3528" y="1268809"/>
            <a:ext cx="3090672" cy="4747453"/>
          </a:xfrm>
          <a:prstGeom prst="rect">
            <a:avLst/>
          </a:prstGeom>
          <a:solidFill>
            <a:srgbClr val="CC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1313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Hawaiian</a:t>
            </a:r>
            <a:r>
              <a:rPr kumimoji="0" lang="en-US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monarch 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(queen) </a:t>
            </a: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de</a:t>
            </a:r>
            <a:r>
              <a:rPr kumimoji="0" lang="en-US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throned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in 1893 by 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rebel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American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planters</a:t>
            </a:r>
            <a:endParaRPr kumimoji="0" lang="en-US" altLang="en-US" sz="35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724" y="2301929"/>
            <a:ext cx="3816096" cy="3714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1733648" cy="136931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9626881">
            <a:off x="2598785" y="2279049"/>
            <a:ext cx="2198831" cy="667818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25 3.7037E-6 C 0.18107 3.7037E-6 0.25 0.06898 0.25 0.125 L 0.25 0.25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1216025" y="1692275"/>
            <a:ext cx="723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and why did the United States </a:t>
            </a:r>
            <a:b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take a more active role in world affairs?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216025" y="2819400"/>
            <a:ext cx="68580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most of its early history, the United States played a small role in world affairs. But in the late 1800s, some began calling for the U.S. to join the ranks of the world’s major powers.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Eventually, the United States abandoned isolationism and began to acquire influence and territories outside its continental borders.</a:t>
            </a:r>
          </a:p>
        </p:txBody>
      </p:sp>
      <p:pic>
        <p:nvPicPr>
          <p:cNvPr id="8196" name="Picture 6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5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483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 rot="5400000" flipH="1">
            <a:off x="1066800" y="1676400"/>
            <a:ext cx="3200400" cy="3505200"/>
          </a:xfrm>
          <a:prstGeom prst="upArrowCallout">
            <a:avLst>
              <a:gd name="adj1" fmla="val 17583"/>
              <a:gd name="adj2" fmla="val 16963"/>
              <a:gd name="adj3" fmla="val 16956"/>
              <a:gd name="adj4" fmla="val 79130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17"/>
          <p:cNvSpPr txBox="1">
            <a:spLocks noChangeArrowheads="1"/>
          </p:cNvSpPr>
          <p:nvPr/>
        </p:nvSpPr>
        <p:spPr bwMode="auto">
          <a:xfrm>
            <a:off x="1066800" y="2454275"/>
            <a:ext cx="2743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mid-1800s through the early 1900s was an “Age of </a:t>
            </a: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Imperialism.</a:t>
            </a: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Text Box 129"/>
          <p:cNvSpPr txBox="1">
            <a:spLocks noChangeArrowheads="1"/>
          </p:cNvSpPr>
          <p:nvPr/>
        </p:nvSpPr>
        <p:spPr bwMode="auto">
          <a:xfrm>
            <a:off x="4267200" y="1752600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000000"/>
              </a:buClr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Powerful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European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nations extended their political, economic, and military influence by adding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colonies in Africa and Asia.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000000"/>
              </a:buClr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Meanwhile,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United States and Japan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considered the benefits and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implemented similar imperialist policies.</a:t>
            </a:r>
          </a:p>
        </p:txBody>
      </p:sp>
    </p:spTree>
    <p:extLst>
      <p:ext uri="{BB962C8B-B14F-4D97-AF65-F5344CB8AC3E}">
        <p14:creationId xmlns:p14="http://schemas.microsoft.com/office/powerpoint/2010/main" val="203565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914400" y="1447800"/>
            <a:ext cx="73914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0243" name="Text Box 129"/>
          <p:cNvSpPr txBox="1">
            <a:spLocks noChangeArrowheads="1"/>
          </p:cNvSpPr>
          <p:nvPr/>
        </p:nvSpPr>
        <p:spPr bwMode="auto">
          <a:xfrm>
            <a:off x="1371600" y="1476375"/>
            <a:ext cx="63912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Colonial </a:t>
            </a: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extractive economies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were based on removing raw materials. The imperialist nations built strong armies and navies to protect their interests.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52578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American entrepreneurs also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sought new overseas markets for their manufactured and agricultural products. 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4191000" y="3167063"/>
            <a:ext cx="3657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There were strong economic incentives for the U.S. to also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adopt a policy of imperialism to obtain raw materials like rubber, iron, and oil.</a:t>
            </a:r>
          </a:p>
        </p:txBody>
      </p:sp>
      <p:pic>
        <p:nvPicPr>
          <p:cNvPr id="10246" name="Picture 8" descr="C:\Documents and Settings\Darrell\Local Settings\Temporary Internet Files\Content.IE5\1W8VB9JX\MCj0233788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2590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05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SUS_ch18_s1_MahanBattleship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316163"/>
            <a:ext cx="58864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29"/>
          <p:cNvSpPr txBox="1">
            <a:spLocks noChangeArrowheads="1"/>
          </p:cNvSpPr>
          <p:nvPr/>
        </p:nvSpPr>
        <p:spPr bwMode="auto">
          <a:xfrm>
            <a:off x="685800" y="1371600"/>
            <a:ext cx="7848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kumimoji="0" lang="en-US" altLang="en-US" sz="2200" b="0" i="1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Influence of Sea Power Upon History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historian </a:t>
            </a: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Alfred T. Mahan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argued that all great nations owed their greatness to naval power.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990600" y="2895600"/>
            <a:ext cx="33528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 urged construction of a fleet of steel ships, acquisition of overseas bases, and construction of a canal across Central America.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U.S. eventually followed all of his recommendations.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7388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/>
          <p:cNvSpPr>
            <a:spLocks noChangeArrowheads="1"/>
          </p:cNvSpPr>
          <p:nvPr/>
        </p:nvSpPr>
        <p:spPr bwMode="auto">
          <a:xfrm rot="10800000" flipH="1">
            <a:off x="1219200" y="1409700"/>
            <a:ext cx="6705600" cy="1973263"/>
          </a:xfrm>
          <a:prstGeom prst="upArrowCallout">
            <a:avLst>
              <a:gd name="adj1" fmla="val 45750"/>
              <a:gd name="adj2" fmla="val 42368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610" name="Text Box 129"/>
          <p:cNvSpPr txBox="1">
            <a:spLocks noChangeArrowheads="1"/>
          </p:cNvSpPr>
          <p:nvPr/>
        </p:nvSpPr>
        <p:spPr bwMode="auto">
          <a:xfrm>
            <a:off x="1600200" y="3565525"/>
            <a:ext cx="6324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Social Darwinism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applied Darwin’s theories of natural selection to societies. In a competitive world,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only the fittest nations survive.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Americans extended their belief in Manifest Destiny overseas,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justifying imperialism as God’s will.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6096000"/>
            <a:ext cx="2819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6477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Imperialists justified their actions based on beliefs about their own racial, national, and cultural superiority.</a:t>
            </a:r>
          </a:p>
        </p:txBody>
      </p:sp>
    </p:spTree>
    <p:extLst>
      <p:ext uri="{BB962C8B-B14F-4D97-AF65-F5344CB8AC3E}">
        <p14:creationId xmlns:p14="http://schemas.microsoft.com/office/powerpoint/2010/main" val="296296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8610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0"/>
          <p:cNvSpPr>
            <a:spLocks noChangeArrowheads="1"/>
          </p:cNvSpPr>
          <p:nvPr/>
        </p:nvSpPr>
        <p:spPr bwMode="auto">
          <a:xfrm rot="10800000" flipH="1">
            <a:off x="835025" y="1844675"/>
            <a:ext cx="7391400" cy="1889125"/>
          </a:xfrm>
          <a:prstGeom prst="upArrowCallout">
            <a:avLst>
              <a:gd name="adj1" fmla="val 41771"/>
              <a:gd name="adj2" fmla="val 45230"/>
              <a:gd name="adj3" fmla="val 27056"/>
              <a:gd name="adj4" fmla="val 64426"/>
            </a:avLst>
          </a:prstGeom>
          <a:gradFill rotWithShape="1">
            <a:gsLst>
              <a:gs pos="0">
                <a:srgbClr val="FFCC66">
                  <a:alpha val="96999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1066800" y="1905000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Historian </a:t>
            </a: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Frederick J. Turner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argued that 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frontier served as a “safety valve,”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siphoning off potential discontent in the U.S.</a:t>
            </a: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1647825" y="4149725"/>
            <a:ext cx="579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Turner’s followers 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urged overseas expansion as America’s next frontier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avert future discontent in the U.S.</a:t>
            </a:r>
          </a:p>
        </p:txBody>
      </p:sp>
    </p:spTree>
    <p:extLst>
      <p:ext uri="{BB962C8B-B14F-4D97-AF65-F5344CB8AC3E}">
        <p14:creationId xmlns:p14="http://schemas.microsoft.com/office/powerpoint/2010/main" val="2746666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953000" y="2286000"/>
            <a:ext cx="35814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Critics mocked “Seward’s Icebox” and “Seward’s Folly” as a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far off and useless frozen tundra.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But,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valuable resources including gold, timber, and oil were found.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Alaska also doubled America’s territory.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1867, Secretary of State William Seward   purchased Alaska from Russia for $7.2 million.</a:t>
            </a:r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6" descr="C:\Documents and Settings\Darrell\Local Settings\Temporary Internet Files\Content.IE5\1W8VB9JX\MCj0407588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40116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 rot="5400000" flipH="1">
            <a:off x="732631" y="1429544"/>
            <a:ext cx="2801938" cy="2743200"/>
          </a:xfrm>
          <a:prstGeom prst="upArrowCallout">
            <a:avLst>
              <a:gd name="adj1" fmla="val 19795"/>
              <a:gd name="adj2" fmla="val 16669"/>
              <a:gd name="adj3" fmla="val 16958"/>
              <a:gd name="adj4" fmla="val 77903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26" name="Rectangle 22"/>
          <p:cNvSpPr>
            <a:spLocks noChangeArrowheads="1"/>
          </p:cNvSpPr>
          <p:nvPr/>
        </p:nvSpPr>
        <p:spPr bwMode="auto">
          <a:xfrm>
            <a:off x="3505200" y="1295400"/>
            <a:ext cx="50292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6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6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1790s Americans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planters established sugar cane plantations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Hawaii.</a:t>
            </a:r>
          </a:p>
          <a:p>
            <a:pPr marL="2286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1887, these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planters gained control of the government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from King Kalakaua.</a:t>
            </a:r>
          </a:p>
          <a:p>
            <a:pPr marL="2286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1891,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Queen Liliuokalani,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attempted to regain control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her island. </a:t>
            </a:r>
          </a:p>
          <a:p>
            <a:pPr marL="2286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1893, with the help of U.S. Marines, the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Queen was dethroned.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President McKinley backed annexation when he took office.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066800" y="1901825"/>
            <a:ext cx="1676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1898 Congress voted to</a:t>
            </a: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annex Hawaii.</a:t>
            </a:r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5" descr="C:\Documents and Settings\Darrell\Local Settings\Temporary Internet Files\Content.IE5\1W8VB9JX\MCj0407628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38575"/>
            <a:ext cx="19558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460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42975" y="2438400"/>
            <a:ext cx="7315200" cy="312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66">
                  <a:alpha val="65999"/>
                </a:srgbClr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United States expanded </a:t>
            </a:r>
            <a:b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overseas after 1850.</a:t>
            </a:r>
          </a:p>
        </p:txBody>
      </p:sp>
      <p:graphicFrame>
        <p:nvGraphicFramePr>
          <p:cNvPr id="17461" name="Group 53"/>
          <p:cNvGraphicFramePr>
            <a:graphicFrameLocks noGrp="1"/>
          </p:cNvGraphicFramePr>
          <p:nvPr/>
        </p:nvGraphicFramePr>
        <p:xfrm>
          <a:off x="1095375" y="2590800"/>
          <a:ext cx="7010400" cy="281940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1853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1865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1867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1898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1898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2133600" y="2527300"/>
            <a:ext cx="601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Commodore </a:t>
            </a:r>
            <a:r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Matthew Perry’s</a:t>
            </a: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fleet entered Tokyo Bay persuading Japan to trade with the U.S.</a:t>
            </a: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2162175" y="3211513"/>
            <a:ext cx="556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Secretary of State William Seward purchased Alaska from Russia.</a:t>
            </a: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2133600" y="3898900"/>
            <a:ext cx="556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U.S. obtained Midway Islands in the Pacific.</a:t>
            </a:r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2133600" y="4340225"/>
            <a:ext cx="556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Congress approved the annexation of Hawaii.</a:t>
            </a: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2133600" y="4813300"/>
            <a:ext cx="556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Spanish American War gave the U.S. control of the Philippines, Puerto Rico and Guam.</a:t>
            </a:r>
          </a:p>
        </p:txBody>
      </p:sp>
    </p:spTree>
    <p:extLst>
      <p:ext uri="{BB962C8B-B14F-4D97-AF65-F5344CB8AC3E}">
        <p14:creationId xmlns:p14="http://schemas.microsoft.com/office/powerpoint/2010/main" val="2882760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6" grpId="0"/>
      <p:bldP spid="17447" grpId="0"/>
      <p:bldP spid="17448" grpId="0"/>
      <p:bldP spid="17449" grpId="0"/>
      <p:bldP spid="174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1676400" y="1905000"/>
            <a:ext cx="533400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Terms </a:t>
            </a:r>
            <a:r>
              <a:rPr lang="en-US" altLang="en-US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&amp;</a:t>
            </a:r>
          </a:p>
          <a:p>
            <a:pPr algn="ctr" eaLnBrk="1" hangingPunct="1"/>
            <a:r>
              <a:rPr lang="en-US" altLang="en-US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People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123" t="86555" r="41667" b="8112"/>
          <a:stretch/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sus_ch18_s1_PacificAcquisition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172200" cy="547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97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/>
          <p:cNvSpPr>
            <a:spLocks noChangeArrowheads="1"/>
          </p:cNvSpPr>
          <p:nvPr/>
        </p:nvSpPr>
        <p:spPr bwMode="auto">
          <a:xfrm>
            <a:off x="652463" y="1458913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Section Review</a:t>
            </a:r>
          </a:p>
        </p:txBody>
      </p:sp>
      <p:pic>
        <p:nvPicPr>
          <p:cNvPr id="18435" name="Picture 12" descr="Button-Mac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949575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3" descr="Button-PC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949575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4724400" y="2528888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Know It, Show It Quiz</a:t>
            </a: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1385888" y="2525713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QuickTake Quiz</a:t>
            </a:r>
          </a:p>
        </p:txBody>
      </p:sp>
      <p:pic>
        <p:nvPicPr>
          <p:cNvPr id="18439" name="Picture 18" descr="ExamViewButton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005138"/>
            <a:ext cx="2924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822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714500" y="41422"/>
            <a:ext cx="6172200" cy="144655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spcAft>
                <a:spcPct val="40000"/>
              </a:spcAft>
              <a:buSzPct val="80000"/>
            </a:pPr>
            <a:r>
              <a:rPr lang="en-US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imperialism</a:t>
            </a:r>
            <a:endParaRPr lang="en-US" altLang="en-US" sz="2200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343400" y="1803476"/>
            <a:ext cx="4572000" cy="4662815"/>
          </a:xfrm>
          <a:prstGeom prst="rect">
            <a:avLst/>
          </a:prstGeom>
          <a:solidFill>
            <a:srgbClr val="CC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1313" indent="0" eaLnBrk="1" hangingPunct="1">
              <a:lnSpc>
                <a:spcPct val="110000"/>
              </a:lnSpc>
              <a:spcAft>
                <a:spcPct val="40000"/>
              </a:spcAft>
              <a:buSzPct val="80000"/>
            </a:pPr>
            <a:r>
              <a:rPr lang="en-US" altLang="en-US" sz="45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when </a:t>
            </a:r>
            <a:r>
              <a:rPr lang="en-US" altLang="en-US" sz="45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stronger</a:t>
            </a:r>
            <a:r>
              <a:rPr lang="en-US" altLang="en-US" sz="45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countries </a:t>
            </a:r>
            <a:r>
              <a:rPr lang="en-US" altLang="en-US" sz="45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grow</a:t>
            </a:r>
            <a:r>
              <a:rPr lang="en-US" altLang="en-US" sz="45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by </a:t>
            </a:r>
            <a:r>
              <a:rPr lang="en-US" altLang="en-US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taking control </a:t>
            </a:r>
            <a:r>
              <a:rPr lang="en-US" altLang="en-US" sz="45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of </a:t>
            </a:r>
            <a:r>
              <a:rPr lang="en-US" altLang="en-US" sz="4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weaker</a:t>
            </a:r>
            <a:r>
              <a:rPr lang="en-US" altLang="en-US" sz="45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countries</a:t>
            </a:r>
            <a:endParaRPr lang="en-US" altLang="en-US" sz="4500" dirty="0"/>
          </a:p>
        </p:txBody>
      </p:sp>
      <p:pic>
        <p:nvPicPr>
          <p:cNvPr id="8" name="Picture 7" descr="Image result for imperialis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77304"/>
            <a:ext cx="4267200" cy="266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134885"/>
            <a:ext cx="4267200" cy="27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1044" y="2018859"/>
            <a:ext cx="4114800" cy="4832092"/>
          </a:xfrm>
          <a:prstGeom prst="rect">
            <a:avLst/>
          </a:prstGeom>
          <a:solidFill>
            <a:srgbClr val="CCFFC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1313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Tx/>
              <a:buNone/>
              <a:tabLst/>
              <a:defRPr/>
            </a:pPr>
            <a:r>
              <a:rPr lang="en-US" altLang="en-US" sz="3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 country has this kind of economy when a </a:t>
            </a:r>
            <a:r>
              <a:rPr lang="en-US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more powerful </a:t>
            </a:r>
            <a:r>
              <a:rPr lang="en-US" altLang="en-US" sz="35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country </a:t>
            </a:r>
            <a:r>
              <a:rPr lang="en-US" altLang="en-US" sz="3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 in control</a:t>
            </a:r>
            <a:r>
              <a:rPr lang="en-US" altLang="en-US" sz="3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3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and takes its </a:t>
            </a:r>
            <a:r>
              <a:rPr lang="en-US" altLang="en-US" sz="35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raw materials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488" y="3302486"/>
            <a:ext cx="4764024" cy="349858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9638493">
            <a:off x="2653014" y="5896483"/>
            <a:ext cx="17907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5790" b="3684"/>
          <a:stretch/>
        </p:blipFill>
        <p:spPr>
          <a:xfrm>
            <a:off x="4129031" y="228600"/>
            <a:ext cx="5036305" cy="289713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6200000">
            <a:off x="6175599" y="2910886"/>
            <a:ext cx="943168" cy="80249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52400" y="42208"/>
            <a:ext cx="4029223" cy="193899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extractiveeconomy</a:t>
            </a:r>
            <a:endParaRPr kumimoji="0" lang="en-US" alt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83871"/>
            <a:ext cx="3124849" cy="4069863"/>
          </a:xfrm>
          <a:prstGeom prst="rect">
            <a:avLst/>
          </a:prstGeom>
        </p:spPr>
      </p:pic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52400" y="152400"/>
            <a:ext cx="8915400" cy="866006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Alfred T. Mahan</a:t>
            </a: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059424" y="4343400"/>
            <a:ext cx="6084576" cy="2462213"/>
          </a:xfrm>
          <a:prstGeom prst="rect">
            <a:avLst/>
          </a:prstGeom>
          <a:solidFill>
            <a:srgbClr val="FFCC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1313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Tx/>
              <a:buNone/>
              <a:tabLst/>
              <a:defRPr/>
            </a:pPr>
            <a:r>
              <a:rPr lang="en-US" altLang="en-US" sz="3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believed that a </a:t>
            </a:r>
            <a:r>
              <a:rPr lang="en-US" altLang="en-US" sz="3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great nation</a:t>
            </a:r>
            <a:r>
              <a:rPr lang="en-US" altLang="en-US" sz="3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must have a great </a:t>
            </a:r>
            <a:r>
              <a:rPr lang="en-US" alt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navy</a:t>
            </a:r>
            <a:r>
              <a:rPr lang="en-US" altLang="en-US" sz="3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and pushed the U.S. to make its </a:t>
            </a:r>
            <a:r>
              <a:rPr lang="en-US" altLang="en-US" sz="35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navy</a:t>
            </a:r>
            <a:r>
              <a:rPr lang="en-US" altLang="en-US" sz="3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3500" b="1" dirty="0" smtClean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stronger</a:t>
            </a:r>
            <a:endParaRPr kumimoji="0" lang="en-US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18" y="1117833"/>
            <a:ext cx="5692340" cy="32019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11034"/>
          <a:stretch/>
        </p:blipFill>
        <p:spPr>
          <a:xfrm>
            <a:off x="1" y="4343400"/>
            <a:ext cx="3277248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52400" y="152400"/>
            <a:ext cx="8915400" cy="9434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Social Darwinism</a:t>
            </a:r>
            <a:endParaRPr kumimoji="0" lang="en-US" altLang="en-US" sz="55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3528" y="1219200"/>
            <a:ext cx="9034272" cy="2123658"/>
          </a:xfrm>
          <a:prstGeom prst="rect">
            <a:avLst/>
          </a:prstGeom>
          <a:solidFill>
            <a:srgbClr val="CC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1313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the belief</a:t>
            </a:r>
            <a:r>
              <a:rPr kumimoji="0" lang="en-US" altLang="en-US" sz="3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 that Darwin’s theory of “survival of the fittest” </a:t>
            </a:r>
            <a:r>
              <a:rPr kumimoji="0" lang="en-US" alt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(only the strong will survive) </a:t>
            </a:r>
            <a:r>
              <a:rPr kumimoji="0" lang="en-US" altLang="en-US" sz="3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was also true for countries—justifying </a:t>
            </a:r>
            <a:r>
              <a:rPr kumimoji="0" lang="en-US" altLang="en-US" sz="25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(giving a reason for)</a:t>
            </a:r>
            <a:r>
              <a:rPr kumimoji="0" lang="en-US" alt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imperialism</a:t>
            </a:r>
            <a:endParaRPr kumimoji="0" lang="en-US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76" y="3322974"/>
            <a:ext cx="4450080" cy="34727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" y="3674421"/>
            <a:ext cx="4596385" cy="27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52400" y="152400"/>
            <a:ext cx="8915400" cy="9434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Frederick J. Turner</a:t>
            </a:r>
            <a:endParaRPr kumimoji="0" lang="en-US" altLang="en-US" sz="55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-76200" y="4605083"/>
            <a:ext cx="8534400" cy="2209800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</a:pPr>
            <a:r>
              <a:rPr lang="en-US" altLang="en-US" sz="2500" b="1" dirty="0" smtClean="0"/>
              <a:t>A historian who believed that every time America got </a:t>
            </a:r>
            <a:r>
              <a:rPr lang="en-US" altLang="en-US" sz="2500" b="1" dirty="0" smtClean="0">
                <a:solidFill>
                  <a:srgbClr val="FF0000"/>
                </a:solidFill>
              </a:rPr>
              <a:t>more land </a:t>
            </a:r>
            <a:r>
              <a:rPr lang="en-US" altLang="en-US" sz="2500" b="1" dirty="0" smtClean="0"/>
              <a:t>(in the West), it became </a:t>
            </a:r>
            <a:r>
              <a:rPr lang="en-US" altLang="en-US" sz="2500" b="1" dirty="0" smtClean="0">
                <a:solidFill>
                  <a:srgbClr val="0000FF"/>
                </a:solidFill>
              </a:rPr>
              <a:t>more powerful</a:t>
            </a:r>
            <a:r>
              <a:rPr lang="en-US" altLang="en-US" sz="2500" b="1" dirty="0" smtClean="0"/>
              <a:t>.  Other people used his ideas as reasons why the U.S. should get more land </a:t>
            </a:r>
            <a:r>
              <a:rPr lang="en-US" altLang="en-US" sz="2500" b="1" dirty="0" smtClean="0">
                <a:solidFill>
                  <a:schemeClr val="accent5">
                    <a:lumMod val="75000"/>
                  </a:schemeClr>
                </a:solidFill>
              </a:rPr>
              <a:t>overseas</a:t>
            </a:r>
            <a:r>
              <a:rPr lang="en-US" altLang="en-US" sz="2500" b="1" dirty="0" smtClean="0"/>
              <a:t>.</a:t>
            </a:r>
            <a:endParaRPr lang="en-US" altLang="en-US" sz="25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8366"/>
            <a:ext cx="5943600" cy="3396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827" y="1156134"/>
            <a:ext cx="25241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52400" y="152400"/>
            <a:ext cx="6096000" cy="1023357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William Seward</a:t>
            </a:r>
            <a:endParaRPr kumimoji="0" lang="en-US" altLang="en-US" sz="55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9143" y="1219200"/>
            <a:ext cx="6230239" cy="1905000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Secretary of State </a:t>
            </a:r>
            <a:r>
              <a:rPr kumimoji="0" lang="en-US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1867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who bought </a:t>
            </a:r>
            <a:r>
              <a:rPr kumimoji="0" lang="en-US" altLang="en-US" sz="35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Alaska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from </a:t>
            </a:r>
            <a:r>
              <a:rPr kumimoji="0" lang="en-US" altLang="en-US" sz="35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Russia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383" y="152400"/>
            <a:ext cx="2822321" cy="3240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40024"/>
            <a:ext cx="3581400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777" y="3508248"/>
            <a:ext cx="5169927" cy="30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3352800" y="152400"/>
            <a:ext cx="5638800" cy="1107996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Matthew Perry</a:t>
            </a:r>
            <a:endParaRPr kumimoji="0" lang="en-US" altLang="en-U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7432" y="4694361"/>
            <a:ext cx="8991600" cy="1869743"/>
          </a:xfrm>
          <a:prstGeom prst="rect">
            <a:avLst/>
          </a:prstGeom>
          <a:solidFill>
            <a:srgbClr val="CC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1313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a U.S. naval commander who sailed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fleet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(group of ships) 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into 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Tokyo Bay 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and opened trade with 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Japan</a:t>
            </a:r>
            <a:r>
              <a:rPr kumimoji="0" lang="en-US" alt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 in 1853</a:t>
            </a:r>
            <a:endParaRPr kumimoji="0" lang="en-US" altLang="en-US" sz="35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54" y="0"/>
            <a:ext cx="3657954" cy="4557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337173"/>
            <a:ext cx="5513832" cy="3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st">
  <a:themeElements>
    <a:clrScheme name="Fir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s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st">
  <a:themeElements>
    <a:clrScheme name="La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s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5.xml><?xml version="1.0" encoding="utf-8"?>
<a:theme xmlns:a="http://schemas.openxmlformats.org/drawingml/2006/main" name="1_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Finish">
  <a:themeElements>
    <a:clrScheme name="1_Fin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in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in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6816</TotalTime>
  <Words>792</Words>
  <Application>Microsoft Office PowerPoint</Application>
  <PresentationFormat>On-screen Show (4:3)</PresentationFormat>
  <Paragraphs>74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Rounded MT Bold</vt:lpstr>
      <vt:lpstr>Calibri</vt:lpstr>
      <vt:lpstr>Century Gothic</vt:lpstr>
      <vt:lpstr>Verdana</vt:lpstr>
      <vt:lpstr>ヒラギノ角ゴ ProN W3</vt:lpstr>
      <vt:lpstr>Content</vt:lpstr>
      <vt:lpstr>First</vt:lpstr>
      <vt:lpstr>Last</vt:lpstr>
      <vt:lpstr>Vapor Trail</vt:lpstr>
      <vt:lpstr>1_Content</vt:lpstr>
      <vt:lpstr>1_Finish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Mr Kay</dc:creator>
  <dc:description>12/18: MD: Deleted copyedit notes</dc:description>
  <cp:lastModifiedBy>Windows User</cp:lastModifiedBy>
  <cp:revision>273</cp:revision>
  <cp:lastPrinted>2008-05-21T18:42:16Z</cp:lastPrinted>
  <dcterms:created xsi:type="dcterms:W3CDTF">2008-06-11T20:35:12Z</dcterms:created>
  <dcterms:modified xsi:type="dcterms:W3CDTF">2017-10-18T17:11:28Z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