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6"/>
  </p:notesMasterIdLst>
  <p:sldIdLst>
    <p:sldId id="774" r:id="rId2"/>
    <p:sldId id="775" r:id="rId3"/>
    <p:sldId id="776" r:id="rId4"/>
    <p:sldId id="777" r:id="rId5"/>
    <p:sldId id="778" r:id="rId6"/>
    <p:sldId id="769" r:id="rId7"/>
    <p:sldId id="770" r:id="rId8"/>
    <p:sldId id="771" r:id="rId9"/>
    <p:sldId id="772" r:id="rId10"/>
    <p:sldId id="773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56" r:id="rId20"/>
    <p:sldId id="757" r:id="rId21"/>
    <p:sldId id="758" r:id="rId22"/>
    <p:sldId id="759" r:id="rId23"/>
    <p:sldId id="760" r:id="rId24"/>
    <p:sldId id="754" r:id="rId25"/>
    <p:sldId id="745" r:id="rId26"/>
    <p:sldId id="746" r:id="rId27"/>
    <p:sldId id="748" r:id="rId28"/>
    <p:sldId id="749" r:id="rId29"/>
    <p:sldId id="750" r:id="rId30"/>
    <p:sldId id="751" r:id="rId31"/>
    <p:sldId id="752" r:id="rId32"/>
    <p:sldId id="753" r:id="rId33"/>
    <p:sldId id="747" r:id="rId34"/>
    <p:sldId id="755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3552">
          <p15:clr>
            <a:srgbClr val="A4A3A4"/>
          </p15:clr>
        </p15:guide>
        <p15:guide id="4" pos="2880">
          <p15:clr>
            <a:srgbClr val="A4A3A4"/>
          </p15:clr>
        </p15:guide>
        <p15:guide id="5" pos="480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3300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309" autoAdjust="0"/>
  </p:normalViewPr>
  <p:slideViewPr>
    <p:cSldViewPr>
      <p:cViewPr varScale="1">
        <p:scale>
          <a:sx n="73" d="100"/>
          <a:sy n="73" d="100"/>
        </p:scale>
        <p:origin x="1050" y="72"/>
      </p:cViewPr>
      <p:guideLst>
        <p:guide orient="horz" pos="2160"/>
        <p:guide orient="horz" pos="864"/>
        <p:guide orient="horz" pos="3552"/>
        <p:guide pos="2880"/>
        <p:guide pos="4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CA63BF6-8BA1-43AA-B1E2-795BD4BCF9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E127892-7084-4F3E-BCFD-C30E9B1DB3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A07C7779-D581-4B8D-A735-BC2806F6C12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AC95E9E5-8487-4E03-9E8E-0A3C60957E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582E0FD5-C7EA-4096-82B1-AF2C876001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6E36006C-257F-4541-A124-0F3B9CD92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52EC7-B498-4819-ADC6-16D1176EA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B49777-1743-4D56-81ED-8046ECD09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2DF54-B246-4E56-86E9-03198F297F2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6690" name="Rectangle 2">
            <a:extLst>
              <a:ext uri="{FF2B5EF4-FFF2-40B4-BE49-F238E27FC236}">
                <a16:creationId xmlns:a16="http://schemas.microsoft.com/office/drawing/2014/main" id="{AB6CF129-6CB9-4EAD-AB4F-5B51CB5C78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9B0F0FF7-E32E-4DE8-8B00-451EC09F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89997" tIns="44998" rIns="89997" bIns="4499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142CA5-0FE0-43E5-A561-767AA8292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B8064-5193-4139-AE90-7FE36E9C90D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20546" name="Rectangle 2">
            <a:extLst>
              <a:ext uri="{FF2B5EF4-FFF2-40B4-BE49-F238E27FC236}">
                <a16:creationId xmlns:a16="http://schemas.microsoft.com/office/drawing/2014/main" id="{193964F0-2390-4D7E-ACF3-EBE0C238C9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80A18FE4-AB37-471D-8C19-EC5BB869C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89997" tIns="44998" rIns="89997" bIns="4499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F29A3-D47A-42DA-AE5E-4D45DA422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5D2CE-9278-4525-A6DF-3A7B93E3A58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1330" name="Rectangle 2">
            <a:extLst>
              <a:ext uri="{FF2B5EF4-FFF2-40B4-BE49-F238E27FC236}">
                <a16:creationId xmlns:a16="http://schemas.microsoft.com/office/drawing/2014/main" id="{F5623E8B-2D97-4265-9644-9F6346A2FA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3998E21A-DE8D-442E-84A7-7EC3651FA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83EA1C-7446-41DE-8E8B-AAC992F7E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D9928-E0F2-460B-8863-C353AE45CD4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05186" name="Rectangle 2">
            <a:extLst>
              <a:ext uri="{FF2B5EF4-FFF2-40B4-BE49-F238E27FC236}">
                <a16:creationId xmlns:a16="http://schemas.microsoft.com/office/drawing/2014/main" id="{BC97CA8E-89BF-46BB-A3ED-C973BCE619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5187" name="Rectangle 3">
            <a:extLst>
              <a:ext uri="{FF2B5EF4-FFF2-40B4-BE49-F238E27FC236}">
                <a16:creationId xmlns:a16="http://schemas.microsoft.com/office/drawing/2014/main" id="{7D669CB1-937B-4B1C-9FEE-75B771C21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8D6A-89D8-4252-ADE9-D817A0407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07197-FE7E-40A5-AB0F-ED143E95F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36992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1C06-7712-4367-AEEE-076CC433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E28E8-7776-46F5-B1F1-717027F93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96747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0E7FD-8001-48E8-A257-E6CE34062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4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0F831-B864-45BB-91DA-3BC97820A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4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405258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4313-434B-4B7D-B48C-C76832A4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8475-1934-44AE-8190-6DDA067C63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7486A-5CA0-42B3-9ED6-572D34F6F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060558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45EF-F2C9-4F63-A7C1-6BD2D0AB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2B42-2C07-4179-9502-EECFA55533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E207F7F-340B-405B-B290-5F0675C05229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942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850D-60DF-4011-A296-611E5259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23C4-468B-4BF0-8B9F-7FF352DE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7074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CD4B-D001-4278-AFC3-BC12E20A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A5447-2792-4C8D-91D4-62436BDE5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1253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DE54-9BCB-4840-A2CB-0D347545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A77E-9E42-4CA9-A477-3C0CEBF78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F054A-8A6D-477B-BBA2-AC10B60BB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17097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78D8-669D-49FF-880F-7E55E030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D015-3519-448F-9D7A-CB2E0F5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D218B-9469-4591-85D7-5A6EB8F45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C63A1-E99B-4D25-AAF7-29F6EB590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8FA78-14BD-457A-BF8D-AB3031D12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9654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8F4E-ED16-471B-A653-03CD7B86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86718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5556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6E2A-9E11-423C-91EC-5C6F24AE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ED3D-BBFE-48C7-84F3-5D799646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9C3AE-3FDF-4A00-B32B-6B130CD4C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15383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A72-7612-4A87-BD98-77BFB10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F1DF4-1983-44FB-AD75-C46F6C6FA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017C2-906F-481B-9C1B-B9811D22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18222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757B18F-5538-4323-A7B4-52678D61B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AutoShape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506D18-BA95-4113-9E28-FD2BC68803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67400" y="6019800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FAD38C-071A-443B-896F-7B6AF24B6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81800" y="6016625"/>
            <a:ext cx="5334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0C21369-768B-4B22-B911-BF2A8BBCD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5800" y="6016625"/>
            <a:ext cx="6096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80A25B5-899E-4DB8-AEEE-F99A2FC589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7600" y="6016625"/>
            <a:ext cx="762000" cy="838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2500" b="1" kern="1200">
          <a:solidFill>
            <a:srgbClr val="FFFF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FFFF99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Projects\Holt\HRWScience\HRWScience\SS_National_US_1877\Files\Ch04\chs_type_gov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id="{6400BA60-4FD2-487E-8C5B-2A129E516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Revolution Begins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sp>
        <p:nvSpPr>
          <p:cNvPr id="625667" name="Text Box 3">
            <a:extLst>
              <a:ext uri="{FF2B5EF4-FFF2-40B4-BE49-F238E27FC236}">
                <a16:creationId xmlns:a16="http://schemas.microsoft.com/office/drawing/2014/main" id="{F8C02F63-F2D1-4539-9172-BE75A591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77200" cy="4648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tensions between the colonies and Great Britain </a:t>
            </a:r>
            <a:b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</a:b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led to armed conflict in 1775.</a:t>
            </a: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</a:t>
            </a:r>
            <a:r>
              <a:rPr lang="en-US" altLang="en-US" sz="2000" b="1">
                <a:solidFill>
                  <a:srgbClr val="003300"/>
                </a:solidFill>
                <a:latin typeface="ヒラギノ角ゴ Pro W3" charset="-128"/>
              </a:rPr>
              <a:t> </a:t>
            </a: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Ideas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First Continental Congress demanded certain rights from Great Britain.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Armed conflict between British soldiers and colonists broke out with the “shot heard ’round the world.”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The Second Continental Congress created the Continental Army to fight the British.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In two early battles, the army lost control of Boston but then regained it.</a:t>
            </a:r>
          </a:p>
        </p:txBody>
      </p:sp>
      <p:sp>
        <p:nvSpPr>
          <p:cNvPr id="625668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BBB1D3-785E-4E04-8003-9454562A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9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04E474-A554-482A-A9BA-E38B1E58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5" name="Picture 11" descr="Untitled-10 copy">
            <a:extLst>
              <a:ext uri="{FF2B5EF4-FFF2-40B4-BE49-F238E27FC236}">
                <a16:creationId xmlns:a16="http://schemas.microsoft.com/office/drawing/2014/main" id="{D76A6A97-84FC-40ED-BD2D-1CD54E81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676" name="Rectangle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2439EF7-4F83-4489-893A-EB950763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Rectangl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F5D98B4-A51C-4C34-B95C-08B332F8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>
            <a:extLst>
              <a:ext uri="{FF2B5EF4-FFF2-40B4-BE49-F238E27FC236}">
                <a16:creationId xmlns:a16="http://schemas.microsoft.com/office/drawing/2014/main" id="{E1048635-3E09-4B88-B473-07AFADAF7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524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 </a:t>
            </a:r>
            <a:br>
              <a:rPr lang="en-US" altLang="en-US" sz="2400"/>
            </a:br>
            <a:r>
              <a:rPr lang="en-US" altLang="en-US" sz="2400"/>
              <a:t> The Declaration of Independence did not address the rights of all colonists.</a:t>
            </a:r>
          </a:p>
        </p:txBody>
      </p:sp>
      <p:sp>
        <p:nvSpPr>
          <p:cNvPr id="624643" name="Rectangle 3">
            <a:extLst>
              <a:ext uri="{FF2B5EF4-FFF2-40B4-BE49-F238E27FC236}">
                <a16:creationId xmlns:a16="http://schemas.microsoft.com/office/drawing/2014/main" id="{D0CC1A61-ABB7-4B9E-ABCA-B478098CF7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57200" y="2438400"/>
            <a:ext cx="8077200" cy="2438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Declaration ignored many colonists.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Did not address the rights of women.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Did not recognize the rights of enslaved African Americans.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Did not address the rights of Native Americans to life, liberty, or property.</a:t>
            </a:r>
          </a:p>
        </p:txBody>
      </p:sp>
      <p:sp>
        <p:nvSpPr>
          <p:cNvPr id="624644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CEBBAE-9BF7-4F2C-9F00-510C58D1A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45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57457052-0647-4C92-9B19-7C14E8FE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48" name="Picture 8" descr="Untitled-10 copy">
            <a:extLst>
              <a:ext uri="{FF2B5EF4-FFF2-40B4-BE49-F238E27FC236}">
                <a16:creationId xmlns:a16="http://schemas.microsoft.com/office/drawing/2014/main" id="{1EFFF25E-E8DE-4B52-B0C1-3DB7A994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9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6A4DC29-E991-420E-91FE-FDFC927E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0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56E804-9EA3-4DC2-B04D-CDA8C7EC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110699D5-6200-42E9-934D-632948257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400"/>
              <a:t>The Struggle for Liberty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sp>
        <p:nvSpPr>
          <p:cNvPr id="610307" name="Text Box 3">
            <a:extLst>
              <a:ext uri="{FF2B5EF4-FFF2-40B4-BE49-F238E27FC236}">
                <a16:creationId xmlns:a16="http://schemas.microsoft.com/office/drawing/2014/main" id="{89917901-6592-4190-BA41-9510F984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4958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Patriot forces faced many obstacles </a:t>
            </a:r>
          </a:p>
          <a:p>
            <a:pPr algn="ctr" eaLnBrk="1" hangingPunct="1"/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in the war against Britain.</a:t>
            </a: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 </a:t>
            </a:r>
            <a:b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</a:br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Many Americans supported the war effort. 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Patriots both won and lost battles during the years 1775-1777.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France and Spain helped the Patriots fight the British.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winter at Valley Forge tested the strength of Patriot troops.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war continued at sea and in the West.</a:t>
            </a:r>
          </a:p>
        </p:txBody>
      </p:sp>
      <p:sp>
        <p:nvSpPr>
          <p:cNvPr id="610308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4C246B10-B6D4-4395-BF27-5B675616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09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4751CC-9239-4FF1-A226-8F965DF9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0312" name="Picture 8" descr="Untitled-10 copy">
            <a:extLst>
              <a:ext uri="{FF2B5EF4-FFF2-40B4-BE49-F238E27FC236}">
                <a16:creationId xmlns:a16="http://schemas.microsoft.com/office/drawing/2014/main" id="{F403585C-723D-402B-B07E-58FD7FEC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0313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664244-45A2-491F-9BAF-C244055FC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0314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6CED74-1A9E-4AEF-B0B2-24FCB3E3D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33C45CCF-CB91-4695-A0E2-192614B01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 </a:t>
            </a:r>
            <a:br>
              <a:rPr lang="en-US" altLang="en-US" sz="2400"/>
            </a:br>
            <a:r>
              <a:rPr lang="en-US" altLang="en-US" sz="2400"/>
              <a:t>Many Americans supported </a:t>
            </a:r>
            <a:br>
              <a:rPr lang="en-US" altLang="en-US" sz="2400"/>
            </a:br>
            <a:r>
              <a:rPr lang="en-US" altLang="en-US" sz="2400"/>
              <a:t>the war effort.</a:t>
            </a:r>
          </a:p>
        </p:txBody>
      </p:sp>
      <p:sp>
        <p:nvSpPr>
          <p:cNvPr id="612355" name="Text Box 3">
            <a:extLst>
              <a:ext uri="{FF2B5EF4-FFF2-40B4-BE49-F238E27FC236}">
                <a16:creationId xmlns:a16="http://schemas.microsoft.com/office/drawing/2014/main" id="{66C38E66-5017-4108-9871-F743A424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54102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More than 230,000 soldiers served in the Continental Army.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145,000 enlisted in local militias.</a:t>
            </a:r>
          </a:p>
        </p:txBody>
      </p:sp>
      <p:sp>
        <p:nvSpPr>
          <p:cNvPr id="612356" name="Text Box 4">
            <a:extLst>
              <a:ext uri="{FF2B5EF4-FFF2-40B4-BE49-F238E27FC236}">
                <a16:creationId xmlns:a16="http://schemas.microsoft.com/office/drawing/2014/main" id="{1A646956-2A8B-4ED1-BDF1-81309601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24200"/>
            <a:ext cx="5410200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First banned from serving, but when the British promised freedom to any slave who fought on their side, the Continental began to allow free African Americans to serve.</a:t>
            </a:r>
          </a:p>
        </p:txBody>
      </p:sp>
      <p:sp>
        <p:nvSpPr>
          <p:cNvPr id="612357" name="Text Box 5">
            <a:extLst>
              <a:ext uri="{FF2B5EF4-FFF2-40B4-BE49-F238E27FC236}">
                <a16:creationId xmlns:a16="http://schemas.microsoft.com/office/drawing/2014/main" id="{EF47CB9C-FFF0-4F9A-BC29-5C3BC599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9900"/>
                </a:solidFill>
                <a:latin typeface="Verdana" panose="020B0604030504040204" pitchFamily="34" charset="0"/>
              </a:rPr>
              <a:t>Soldiers</a:t>
            </a:r>
          </a:p>
        </p:txBody>
      </p:sp>
      <p:sp>
        <p:nvSpPr>
          <p:cNvPr id="612358" name="Text Box 6">
            <a:extLst>
              <a:ext uri="{FF2B5EF4-FFF2-40B4-BE49-F238E27FC236}">
                <a16:creationId xmlns:a16="http://schemas.microsoft.com/office/drawing/2014/main" id="{5864B394-A147-4916-8143-0D1773FF5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95800"/>
            <a:ext cx="5410200" cy="1465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Ran farms and businesses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Helped by raising money for supplies or by making clothing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Served as messengers, nurses, and spies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Some dressed as men and fought.</a:t>
            </a:r>
          </a:p>
        </p:txBody>
      </p:sp>
      <p:sp>
        <p:nvSpPr>
          <p:cNvPr id="612359" name="Text Box 7">
            <a:extLst>
              <a:ext uri="{FF2B5EF4-FFF2-40B4-BE49-F238E27FC236}">
                <a16:creationId xmlns:a16="http://schemas.microsoft.com/office/drawing/2014/main" id="{D32CF4D2-C847-4C91-B7C9-A88F7A7E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9900"/>
                </a:solidFill>
                <a:latin typeface="Verdana" panose="020B0604030504040204" pitchFamily="34" charset="0"/>
              </a:rPr>
              <a:t>African-Americans</a:t>
            </a:r>
          </a:p>
        </p:txBody>
      </p:sp>
      <p:sp>
        <p:nvSpPr>
          <p:cNvPr id="612360" name="Text Box 8">
            <a:extLst>
              <a:ext uri="{FF2B5EF4-FFF2-40B4-BE49-F238E27FC236}">
                <a16:creationId xmlns:a16="http://schemas.microsoft.com/office/drawing/2014/main" id="{7EA217F3-1033-45AD-A511-2D1D9379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9900"/>
                </a:solidFill>
                <a:latin typeface="Verdana" panose="020B0604030504040204" pitchFamily="34" charset="0"/>
              </a:rPr>
              <a:t>Women</a:t>
            </a:r>
          </a:p>
        </p:txBody>
      </p:sp>
      <p:sp>
        <p:nvSpPr>
          <p:cNvPr id="612361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2EC85A7-7507-4E22-B948-62C7D36F3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62" name="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85536B-70FE-463B-9E53-A0A1104A3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65" name="Picture 13" descr="Untitled-10 copy">
            <a:extLst>
              <a:ext uri="{FF2B5EF4-FFF2-40B4-BE49-F238E27FC236}">
                <a16:creationId xmlns:a16="http://schemas.microsoft.com/office/drawing/2014/main" id="{DC2B4399-889B-468D-AC0F-82643AE4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2366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806D9D5-0CFE-4030-A130-1BEAF854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67" name="Rectangl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28CF167-A947-4574-BDD1-CF26019EE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68" name="Picture 16">
            <a:extLst>
              <a:ext uri="{FF2B5EF4-FFF2-40B4-BE49-F238E27FC236}">
                <a16:creationId xmlns:a16="http://schemas.microsoft.com/office/drawing/2014/main" id="{D9302D7D-9DBA-42F0-B0A4-35E94A13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70" name="Picture 18">
            <a:extLst>
              <a:ext uri="{FF2B5EF4-FFF2-40B4-BE49-F238E27FC236}">
                <a16:creationId xmlns:a16="http://schemas.microsoft.com/office/drawing/2014/main" id="{7876B7BE-9E73-4D72-84B5-F34BD563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5734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371" name="Picture 19">
            <a:extLst>
              <a:ext uri="{FF2B5EF4-FFF2-40B4-BE49-F238E27FC236}">
                <a16:creationId xmlns:a16="http://schemas.microsoft.com/office/drawing/2014/main" id="{24AF428A-2241-4948-B52F-B82ED007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animBg="1"/>
      <p:bldP spid="612356" grpId="0" animBg="1"/>
      <p:bldP spid="6123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0797EE74-5DA7-4AFC-91BB-739CF1774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219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 </a:t>
            </a:r>
            <a:br>
              <a:rPr lang="en-US" altLang="en-US" sz="2400"/>
            </a:br>
            <a:r>
              <a:rPr lang="en-US" altLang="en-US" sz="2400"/>
              <a:t> The Patriots both won and lost battles during the years 1775-1777.</a:t>
            </a:r>
          </a:p>
        </p:txBody>
      </p:sp>
      <p:sp>
        <p:nvSpPr>
          <p:cNvPr id="613379" name="Text Box 3">
            <a:extLst>
              <a:ext uri="{FF2B5EF4-FFF2-40B4-BE49-F238E27FC236}">
                <a16:creationId xmlns:a16="http://schemas.microsoft.com/office/drawing/2014/main" id="{CF2003EC-A489-4D03-8472-C97862CBC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2432050" cy="4038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Canada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November 1775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Some patriots thought British-controlled Canada should be the “14</a:t>
            </a:r>
            <a:r>
              <a:rPr lang="en-US" altLang="en-US" sz="1600" baseline="30000">
                <a:solidFill>
                  <a:srgbClr val="FFFF99"/>
                </a:solidFill>
                <a:latin typeface="Verdana" panose="020B0604030504040204" pitchFamily="34" charset="0"/>
              </a:rPr>
              <a:t>th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colony”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American forces attacked Quebec.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Attack failed, and hopes of taking Canada faded.</a:t>
            </a:r>
          </a:p>
        </p:txBody>
      </p:sp>
      <p:sp>
        <p:nvSpPr>
          <p:cNvPr id="613380" name="Text Box 4">
            <a:extLst>
              <a:ext uri="{FF2B5EF4-FFF2-40B4-BE49-F238E27FC236}">
                <a16:creationId xmlns:a16="http://schemas.microsoft.com/office/drawing/2014/main" id="{5C84975E-C366-48F8-9D4A-C71E4837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2432050" cy="40386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New York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June 1776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Washington’s 23,000 militiamen opposed by 32,000 better-equipped British soldiers.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Series of battles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Washington’s forces pushed into New Jersey.</a:t>
            </a:r>
          </a:p>
        </p:txBody>
      </p:sp>
      <p:sp>
        <p:nvSpPr>
          <p:cNvPr id="613381" name="Rectangle 5">
            <a:extLst>
              <a:ext uri="{FF2B5EF4-FFF2-40B4-BE49-F238E27FC236}">
                <a16:creationId xmlns:a16="http://schemas.microsoft.com/office/drawing/2014/main" id="{297187C7-4DD8-4DFE-80A5-F5DA06C8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2432050" cy="40386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New Jersey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600" b="1">
                <a:solidFill>
                  <a:srgbClr val="FFFF99"/>
                </a:solidFill>
                <a:latin typeface="Verdana" panose="020B0604030504040204" pitchFamily="34" charset="0"/>
              </a:rPr>
              <a:t>Battle of Trenton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won by Americans on December 26, 1776.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 typeface="Verdana" panose="020B0604030504040204" pitchFamily="34" charset="0"/>
              <a:buChar char="–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Washington crossed the Delaware on Christmas night.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 typeface="Verdana" panose="020B0604030504040204" pitchFamily="34" charset="0"/>
              <a:buChar char="–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Attacked the </a:t>
            </a:r>
            <a:r>
              <a:rPr lang="en-US" altLang="en-US" sz="1600" b="1">
                <a:solidFill>
                  <a:srgbClr val="FFFF99"/>
                </a:solidFill>
                <a:latin typeface="Verdana" panose="020B0604030504040204" pitchFamily="34" charset="0"/>
              </a:rPr>
              <a:t>mercenaries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 as they slept.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Defeated the British at the</a:t>
            </a:r>
            <a:r>
              <a:rPr lang="en-US" altLang="en-US" sz="1600" b="1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>
                <a:solidFill>
                  <a:srgbClr val="FFFF99"/>
                </a:solidFill>
                <a:latin typeface="Verdana" panose="020B0604030504040204" pitchFamily="34" charset="0"/>
              </a:rPr>
              <a:t>Battle of Princeton January 2, 1777.</a:t>
            </a:r>
            <a:endParaRPr lang="en-US" altLang="en-US" sz="1600" b="1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pic>
        <p:nvPicPr>
          <p:cNvPr id="613382" name="Picture 6">
            <a:extLst>
              <a:ext uri="{FF2B5EF4-FFF2-40B4-BE49-F238E27FC236}">
                <a16:creationId xmlns:a16="http://schemas.microsoft.com/office/drawing/2014/main" id="{35339856-B47E-40C8-A631-34090710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348038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3" name="Picture 7">
            <a:extLst>
              <a:ext uri="{FF2B5EF4-FFF2-40B4-BE49-F238E27FC236}">
                <a16:creationId xmlns:a16="http://schemas.microsoft.com/office/drawing/2014/main" id="{CBA15899-56CC-43FA-8AA4-DDEA71B1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956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384" name="Picture 8">
            <a:extLst>
              <a:ext uri="{FF2B5EF4-FFF2-40B4-BE49-F238E27FC236}">
                <a16:creationId xmlns:a16="http://schemas.microsoft.com/office/drawing/2014/main" id="{94B1014E-41F4-46BB-80E2-AF1ABF4B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385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E592DF-16FD-4E36-8174-78383EC01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6" name="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02DD8-BF86-4B6F-A2DA-E688BE144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3389" name="Picture 13" descr="Untitled-10 copy">
            <a:extLst>
              <a:ext uri="{FF2B5EF4-FFF2-40B4-BE49-F238E27FC236}">
                <a16:creationId xmlns:a16="http://schemas.microsoft.com/office/drawing/2014/main" id="{70A27D76-5734-4AE4-A2F8-896B8496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3390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D7CFE20-A2C5-4D44-8264-6E40DAE6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91" name="Rectangl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672F7E-7222-48AF-9DA3-BFAC2775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animBg="1"/>
      <p:bldP spid="613380" grpId="0" animBg="1"/>
      <p:bldP spid="613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>
            <a:extLst>
              <a:ext uri="{FF2B5EF4-FFF2-40B4-BE49-F238E27FC236}">
                <a16:creationId xmlns:a16="http://schemas.microsoft.com/office/drawing/2014/main" id="{C99A9DF3-2515-404D-B60A-14C809D3C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Battle of Saratoga</a:t>
            </a:r>
          </a:p>
        </p:txBody>
      </p:sp>
      <p:pic>
        <p:nvPicPr>
          <p:cNvPr id="614403" name="Picture 3">
            <a:extLst>
              <a:ext uri="{FF2B5EF4-FFF2-40B4-BE49-F238E27FC236}">
                <a16:creationId xmlns:a16="http://schemas.microsoft.com/office/drawing/2014/main" id="{00B610B4-076C-44EB-ACC8-B236A15D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35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04" name="Picture 4">
            <a:extLst>
              <a:ext uri="{FF2B5EF4-FFF2-40B4-BE49-F238E27FC236}">
                <a16:creationId xmlns:a16="http://schemas.microsoft.com/office/drawing/2014/main" id="{22F501EF-7E24-441D-88B2-FF20CCA7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87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05" name="Rectangle 5">
            <a:extLst>
              <a:ext uri="{FF2B5EF4-FFF2-40B4-BE49-F238E27FC236}">
                <a16:creationId xmlns:a16="http://schemas.microsoft.com/office/drawing/2014/main" id="{B8AE689A-62B6-4D8D-B4B6-A04327E905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124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British upset by two quick defeats in New Jersey. 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British General John Burgoyne planned to seize Hudson River Valley to cut off New England.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British army crushed by Patriot forces under General Horatio Gates on October 17, 1777.</a:t>
            </a:r>
          </a:p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3300"/>
                </a:solidFill>
              </a:rPr>
              <a:t>Battle of Saratoga </a:t>
            </a:r>
            <a:r>
              <a:rPr lang="en-US" altLang="en-US" sz="2200">
                <a:solidFill>
                  <a:srgbClr val="003300"/>
                </a:solidFill>
              </a:rPr>
              <a:t>in New York was the turning point of the Revolutionary War.</a:t>
            </a:r>
          </a:p>
        </p:txBody>
      </p:sp>
      <p:sp>
        <p:nvSpPr>
          <p:cNvPr id="614406" name="Rectangl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B3F74A-2D11-4823-A7F3-B9755C094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7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4483A2-5523-40E0-9DB6-AA2F2A2F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10" name="Picture 10" descr="Untitled-10 copy">
            <a:extLst>
              <a:ext uri="{FF2B5EF4-FFF2-40B4-BE49-F238E27FC236}">
                <a16:creationId xmlns:a16="http://schemas.microsoft.com/office/drawing/2014/main" id="{D7219727-2FC9-48FD-AD28-34991171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1" name="Rectangle 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E11D325-0547-4250-84E1-DE30A957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2" name="Rectangl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50A14B6-DE3B-40EE-A187-A75E377C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>
            <a:extLst>
              <a:ext uri="{FF2B5EF4-FFF2-40B4-BE49-F238E27FC236}">
                <a16:creationId xmlns:a16="http://schemas.microsoft.com/office/drawing/2014/main" id="{EFA745C6-A124-4C33-AC79-3AB000563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 </a:t>
            </a:r>
            <a:br>
              <a:rPr lang="en-US" altLang="en-US" sz="2400"/>
            </a:br>
            <a:r>
              <a:rPr lang="en-US" altLang="en-US" sz="2400"/>
              <a:t> France and Spain helped the Patriots fight the British.</a:t>
            </a:r>
          </a:p>
        </p:txBody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E9A4C52F-3355-408C-9441-DE14A5F485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276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French and Spanish had lost large expanses of land in North America to the British.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Both countries happy to see trouble for Britain in the American colonies.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3300"/>
                </a:solidFill>
              </a:rPr>
              <a:t>After the Battle of Saratoga, France, Spain and Holland joined the fight on the side of the Patriots.</a:t>
            </a:r>
          </a:p>
        </p:txBody>
      </p:sp>
      <p:sp>
        <p:nvSpPr>
          <p:cNvPr id="615428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DAACD7-2452-4DC4-9A26-F46F8269D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29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7D4382-1F8D-4A47-88EE-F4B4D868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432" name="Picture 8" descr="Untitled-10 copy">
            <a:extLst>
              <a:ext uri="{FF2B5EF4-FFF2-40B4-BE49-F238E27FC236}">
                <a16:creationId xmlns:a16="http://schemas.microsoft.com/office/drawing/2014/main" id="{BDE40E5E-7B4B-470E-A212-1A609EE6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33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590D42C-4E3E-48DB-A4AC-EB06F75B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34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0BC8C0D-36A8-4250-9F7B-3F1DD9387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>
            <a:extLst>
              <a:ext uri="{FF2B5EF4-FFF2-40B4-BE49-F238E27FC236}">
                <a16:creationId xmlns:a16="http://schemas.microsoft.com/office/drawing/2014/main" id="{C408B06E-5E81-4E96-8870-494089850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432050" cy="426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Independent Soldiers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Marquis de Lafayette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, supplied money and military skills.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Baron Freidrich von Steuben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 came from Prussia to help train the Continental Army.</a:t>
            </a:r>
            <a:endParaRPr lang="en-US" altLang="en-US" sz="1800" b="1">
              <a:solidFill>
                <a:srgbClr val="FFFF99"/>
              </a:solidFill>
              <a:latin typeface="Verdana" panose="020B0604030504040204" pitchFamily="34" charset="0"/>
            </a:endParaRPr>
          </a:p>
        </p:txBody>
      </p:sp>
      <p:sp>
        <p:nvSpPr>
          <p:cNvPr id="616451" name="Text Box 3">
            <a:extLst>
              <a:ext uri="{FF2B5EF4-FFF2-40B4-BE49-F238E27FC236}">
                <a16:creationId xmlns:a16="http://schemas.microsoft.com/office/drawing/2014/main" id="{D16A2A73-D604-4036-8F72-A85CE4D8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1600200"/>
            <a:ext cx="2432050" cy="4267200"/>
          </a:xfrm>
          <a:prstGeom prst="rect">
            <a:avLst/>
          </a:prstGeom>
          <a:solidFill>
            <a:srgbClr val="66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France         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Officially joined forces in May 1778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Signed treaty of support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Increased level of supplies and agreed to provide soldiers and ships.</a:t>
            </a:r>
          </a:p>
        </p:txBody>
      </p:sp>
      <p:sp>
        <p:nvSpPr>
          <p:cNvPr id="616452" name="Rectangle 4">
            <a:extLst>
              <a:ext uri="{FF2B5EF4-FFF2-40B4-BE49-F238E27FC236}">
                <a16:creationId xmlns:a16="http://schemas.microsoft.com/office/drawing/2014/main" id="{789672FC-0262-48AB-B6B8-A79C7DFD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Help from Europe</a:t>
            </a:r>
          </a:p>
        </p:txBody>
      </p:sp>
      <p:pic>
        <p:nvPicPr>
          <p:cNvPr id="616453" name="Picture 5">
            <a:extLst>
              <a:ext uri="{FF2B5EF4-FFF2-40B4-BE49-F238E27FC236}">
                <a16:creationId xmlns:a16="http://schemas.microsoft.com/office/drawing/2014/main" id="{8F322845-596E-4751-9840-07BD7C25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348038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4" name="Picture 6">
            <a:extLst>
              <a:ext uri="{FF2B5EF4-FFF2-40B4-BE49-F238E27FC236}">
                <a16:creationId xmlns:a16="http://schemas.microsoft.com/office/drawing/2014/main" id="{A7C09CC7-2197-418A-A5EA-64B19592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956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5" name="Picture 7">
            <a:extLst>
              <a:ext uri="{FF2B5EF4-FFF2-40B4-BE49-F238E27FC236}">
                <a16:creationId xmlns:a16="http://schemas.microsoft.com/office/drawing/2014/main" id="{36B04D0F-DCAE-4AA5-AD45-C62959D2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6" name="Rectangle 8">
            <a:extLst>
              <a:ext uri="{FF2B5EF4-FFF2-40B4-BE49-F238E27FC236}">
                <a16:creationId xmlns:a16="http://schemas.microsoft.com/office/drawing/2014/main" id="{338106C2-C1C8-458B-B717-2B3AB89C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1600200"/>
            <a:ext cx="2432050" cy="42672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Spain</a:t>
            </a:r>
            <a:endParaRPr lang="en-US" altLang="en-US" sz="1800">
              <a:solidFill>
                <a:srgbClr val="FFFF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Joined war in 1779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Bernardo de Gálvez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1800" b="1">
                <a:solidFill>
                  <a:srgbClr val="FFFF9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>
                <a:solidFill>
                  <a:srgbClr val="FFFF99"/>
                </a:solidFill>
                <a:latin typeface="Verdana" panose="020B0604030504040204" pitchFamily="34" charset="0"/>
              </a:rPr>
              <a:t>governor of Spanish Louisiana, seized British posts.</a:t>
            </a:r>
          </a:p>
        </p:txBody>
      </p:sp>
      <p:sp>
        <p:nvSpPr>
          <p:cNvPr id="616457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4152C4-9BD5-4F83-83A4-19798251D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58" name="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2BF2DE-4926-4E1E-8988-567151CC1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461" name="Picture 13" descr="Untitled-10 copy">
            <a:extLst>
              <a:ext uri="{FF2B5EF4-FFF2-40B4-BE49-F238E27FC236}">
                <a16:creationId xmlns:a16="http://schemas.microsoft.com/office/drawing/2014/main" id="{39494E3B-2914-4047-8660-709AAD63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62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A7DC87D-67FF-4879-8107-6AC7F51B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63" name="Rectangl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BABB21D-E67C-4E8D-9AFB-8B3C11DD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0" grpId="0" animBg="1"/>
      <p:bldP spid="616451" grpId="0" animBg="1"/>
      <p:bldP spid="6164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>
            <a:extLst>
              <a:ext uri="{FF2B5EF4-FFF2-40B4-BE49-F238E27FC236}">
                <a16:creationId xmlns:a16="http://schemas.microsoft.com/office/drawing/2014/main" id="{D5AA2161-784C-4D99-8F75-E8A02148F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4: </a:t>
            </a:r>
            <a:br>
              <a:rPr lang="en-US" altLang="en-US" sz="2400"/>
            </a:br>
            <a:r>
              <a:rPr lang="en-US" altLang="en-US" sz="2400"/>
              <a:t>The winter at Valley Forge tested </a:t>
            </a:r>
            <a:br>
              <a:rPr lang="en-US" altLang="en-US" sz="2400"/>
            </a:br>
            <a:r>
              <a:rPr lang="en-US" altLang="en-US" sz="2400"/>
              <a:t>the strength of Patriot troops.</a:t>
            </a:r>
          </a:p>
        </p:txBody>
      </p:sp>
      <p:sp>
        <p:nvSpPr>
          <p:cNvPr id="617475" name="Rectangle 3">
            <a:extLst>
              <a:ext uri="{FF2B5EF4-FFF2-40B4-BE49-F238E27FC236}">
                <a16:creationId xmlns:a16="http://schemas.microsoft.com/office/drawing/2014/main" id="{C16A4246-A4ED-4807-AE27-2606DF6752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2819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Continental Army was low on supplies.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Washington and 12,000 men wintered at Valley Forge, Pennsylvania, during 1777–78.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Suffered through the brutal winter and shortages of food, clothing, and shelter.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Continental Army survived, but 2,000 died of disease and malnutrition.  </a:t>
            </a:r>
          </a:p>
        </p:txBody>
      </p:sp>
      <p:sp>
        <p:nvSpPr>
          <p:cNvPr id="617476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FF8FB77-E269-48B0-8F50-0501B50B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77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A41DA7-8776-458B-ABE0-6F996B1A9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480" name="Picture 8" descr="Untitled-10 copy">
            <a:extLst>
              <a:ext uri="{FF2B5EF4-FFF2-40B4-BE49-F238E27FC236}">
                <a16:creationId xmlns:a16="http://schemas.microsoft.com/office/drawing/2014/main" id="{FC082F0E-0ADC-4218-87E9-5EB0C754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81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23554FB-76AA-4C2D-A2AD-815DC69B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82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9CCF47-4E88-4871-924F-B0520DDB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>
            <a:extLst>
              <a:ext uri="{FF2B5EF4-FFF2-40B4-BE49-F238E27FC236}">
                <a16:creationId xmlns:a16="http://schemas.microsoft.com/office/drawing/2014/main" id="{3E12D2BD-3C77-4681-B792-039DA1B3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War in the </a:t>
            </a:r>
          </a:p>
          <a:p>
            <a:pPr algn="l" eaLnBrk="1" hangingPunct="1"/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West</a:t>
            </a:r>
            <a:endParaRPr lang="en-US" altLang="en-US" sz="1800" b="1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618499" name="Text Box 3">
            <a:extLst>
              <a:ext uri="{FF2B5EF4-FFF2-40B4-BE49-F238E27FC236}">
                <a16:creationId xmlns:a16="http://schemas.microsoft.com/office/drawing/2014/main" id="{6F38BAEF-2833-4E66-823C-947373D18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War at Sea</a:t>
            </a:r>
            <a:endParaRPr lang="en-US" altLang="en-US" sz="180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618500" name="Text Box 4">
            <a:extLst>
              <a:ext uri="{FF2B5EF4-FFF2-40B4-BE49-F238E27FC236}">
                <a16:creationId xmlns:a16="http://schemas.microsoft.com/office/drawing/2014/main" id="{2F27E197-1856-4445-B8A3-77CD42DC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133600"/>
            <a:ext cx="5410200" cy="20145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Tiny Continental Navy could not fight large battles.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Sunk hundreds of individual British ships.</a:t>
            </a:r>
          </a:p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John Paul Jones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 was commander of victorious </a:t>
            </a:r>
            <a:r>
              <a:rPr lang="en-US" altLang="en-US" sz="1800" i="1">
                <a:solidFill>
                  <a:srgbClr val="003300"/>
                </a:solidFill>
                <a:latin typeface="Verdana" panose="020B0604030504040204" pitchFamily="34" charset="0"/>
              </a:rPr>
              <a:t>Bonhomme Richard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. This former British outlaw became an American naval hero.</a:t>
            </a:r>
            <a:endParaRPr lang="en-US" altLang="en-US" sz="1800" b="1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618501" name="Text Box 5">
            <a:extLst>
              <a:ext uri="{FF2B5EF4-FFF2-40B4-BE49-F238E27FC236}">
                <a16:creationId xmlns:a16="http://schemas.microsoft.com/office/drawing/2014/main" id="{F01F46C2-DCA7-431D-BFED-8914D7CBA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19600"/>
            <a:ext cx="5410200" cy="1465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George Rogers Clark 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captured British trading village of Kaskaskia, Illinois, in 1778.</a:t>
            </a:r>
          </a:p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Clark’s forces won Battle of Vincennes in 1779.</a:t>
            </a:r>
            <a:endParaRPr lang="en-US" altLang="en-US" sz="1800" b="1">
              <a:solidFill>
                <a:srgbClr val="003300"/>
              </a:solidFill>
              <a:latin typeface="Verdana" panose="020B0604030504040204" pitchFamily="34" charset="0"/>
            </a:endParaRPr>
          </a:p>
        </p:txBody>
      </p:sp>
      <p:sp>
        <p:nvSpPr>
          <p:cNvPr id="618502" name="Rectangle 6">
            <a:extLst>
              <a:ext uri="{FF2B5EF4-FFF2-40B4-BE49-F238E27FC236}">
                <a16:creationId xmlns:a16="http://schemas.microsoft.com/office/drawing/2014/main" id="{6E1B68E2-D3A6-418F-A6C8-7F37707D7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5: </a:t>
            </a:r>
            <a:br>
              <a:rPr lang="en-US" altLang="en-US" sz="2400"/>
            </a:br>
            <a:r>
              <a:rPr lang="en-US" altLang="en-US" sz="2400"/>
              <a:t> The war continued at sea </a:t>
            </a:r>
            <a:br>
              <a:rPr lang="en-US" altLang="en-US" sz="2400"/>
            </a:br>
            <a:r>
              <a:rPr lang="en-US" altLang="en-US" sz="2400"/>
              <a:t>and in the West.</a:t>
            </a:r>
          </a:p>
        </p:txBody>
      </p:sp>
      <p:pic>
        <p:nvPicPr>
          <p:cNvPr id="618503" name="Picture 7">
            <a:extLst>
              <a:ext uri="{FF2B5EF4-FFF2-40B4-BE49-F238E27FC236}">
                <a16:creationId xmlns:a16="http://schemas.microsoft.com/office/drawing/2014/main" id="{D8B8EF19-C1C5-4D73-87D8-BBEB0261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35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4" name="Picture 8">
            <a:extLst>
              <a:ext uri="{FF2B5EF4-FFF2-40B4-BE49-F238E27FC236}">
                <a16:creationId xmlns:a16="http://schemas.microsoft.com/office/drawing/2014/main" id="{ADA0AAFD-517D-49C8-88A7-5B44C030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4878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05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143BFD2-94E4-4028-AFDB-3FD5B659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06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8285A636-4143-46A7-989C-45F681DD5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509" name="Picture 13" descr="Untitled-10 copy">
            <a:extLst>
              <a:ext uri="{FF2B5EF4-FFF2-40B4-BE49-F238E27FC236}">
                <a16:creationId xmlns:a16="http://schemas.microsoft.com/office/drawing/2014/main" id="{3FF1A942-A0F5-4C06-A893-5523FC20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10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8A077AA-BAD1-4865-97A0-87FB5C18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11" name="Rectangl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0EA3FFD-4B8B-41B6-97B2-E2D44C90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/>
      <p:bldP spid="618499" grpId="0" build="p" autoUpdateAnimBg="0"/>
      <p:bldP spid="618500" grpId="0" animBg="1"/>
      <p:bldP spid="6185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0035AF84-61D5-43BC-8B0D-9DDE3CC20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Independence!</a:t>
            </a:r>
            <a:endParaRPr lang="en-US" altLang="en-US" sz="3200" i="1">
              <a:solidFill>
                <a:schemeClr val="bg1"/>
              </a:solidFill>
            </a:endParaRPr>
          </a:p>
        </p:txBody>
      </p:sp>
      <p:sp>
        <p:nvSpPr>
          <p:cNvPr id="604163" name="Text Box 3">
            <a:extLst>
              <a:ext uri="{FF2B5EF4-FFF2-40B4-BE49-F238E27FC236}">
                <a16:creationId xmlns:a16="http://schemas.microsoft.com/office/drawing/2014/main" id="{2A702B6C-E68E-43EC-8380-E29C214E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3962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war spread to the southern colonies,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where the British were finally defeated.</a:t>
            </a:r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Patriot forces faced many problems in the war in the South.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American Patriots finally defeated the British at the Battle of Yorktown.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British and the Americans officially ended the war by signing the Treaty of Paris of 1783.</a:t>
            </a:r>
          </a:p>
        </p:txBody>
      </p:sp>
      <p:sp>
        <p:nvSpPr>
          <p:cNvPr id="604164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3D55FAEB-A6DB-48F0-B5EE-623F8F31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65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EA3359-22D5-4834-9DE6-5A499E181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68" name="Picture 8" descr="Untitled-10 copy">
            <a:extLst>
              <a:ext uri="{FF2B5EF4-FFF2-40B4-BE49-F238E27FC236}">
                <a16:creationId xmlns:a16="http://schemas.microsoft.com/office/drawing/2014/main" id="{2C36DD44-9B76-437B-8313-2CE88911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9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1AD2922-48FC-44F9-93FD-B5CE8DC9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0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36CF52-4BC9-4E79-82F0-6A344C929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4C44170D-FD8E-4119-81B1-B422FB608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 </a:t>
            </a:r>
            <a:br>
              <a:rPr lang="en-US" altLang="en-US" sz="2400"/>
            </a:br>
            <a:r>
              <a:rPr lang="en-US" altLang="en-US" sz="2400"/>
              <a:t>The First Continental Congress demanded certain rights from Great Britain.</a:t>
            </a:r>
          </a:p>
        </p:txBody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FBCC7EA2-6DC7-481B-B3AC-157B275CC3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124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First Continental Congress</a:t>
            </a:r>
            <a:r>
              <a:rPr lang="en-US" altLang="en-US" sz="2000">
                <a:solidFill>
                  <a:srgbClr val="003300"/>
                </a:solidFill>
              </a:rPr>
              <a:t>: a</a:t>
            </a:r>
            <a:r>
              <a:rPr lang="en-US" altLang="en-US" sz="2000" b="1">
                <a:solidFill>
                  <a:srgbClr val="003300"/>
                </a:solidFill>
              </a:rPr>
              <a:t> </a:t>
            </a:r>
            <a:r>
              <a:rPr lang="en-US" altLang="en-US" sz="2000">
                <a:solidFill>
                  <a:srgbClr val="003300"/>
                </a:solidFill>
              </a:rPr>
              <a:t>meeting in Philadelphia of delegates from all colonies except Georgia.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Delegates halted trade with Britain and alerted the colonial militia to prepare for war.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Drafted Declaration of Rights that included the right to “life, liberty, and property.”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Colonists who chose to fight for independence from Britain became known as </a:t>
            </a:r>
            <a:r>
              <a:rPr lang="en-US" altLang="en-US" sz="2000" b="1">
                <a:solidFill>
                  <a:srgbClr val="003300"/>
                </a:solidFill>
              </a:rPr>
              <a:t>Patriots</a:t>
            </a:r>
            <a:r>
              <a:rPr lang="en-US" altLang="en-US" sz="2000">
                <a:solidFill>
                  <a:srgbClr val="003300"/>
                </a:solidFill>
              </a:rPr>
              <a:t>.  </a:t>
            </a:r>
          </a:p>
        </p:txBody>
      </p:sp>
      <p:sp>
        <p:nvSpPr>
          <p:cNvPr id="627716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DD5C3A-6DFD-4E70-9F7E-6A9018000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17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5622B9-16DB-47DA-AF6F-308E188DC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20" name="Picture 8" descr="Untitled-10 copy">
            <a:extLst>
              <a:ext uri="{FF2B5EF4-FFF2-40B4-BE49-F238E27FC236}">
                <a16:creationId xmlns:a16="http://schemas.microsoft.com/office/drawing/2014/main" id="{B6212722-D7D0-4439-9361-CF7811F8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721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B287B7F-3531-4BB2-8C27-65F9F432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2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8021EB-4D2F-4781-9D66-E4272FBB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>
                <a16:creationId xmlns:a16="http://schemas.microsoft.com/office/drawing/2014/main" id="{670AF124-E650-4EF4-B889-52ADB55C5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</p:spPr>
        <p:txBody>
          <a:bodyPr/>
          <a:lstStyle/>
          <a:p>
            <a:r>
              <a:rPr lang="en-US" altLang="en-US"/>
              <a:t>Main Idea 1: </a:t>
            </a:r>
            <a:br>
              <a:rPr lang="en-US" altLang="en-US"/>
            </a:br>
            <a:r>
              <a:rPr lang="en-US" altLang="en-US"/>
              <a:t>Patriot forces faced many problems in the war in the South.</a:t>
            </a:r>
            <a:endParaRPr lang="en-US" altLang="en-US" sz="2400"/>
          </a:p>
        </p:txBody>
      </p:sp>
      <p:sp>
        <p:nvSpPr>
          <p:cNvPr id="606211" name="Rectangle 3">
            <a:extLst>
              <a:ext uri="{FF2B5EF4-FFF2-40B4-BE49-F238E27FC236}">
                <a16:creationId xmlns:a16="http://schemas.microsoft.com/office/drawing/2014/main" id="{6B4A2D18-2F4A-47B7-8E9D-ABB80AEAE0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20574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War was not going well for British in North, so they set their sights on South.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Hoped to find support from a large Loyalist population in Georgia, the Carolinas, and Virginia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Planned to free slaves and give them arms</a:t>
            </a:r>
          </a:p>
        </p:txBody>
      </p:sp>
      <p:sp>
        <p:nvSpPr>
          <p:cNvPr id="606212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4C3B6B-FA02-4638-8EAA-0680FE35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3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530A73-F2B1-4820-8B6C-36D7EEFC6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16" name="Picture 8" descr="Untitled-10 copy">
            <a:extLst>
              <a:ext uri="{FF2B5EF4-FFF2-40B4-BE49-F238E27FC236}">
                <a16:creationId xmlns:a16="http://schemas.microsoft.com/office/drawing/2014/main" id="{D3853535-CFF7-4717-B209-52B60C8C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217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D45D93F-9E86-4DA9-8045-FA28294A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8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52472F4-2A5A-457B-9CFD-C8B4F7C0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BD96B298-5BE3-4813-A8EB-FB195493C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Brutal Fighting</a:t>
            </a:r>
            <a:endParaRPr lang="en-US" altLang="en-US" sz="3600"/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436F4C5C-E37A-4725-BA9A-74C0CD244068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 bwMode="auto">
          <a:xfrm>
            <a:off x="533400" y="1447800"/>
            <a:ext cx="8077200" cy="3886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Patriots fought the Loyalists in direct combat in South.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Georgia fell to British in 1778; Charleston, South Carolina, in 1780.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Americans attacked British in August 1780, but failed to drive them out of South Carolina and suffered many casualties.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Francis Marion</a:t>
            </a:r>
            <a:r>
              <a:rPr lang="en-US" altLang="en-US" sz="2000">
                <a:solidFill>
                  <a:srgbClr val="003300"/>
                </a:solidFill>
              </a:rPr>
              <a:t> was more successful using guerrilla warfare against British.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Surprise attacks to disrupt communication and supply lines.</a:t>
            </a:r>
          </a:p>
        </p:txBody>
      </p:sp>
      <p:sp>
        <p:nvSpPr>
          <p:cNvPr id="607236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29CB40-C28A-4C3F-9354-0F5A7D43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37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964489-62C2-40E7-8E81-7891D957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7240" name="Picture 8" descr="Untitled-10 copy">
            <a:extLst>
              <a:ext uri="{FF2B5EF4-FFF2-40B4-BE49-F238E27FC236}">
                <a16:creationId xmlns:a16="http://schemas.microsoft.com/office/drawing/2014/main" id="{B83120F4-232C-44A5-A3F0-7B459204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7241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04FF3DF-AD3C-4152-932A-01954727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42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121592-27DC-4FB7-8A92-928133BA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4A229B47-8CB0-4AAC-B3EE-7C3371778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</p:spPr>
        <p:txBody>
          <a:bodyPr/>
          <a:lstStyle/>
          <a:p>
            <a:r>
              <a:rPr lang="en-US" altLang="en-US"/>
              <a:t>Main Idea 2: </a:t>
            </a:r>
            <a:br>
              <a:rPr lang="en-US" altLang="en-US"/>
            </a:br>
            <a:r>
              <a:rPr lang="en-US" altLang="en-US"/>
              <a:t>The American Patriots finally defeated the British at the Battle of Yorktown.</a:t>
            </a:r>
            <a:endParaRPr lang="en-US" altLang="en-US" sz="2400"/>
          </a:p>
        </p:txBody>
      </p:sp>
      <p:sp>
        <p:nvSpPr>
          <p:cNvPr id="608259" name="Rectangle 3">
            <a:extLst>
              <a:ext uri="{FF2B5EF4-FFF2-40B4-BE49-F238E27FC236}">
                <a16:creationId xmlns:a16="http://schemas.microsoft.com/office/drawing/2014/main" id="{134518E7-CBDC-46FC-9E58-3BF3B00ACF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General Charles Cornwallis moved British forces to Yorktown, Virginia, in 1781.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Washington’s Continental Army and French troops under </a:t>
            </a:r>
            <a:r>
              <a:rPr lang="en-US" altLang="en-US" sz="2000" b="1">
                <a:solidFill>
                  <a:srgbClr val="003300"/>
                </a:solidFill>
              </a:rPr>
              <a:t>Comte de Rochambeau </a:t>
            </a:r>
            <a:r>
              <a:rPr lang="en-US" altLang="en-US" sz="2000">
                <a:solidFill>
                  <a:srgbClr val="003300"/>
                </a:solidFill>
              </a:rPr>
              <a:t>surrounded the British.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Cornwallis surrendered on October 19, 1781, after weeks of fighting. Patriots took 8,000 prisoners–the largest British army in America.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The </a:t>
            </a:r>
            <a:r>
              <a:rPr lang="en-US" altLang="en-US" sz="2000" b="1">
                <a:solidFill>
                  <a:srgbClr val="003300"/>
                </a:solidFill>
              </a:rPr>
              <a:t>Battle of Yorktown </a:t>
            </a:r>
            <a:r>
              <a:rPr lang="en-US" altLang="en-US" sz="2000">
                <a:solidFill>
                  <a:srgbClr val="003300"/>
                </a:solidFill>
              </a:rPr>
              <a:t>was the last major battle of the American Revolution.</a:t>
            </a:r>
            <a:endParaRPr lang="en-US" altLang="en-US" sz="2000" b="1">
              <a:solidFill>
                <a:srgbClr val="003300"/>
              </a:solidFill>
            </a:endParaRPr>
          </a:p>
        </p:txBody>
      </p:sp>
      <p:sp>
        <p:nvSpPr>
          <p:cNvPr id="608260" name="Rectangle 4">
            <a:extLst>
              <a:ext uri="{FF2B5EF4-FFF2-40B4-BE49-F238E27FC236}">
                <a16:creationId xmlns:a16="http://schemas.microsoft.com/office/drawing/2014/main" id="{E53F0E5C-4633-40B9-841A-445DC5E46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525" y="2195513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608261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96416D-66FC-4F00-9122-4CC09360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62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F38DF3-2BFA-413B-8736-6C9DDA0A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5" name="Picture 9" descr="Untitled-10 copy">
            <a:extLst>
              <a:ext uri="{FF2B5EF4-FFF2-40B4-BE49-F238E27FC236}">
                <a16:creationId xmlns:a16="http://schemas.microsoft.com/office/drawing/2014/main" id="{D9D34EC8-00CE-49E3-824B-12DF9738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6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52E0BA5-FF69-46C1-92B0-5C964A6BE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67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2CDBCE3-83D6-4E38-945E-2840807B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>
            <a:extLst>
              <a:ext uri="{FF2B5EF4-FFF2-40B4-BE49-F238E27FC236}">
                <a16:creationId xmlns:a16="http://schemas.microsoft.com/office/drawing/2014/main" id="{49746BF7-EC80-4201-8CF7-EEDE93BC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</p:spPr>
        <p:txBody>
          <a:bodyPr/>
          <a:lstStyle/>
          <a:p>
            <a:r>
              <a:rPr lang="en-US" altLang="en-US"/>
              <a:t>Main Idea 3: </a:t>
            </a:r>
            <a:br>
              <a:rPr lang="en-US" altLang="en-US"/>
            </a:br>
            <a:r>
              <a:rPr lang="en-US" altLang="en-US"/>
              <a:t>The British and the Americans </a:t>
            </a:r>
            <a:br>
              <a:rPr lang="en-US" altLang="en-US"/>
            </a:br>
            <a:r>
              <a:rPr lang="en-US" altLang="en-US"/>
              <a:t>officially ended the war by signing the </a:t>
            </a:r>
            <a:br>
              <a:rPr lang="en-US" altLang="en-US"/>
            </a:br>
            <a:r>
              <a:rPr lang="en-US" altLang="en-US"/>
              <a:t>Treaty of Paris of 1783.</a:t>
            </a:r>
            <a:endParaRPr lang="en-US" altLang="en-US" sz="2400"/>
          </a:p>
        </p:txBody>
      </p:sp>
      <p:sp>
        <p:nvSpPr>
          <p:cNvPr id="609283" name="Rectangle 3">
            <a:extLst>
              <a:ext uri="{FF2B5EF4-FFF2-40B4-BE49-F238E27FC236}">
                <a16:creationId xmlns:a16="http://schemas.microsoft.com/office/drawing/2014/main" id="{22CE52F3-8571-4A78-ADD2-347945148D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2133600"/>
            <a:ext cx="8077200" cy="3733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3300"/>
                </a:solidFill>
              </a:rPr>
              <a:t>	After Yorktown, there were only a few small battles. The British lacked money to pay for a new army, so they entered into peace talks with the Patriots.</a:t>
            </a:r>
            <a:endParaRPr lang="en-US" altLang="en-US" sz="2000" b="1">
              <a:solidFill>
                <a:srgbClr val="0033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3300"/>
                </a:solidFill>
              </a:rPr>
              <a:t>Treaty of Paris of 1783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It took two years to come to a peace agreement.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Britain recognized American independence.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Set America’s borders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British accepted America’s right to settle west of the original 13 colonies.</a:t>
            </a:r>
            <a:endParaRPr lang="en-US" altLang="en-US" sz="2000" b="1">
              <a:solidFill>
                <a:srgbClr val="003300"/>
              </a:solidFill>
            </a:endParaRPr>
          </a:p>
        </p:txBody>
      </p:sp>
      <p:sp>
        <p:nvSpPr>
          <p:cNvPr id="609284" name="Rectangle 4">
            <a:extLst>
              <a:ext uri="{FF2B5EF4-FFF2-40B4-BE49-F238E27FC236}">
                <a16:creationId xmlns:a16="http://schemas.microsoft.com/office/drawing/2014/main" id="{68A84CF7-7BD1-4456-ACFF-1FE4E071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8077200" cy="990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3300"/>
                </a:solidFill>
              </a:rPr>
              <a:t>After Yorktown, there were only a few small battles. The British lacked money to pay for a new army, so they entered into peace talks with the Patriots.</a:t>
            </a:r>
            <a:endParaRPr lang="en-US" altLang="en-US" sz="2000" b="1">
              <a:solidFill>
                <a:srgbClr val="0033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3300"/>
              </a:solidFill>
            </a:endParaRPr>
          </a:p>
        </p:txBody>
      </p:sp>
      <p:sp>
        <p:nvSpPr>
          <p:cNvPr id="609285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C848609-65C1-402E-8584-6738280D4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286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7AD5A8C8-E3C6-4259-91FC-0E2092476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9292" name="Picture 12" descr="Untitled-10 copy">
            <a:extLst>
              <a:ext uri="{FF2B5EF4-FFF2-40B4-BE49-F238E27FC236}">
                <a16:creationId xmlns:a16="http://schemas.microsoft.com/office/drawing/2014/main" id="{364D1BF2-0A79-4312-8E19-9E1D091C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9293" name="Rectangle 1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FEA2E78-64D9-431A-8FD1-B667475F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294" name="Rectangle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00E5A2E-4BC0-429F-912F-A759C18FD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 descr="back2">
            <a:extLst>
              <a:ext uri="{FF2B5EF4-FFF2-40B4-BE49-F238E27FC236}">
                <a16:creationId xmlns:a16="http://schemas.microsoft.com/office/drawing/2014/main" id="{9149DA3A-BAD1-41D0-A8F3-CD9919E8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125" name="Picture 13" descr="Untitled-6 copy">
            <a:extLst>
              <a:ext uri="{FF2B5EF4-FFF2-40B4-BE49-F238E27FC236}">
                <a16:creationId xmlns:a16="http://schemas.microsoft.com/office/drawing/2014/main" id="{5FFFB6FE-4E66-46D8-9652-1F352238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26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2D73B41-2E39-478F-8087-8BFD011AF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2127" name="Rectangl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25A679-BEF5-47F4-B113-F7FB9449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2131" name="Picture 19" descr="chapter04_137">
            <a:extLst>
              <a:ext uri="{FF2B5EF4-FFF2-40B4-BE49-F238E27FC236}">
                <a16:creationId xmlns:a16="http://schemas.microsoft.com/office/drawing/2014/main" id="{903E1805-715E-4397-B262-6EA439E1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704850"/>
            <a:ext cx="58388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 descr="back2">
            <a:extLst>
              <a:ext uri="{FF2B5EF4-FFF2-40B4-BE49-F238E27FC236}">
                <a16:creationId xmlns:a16="http://schemas.microsoft.com/office/drawing/2014/main" id="{50D31F1C-1C6E-41DF-BE30-E80A21D3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05" name="Picture 9" descr="Untitled-6 copy">
            <a:extLst>
              <a:ext uri="{FF2B5EF4-FFF2-40B4-BE49-F238E27FC236}">
                <a16:creationId xmlns:a16="http://schemas.microsoft.com/office/drawing/2014/main" id="{EB2CECEA-078E-4F6A-829A-8A5BCBE3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906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9BE7730-9207-492B-83EE-4B543C4B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07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E9D855-0658-4188-B286-0017BFB5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2908" name="Picture 12" descr="chapter04_120-121">
            <a:extLst>
              <a:ext uri="{FF2B5EF4-FFF2-40B4-BE49-F238E27FC236}">
                <a16:creationId xmlns:a16="http://schemas.microsoft.com/office/drawing/2014/main" id="{0518DED8-89CF-408D-A5EA-2B3BB505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6400"/>
            <a:ext cx="8096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 descr="back2">
            <a:extLst>
              <a:ext uri="{FF2B5EF4-FFF2-40B4-BE49-F238E27FC236}">
                <a16:creationId xmlns:a16="http://schemas.microsoft.com/office/drawing/2014/main" id="{15058922-70D4-491A-A26E-46E8C7AF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29" name="Picture 9" descr="Untitled-6 copy">
            <a:extLst>
              <a:ext uri="{FF2B5EF4-FFF2-40B4-BE49-F238E27FC236}">
                <a16:creationId xmlns:a16="http://schemas.microsoft.com/office/drawing/2014/main" id="{60B9C0F6-86E3-41CE-963C-81AAC2FC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30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DD705BB-196B-4FD0-8DEF-D3FCE916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31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A0509C9-DC4C-484F-9684-DCF3FE25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32" name="Picture 12" descr="chapter04_128-129">
            <a:extLst>
              <a:ext uri="{FF2B5EF4-FFF2-40B4-BE49-F238E27FC236}">
                <a16:creationId xmlns:a16="http://schemas.microsoft.com/office/drawing/2014/main" id="{5CA296C6-14DF-49D8-8F91-ADC9BD43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371600"/>
            <a:ext cx="80962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 descr="back2">
            <a:extLst>
              <a:ext uri="{FF2B5EF4-FFF2-40B4-BE49-F238E27FC236}">
                <a16:creationId xmlns:a16="http://schemas.microsoft.com/office/drawing/2014/main" id="{646620D0-DE86-454E-933B-572F9F25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5978" name="Picture 10" descr="Untitled-6 copy">
            <a:extLst>
              <a:ext uri="{FF2B5EF4-FFF2-40B4-BE49-F238E27FC236}">
                <a16:creationId xmlns:a16="http://schemas.microsoft.com/office/drawing/2014/main" id="{0B2CB314-CE18-4C7E-BCA6-7422DA8E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979" name="Rectangle 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13DB3DB-5AA4-49A4-82FF-BE329BAE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80" name="Rectangl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DBBFC54-7FB4-4AFA-8A65-6C0047DF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5981" name="Picture 13" descr="chapter04_141">
            <a:extLst>
              <a:ext uri="{FF2B5EF4-FFF2-40B4-BE49-F238E27FC236}">
                <a16:creationId xmlns:a16="http://schemas.microsoft.com/office/drawing/2014/main" id="{96A41FBE-FF79-41D5-843E-252952E3C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842963"/>
            <a:ext cx="82169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4" name="Picture 2" descr="back2">
            <a:extLst>
              <a:ext uri="{FF2B5EF4-FFF2-40B4-BE49-F238E27FC236}">
                <a16:creationId xmlns:a16="http://schemas.microsoft.com/office/drawing/2014/main" id="{477EA54E-FCD6-4B3D-BD5F-DE7AC6F2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7001" name="Picture 9" descr="Untitled-6 copy">
            <a:extLst>
              <a:ext uri="{FF2B5EF4-FFF2-40B4-BE49-F238E27FC236}">
                <a16:creationId xmlns:a16="http://schemas.microsoft.com/office/drawing/2014/main" id="{61763CF6-983C-441F-B902-98B60EAF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7002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7AAA8D3-9124-4FFE-BE36-87AF54EF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03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F1619ED-F48E-470B-98C3-3A6B9025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04" name="Picture 12" descr="chapter04_113">
            <a:extLst>
              <a:ext uri="{FF2B5EF4-FFF2-40B4-BE49-F238E27FC236}">
                <a16:creationId xmlns:a16="http://schemas.microsoft.com/office/drawing/2014/main" id="{89E105CA-E80D-4813-A452-921DCB94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419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 descr="back2">
            <a:extLst>
              <a:ext uri="{FF2B5EF4-FFF2-40B4-BE49-F238E27FC236}">
                <a16:creationId xmlns:a16="http://schemas.microsoft.com/office/drawing/2014/main" id="{18AF1240-CFA8-4B45-93F2-239229F0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8025" name="Picture 9" descr="Untitled-6 copy">
            <a:extLst>
              <a:ext uri="{FF2B5EF4-FFF2-40B4-BE49-F238E27FC236}">
                <a16:creationId xmlns:a16="http://schemas.microsoft.com/office/drawing/2014/main" id="{57C71F7F-F585-4812-A755-2FBEA72C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8026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4F28D2E-2D28-4753-9C40-7993E90A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7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D0B24D-A996-4B41-A016-EAFE7B45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8028" name="Picture 12" descr="chapter04_115">
            <a:extLst>
              <a:ext uri="{FF2B5EF4-FFF2-40B4-BE49-F238E27FC236}">
                <a16:creationId xmlns:a16="http://schemas.microsoft.com/office/drawing/2014/main" id="{A98547DD-8505-4213-8397-20AF34C5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77819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FB6203CE-531B-4D3D-92FA-E276AD046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600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2: </a:t>
            </a:r>
            <a:br>
              <a:rPr lang="en-US" altLang="en-US" sz="2400"/>
            </a:br>
            <a:r>
              <a:rPr lang="en-US" altLang="en-US" sz="2400"/>
              <a:t>Armed conflict between British soldiers and colonists broke out with the “shot heard ’round the world.”</a:t>
            </a:r>
          </a:p>
        </p:txBody>
      </p:sp>
      <p:sp>
        <p:nvSpPr>
          <p:cNvPr id="628739" name="Text Box 3">
            <a:extLst>
              <a:ext uri="{FF2B5EF4-FFF2-40B4-BE49-F238E27FC236}">
                <a16:creationId xmlns:a16="http://schemas.microsoft.com/office/drawing/2014/main" id="{6F0835F0-2E8A-4F15-BC5E-812B0803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The Ride of Paul Revere</a:t>
            </a:r>
          </a:p>
        </p:txBody>
      </p:sp>
      <p:sp>
        <p:nvSpPr>
          <p:cNvPr id="628740" name="Text Box 4">
            <a:extLst>
              <a:ext uri="{FF2B5EF4-FFF2-40B4-BE49-F238E27FC236}">
                <a16:creationId xmlns:a16="http://schemas.microsoft.com/office/drawing/2014/main" id="{8553B89F-5383-4AC1-AC34-DF68ED677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FF9900"/>
                </a:solidFill>
                <a:latin typeface="Verdana" panose="020B0604030504040204" pitchFamily="34" charset="0"/>
              </a:rPr>
              <a:t>Battles at Lexington and Concord</a:t>
            </a:r>
          </a:p>
        </p:txBody>
      </p:sp>
      <p:sp>
        <p:nvSpPr>
          <p:cNvPr id="628741" name="Text Box 5">
            <a:extLst>
              <a:ext uri="{FF2B5EF4-FFF2-40B4-BE49-F238E27FC236}">
                <a16:creationId xmlns:a16="http://schemas.microsoft.com/office/drawing/2014/main" id="{43C7D8F9-55F8-4D77-92A8-F5E15EE2E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7620000" cy="1266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Massachusetts governor, Thomas Gage, sent British troops to seize weapons at Concord.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Paul Revere and two others rode to warn colonists.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Local militia, </a:t>
            </a:r>
            <a:r>
              <a:rPr lang="en-US" altLang="en-US" sz="1600" b="1">
                <a:solidFill>
                  <a:srgbClr val="003300"/>
                </a:solidFill>
                <a:latin typeface="Verdana" panose="020B0604030504040204" pitchFamily="34" charset="0"/>
              </a:rPr>
              <a:t>minutemen</a:t>
            </a: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, readied for battle.</a:t>
            </a:r>
          </a:p>
        </p:txBody>
      </p:sp>
      <p:sp>
        <p:nvSpPr>
          <p:cNvPr id="628742" name="Text Box 6">
            <a:extLst>
              <a:ext uri="{FF2B5EF4-FFF2-40B4-BE49-F238E27FC236}">
                <a16:creationId xmlns:a16="http://schemas.microsoft.com/office/drawing/2014/main" id="{D5170588-05AB-44A5-8013-3228C8FF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9600"/>
            <a:ext cx="7620000" cy="1412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April 19, 1775– British troops arrived in Lexington and colonists fire the “shot heard ‘round the world.”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British </a:t>
            </a:r>
            <a:r>
              <a:rPr lang="en-US" altLang="en-US" sz="1600" b="1">
                <a:solidFill>
                  <a:srgbClr val="003300"/>
                </a:solidFill>
                <a:latin typeface="Verdana" panose="020B0604030504040204" pitchFamily="34" charset="0"/>
              </a:rPr>
              <a:t>Redcoats</a:t>
            </a:r>
            <a:r>
              <a:rPr lang="en-US" altLang="en-US" sz="1600">
                <a:solidFill>
                  <a:srgbClr val="003300"/>
                </a:solidFill>
                <a:latin typeface="Verdana" panose="020B0604030504040204" pitchFamily="34" charset="0"/>
              </a:rPr>
              <a:t> continue on to Concord but are forced to retreat back to Boston. Their red uniforms made an easy target for Patriot marksmen.</a:t>
            </a:r>
          </a:p>
        </p:txBody>
      </p:sp>
      <p:sp>
        <p:nvSpPr>
          <p:cNvPr id="628743" name="Rectangl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ACE66B3-93A5-4CCD-A61E-2B2970AFF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4" name="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58E5C1-9C43-450B-AA85-A22E7BB88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47" name="Picture 11" descr="Untitled-10 copy">
            <a:extLst>
              <a:ext uri="{FF2B5EF4-FFF2-40B4-BE49-F238E27FC236}">
                <a16:creationId xmlns:a16="http://schemas.microsoft.com/office/drawing/2014/main" id="{CE59127D-70F0-41BB-A3F8-0511C287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8748" name="Rectangle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28B22A4-437C-40B8-B268-3C9270F9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9" name="Rectangle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BD26320-F88E-47DC-90F1-1DBBACE9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50" name="Picture 14">
            <a:extLst>
              <a:ext uri="{FF2B5EF4-FFF2-40B4-BE49-F238E27FC236}">
                <a16:creationId xmlns:a16="http://schemas.microsoft.com/office/drawing/2014/main" id="{FAA2E679-CF7D-4C4F-81C6-474F3E0B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50212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751" name="Picture 15">
            <a:extLst>
              <a:ext uri="{FF2B5EF4-FFF2-40B4-BE49-F238E27FC236}">
                <a16:creationId xmlns:a16="http://schemas.microsoft.com/office/drawing/2014/main" id="{0A5BB9BF-4813-4F5B-9A0A-F29F03DF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9638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/>
      <p:bldP spid="628740" grpId="0"/>
      <p:bldP spid="628741" grpId="0" animBg="1"/>
      <p:bldP spid="6287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back2">
            <a:extLst>
              <a:ext uri="{FF2B5EF4-FFF2-40B4-BE49-F238E27FC236}">
                <a16:creationId xmlns:a16="http://schemas.microsoft.com/office/drawing/2014/main" id="{A91F8B9D-6D51-449F-B992-4DA19231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049" name="Picture 9" descr="Untitled-6 copy">
            <a:extLst>
              <a:ext uri="{FF2B5EF4-FFF2-40B4-BE49-F238E27FC236}">
                <a16:creationId xmlns:a16="http://schemas.microsoft.com/office/drawing/2014/main" id="{F13D2F0B-ED0D-4A93-9BF5-819A272B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50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5E7C193-EE66-485E-90CD-3FBF2426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9051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C14385-8091-41AF-AB57-D015E8E4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9052" name="Picture 12" descr="chapter04_127">
            <a:extLst>
              <a:ext uri="{FF2B5EF4-FFF2-40B4-BE49-F238E27FC236}">
                <a16:creationId xmlns:a16="http://schemas.microsoft.com/office/drawing/2014/main" id="{ABB6E538-6FB7-4086-A980-25A3C3B1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85800"/>
            <a:ext cx="64198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back2">
            <a:extLst>
              <a:ext uri="{FF2B5EF4-FFF2-40B4-BE49-F238E27FC236}">
                <a16:creationId xmlns:a16="http://schemas.microsoft.com/office/drawing/2014/main" id="{9B20917D-EE1F-4564-A622-3D172E7E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0073" name="Picture 9" descr="Untitled-6 copy">
            <a:extLst>
              <a:ext uri="{FF2B5EF4-FFF2-40B4-BE49-F238E27FC236}">
                <a16:creationId xmlns:a16="http://schemas.microsoft.com/office/drawing/2014/main" id="{CC127FD2-74CF-4591-B270-60C28DC1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74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405E221-4ED7-4AAB-B91B-69070858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075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523E82-607A-4C02-9CF6-99880238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0076" name="Picture 12" descr="chapter04_130">
            <a:extLst>
              <a:ext uri="{FF2B5EF4-FFF2-40B4-BE49-F238E27FC236}">
                <a16:creationId xmlns:a16="http://schemas.microsoft.com/office/drawing/2014/main" id="{30CD2169-41CF-46C3-8B43-75150FDB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9911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 descr="back2">
            <a:extLst>
              <a:ext uri="{FF2B5EF4-FFF2-40B4-BE49-F238E27FC236}">
                <a16:creationId xmlns:a16="http://schemas.microsoft.com/office/drawing/2014/main" id="{09978D19-8060-4493-AC7C-8C3789080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097" name="Picture 9" descr="Untitled-6 copy">
            <a:extLst>
              <a:ext uri="{FF2B5EF4-FFF2-40B4-BE49-F238E27FC236}">
                <a16:creationId xmlns:a16="http://schemas.microsoft.com/office/drawing/2014/main" id="{12B213BA-2D8F-4540-BD8E-68EF6B13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1098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7558C27-397B-490F-83DD-FF0EE280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099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6852A6-6C81-42DB-BD84-FD08F2D4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1100" name="Picture 12" descr="chapter04_134">
            <a:extLst>
              <a:ext uri="{FF2B5EF4-FFF2-40B4-BE49-F238E27FC236}">
                <a16:creationId xmlns:a16="http://schemas.microsoft.com/office/drawing/2014/main" id="{A26D2D9C-2412-413B-9C8E-A88AE4F1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402138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 descr="back2">
            <a:extLst>
              <a:ext uri="{FF2B5EF4-FFF2-40B4-BE49-F238E27FC236}">
                <a16:creationId xmlns:a16="http://schemas.microsoft.com/office/drawing/2014/main" id="{7F9CE530-7B7B-4EC6-8346-44CBF812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953" name="Picture 9" descr="Untitled-6 copy">
            <a:extLst>
              <a:ext uri="{FF2B5EF4-FFF2-40B4-BE49-F238E27FC236}">
                <a16:creationId xmlns:a16="http://schemas.microsoft.com/office/drawing/2014/main" id="{094FE458-377F-427E-A7BE-6D304B58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954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3B441E0-0416-4025-9854-CAA49933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55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1512747-AB7E-4528-9E8E-C86C82B8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956" name="Picture 12" descr="chapter04_139">
            <a:extLst>
              <a:ext uri="{FF2B5EF4-FFF2-40B4-BE49-F238E27FC236}">
                <a16:creationId xmlns:a16="http://schemas.microsoft.com/office/drawing/2014/main" id="{5C5AB3B8-2C8E-40FA-AFE5-AA501723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28650"/>
            <a:ext cx="5143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back2">
            <a:extLst>
              <a:ext uri="{FF2B5EF4-FFF2-40B4-BE49-F238E27FC236}">
                <a16:creationId xmlns:a16="http://schemas.microsoft.com/office/drawing/2014/main" id="{76464328-0FD3-40D9-BCF7-9AE4BE54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4" name="Text Box 8">
            <a:extLst>
              <a:ext uri="{FF2B5EF4-FFF2-40B4-BE49-F238E27FC236}">
                <a16:creationId xmlns:a16="http://schemas.microsoft.com/office/drawing/2014/main" id="{1E93774A-74DD-4DD5-9375-DDC16B57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56125"/>
            <a:ext cx="2503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>
                <a:solidFill>
                  <a:schemeClr val="bg1"/>
                </a:solidFill>
                <a:latin typeface="Verdana" panose="020B0604030504040204" pitchFamily="34" charset="0"/>
              </a:rPr>
              <a:t>Click window above to start playing.</a:t>
            </a:r>
          </a:p>
        </p:txBody>
      </p:sp>
      <p:pic>
        <p:nvPicPr>
          <p:cNvPr id="603146" name="Picture 10" descr="Untitled-6 copy">
            <a:extLst>
              <a:ext uri="{FF2B5EF4-FFF2-40B4-BE49-F238E27FC236}">
                <a16:creationId xmlns:a16="http://schemas.microsoft.com/office/drawing/2014/main" id="{14E98D02-9A09-4CE1-B029-CCCE8EF4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6049963"/>
            <a:ext cx="1514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7" name="Rectangle 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DD83867-FC36-44E6-8CE4-A1024B34B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48" name="Rectangle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38E3AE-36F5-4CBC-B8B6-64958B86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3149" name="chs_type_gov.wmv">
            <a:hlinkClick r:id="" action="ppaction://media"/>
            <a:extLst>
              <a:ext uri="{FF2B5EF4-FFF2-40B4-BE49-F238E27FC236}">
                <a16:creationId xmlns:a16="http://schemas.microsoft.com/office/drawing/2014/main" id="{82FBE63B-3A44-4DDE-B9E4-9E536F6DBD1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3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1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314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>
            <a:extLst>
              <a:ext uri="{FF2B5EF4-FFF2-40B4-BE49-F238E27FC236}">
                <a16:creationId xmlns:a16="http://schemas.microsoft.com/office/drawing/2014/main" id="{7E98D6F7-C8FD-4208-B5F7-9B92327AE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9900"/>
                </a:solidFill>
                <a:latin typeface="Verdana" panose="020B0604030504040204" pitchFamily="34" charset="0"/>
              </a:rPr>
              <a:t>Second Continental Congress</a:t>
            </a:r>
          </a:p>
        </p:txBody>
      </p:sp>
      <p:sp>
        <p:nvSpPr>
          <p:cNvPr id="629763" name="Text Box 3">
            <a:extLst>
              <a:ext uri="{FF2B5EF4-FFF2-40B4-BE49-F238E27FC236}">
                <a16:creationId xmlns:a16="http://schemas.microsoft.com/office/drawing/2014/main" id="{FAB13940-6DFC-4287-BE22-840F80FEF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6242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9900"/>
                </a:solidFill>
                <a:latin typeface="Verdana" panose="020B0604030504040204" pitchFamily="34" charset="0"/>
              </a:rPr>
              <a:t>Continental Army</a:t>
            </a:r>
          </a:p>
        </p:txBody>
      </p:sp>
      <p:sp>
        <p:nvSpPr>
          <p:cNvPr id="629764" name="Text Box 4">
            <a:extLst>
              <a:ext uri="{FF2B5EF4-FFF2-40B4-BE49-F238E27FC236}">
                <a16:creationId xmlns:a16="http://schemas.microsoft.com/office/drawing/2014/main" id="{292911DE-5AD8-4322-BADC-B0E182F2E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19375"/>
            <a:ext cx="7620000" cy="1409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Delegates from 12 colonies met in Philadelphia in May 1775.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Some called for peace, others for war.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Compromised—created army but also sent Olive Branch Petition to King George</a:t>
            </a:r>
          </a:p>
        </p:txBody>
      </p:sp>
      <p:sp>
        <p:nvSpPr>
          <p:cNvPr id="629765" name="Text Box 5">
            <a:extLst>
              <a:ext uri="{FF2B5EF4-FFF2-40B4-BE49-F238E27FC236}">
                <a16:creationId xmlns:a16="http://schemas.microsoft.com/office/drawing/2014/main" id="{33358BD3-8500-46FF-A326-EE1D7CEFB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51375"/>
            <a:ext cx="7620000" cy="1025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Congress created the </a:t>
            </a: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Continental Army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Named a Virginian, </a:t>
            </a: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</a:rPr>
              <a:t>George Washington</a:t>
            </a: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, to command army and prepare for the war</a:t>
            </a:r>
          </a:p>
        </p:txBody>
      </p:sp>
      <p:sp>
        <p:nvSpPr>
          <p:cNvPr id="629766" name="Rectangle 6">
            <a:extLst>
              <a:ext uri="{FF2B5EF4-FFF2-40B4-BE49-F238E27FC236}">
                <a16:creationId xmlns:a16="http://schemas.microsoft.com/office/drawing/2014/main" id="{E3CB2CD3-7F4C-4E6F-AB0A-C2F86AE10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3: </a:t>
            </a:r>
            <a:br>
              <a:rPr lang="en-US" altLang="en-US" sz="2400"/>
            </a:br>
            <a:r>
              <a:rPr lang="en-US" altLang="en-US" sz="2400"/>
              <a:t>The Second Continental Congress created the Continental Army to fight the British. </a:t>
            </a:r>
          </a:p>
        </p:txBody>
      </p:sp>
      <p:pic>
        <p:nvPicPr>
          <p:cNvPr id="629767" name="Picture 7">
            <a:extLst>
              <a:ext uri="{FF2B5EF4-FFF2-40B4-BE49-F238E27FC236}">
                <a16:creationId xmlns:a16="http://schemas.microsoft.com/office/drawing/2014/main" id="{8B05B14A-2E7D-4D9D-98D9-124B45D4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924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68" name="Picture 8">
            <a:extLst>
              <a:ext uri="{FF2B5EF4-FFF2-40B4-BE49-F238E27FC236}">
                <a16:creationId xmlns:a16="http://schemas.microsoft.com/office/drawing/2014/main" id="{49DE71CB-135B-4D82-8802-F7E73F8D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1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9" name="Rectangl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714EBCA-9032-434D-83A9-1A0F8ECB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0" name="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391999-5674-4723-8960-AFAFD0155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9773" name="Picture 13" descr="Untitled-10 copy">
            <a:extLst>
              <a:ext uri="{FF2B5EF4-FFF2-40B4-BE49-F238E27FC236}">
                <a16:creationId xmlns:a16="http://schemas.microsoft.com/office/drawing/2014/main" id="{A490C232-C136-4CF3-BEC5-94DDE3E4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74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36C31F6-7C2F-4311-A3C9-538921DA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5" name="Rectangl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00C749-7D94-46DA-9D04-F338A578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/>
      <p:bldP spid="629763" grpId="0"/>
      <p:bldP spid="629764" grpId="0" animBg="1"/>
      <p:bldP spid="6297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>
            <a:extLst>
              <a:ext uri="{FF2B5EF4-FFF2-40B4-BE49-F238E27FC236}">
                <a16:creationId xmlns:a16="http://schemas.microsoft.com/office/drawing/2014/main" id="{6E8F5976-616B-4C03-B36E-0181B84E1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914400"/>
          </a:xfrm>
        </p:spPr>
        <p:txBody>
          <a:bodyPr/>
          <a:lstStyle/>
          <a:p>
            <a:r>
              <a:rPr lang="en-US" altLang="en-US" sz="2400"/>
              <a:t>Main Idea 4: </a:t>
            </a:r>
            <a:br>
              <a:rPr lang="en-US" altLang="en-US" sz="2400"/>
            </a:br>
            <a:r>
              <a:rPr lang="en-US" altLang="en-US" sz="2400"/>
              <a:t> In two early battles, the army lost control of Boston but then regained it.</a:t>
            </a:r>
          </a:p>
        </p:txBody>
      </p:sp>
      <p:sp>
        <p:nvSpPr>
          <p:cNvPr id="630787" name="Rectangle 3">
            <a:extLst>
              <a:ext uri="{FF2B5EF4-FFF2-40B4-BE49-F238E27FC236}">
                <a16:creationId xmlns:a16="http://schemas.microsoft.com/office/drawing/2014/main" id="{460B6EA4-39BE-49F2-92CA-03A1BB5688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58813" y="1752600"/>
            <a:ext cx="3582987" cy="4114800"/>
          </a:xfrm>
          <a:solidFill>
            <a:srgbClr val="336633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ctr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Battle of Bunker Hill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Patriots attacked British at Fort Ticonderoga on May 10, 1775, to seize large supply of weapons.  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Colonial forces fortified Breed’s Hill to prevent British escape from Boston.</a:t>
            </a: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Army of 2,400 Redcoats fought 1,600 Americans at the </a:t>
            </a:r>
            <a:r>
              <a:rPr lang="en-US" altLang="en-US" sz="1600" b="1">
                <a:solidFill>
                  <a:srgbClr val="FFFF99"/>
                </a:solidFill>
              </a:rPr>
              <a:t>Battle of Bunker Hill</a:t>
            </a:r>
            <a:r>
              <a:rPr lang="en-US" altLang="en-US" sz="1600">
                <a:solidFill>
                  <a:srgbClr val="FFFF99"/>
                </a:solidFill>
              </a:rPr>
              <a:t>.</a:t>
            </a:r>
            <a:endParaRPr lang="en-US" altLang="en-US" sz="1600" b="1">
              <a:solidFill>
                <a:srgbClr val="FFFF99"/>
              </a:solidFill>
            </a:endParaRPr>
          </a:p>
          <a:p>
            <a:pPr marL="228600" indent="-228600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Americans forced to retreat, but only after causing more than 1,000 British casualties.</a:t>
            </a:r>
          </a:p>
        </p:txBody>
      </p:sp>
      <p:sp>
        <p:nvSpPr>
          <p:cNvPr id="630788" name="Rectangle 4">
            <a:extLst>
              <a:ext uri="{FF2B5EF4-FFF2-40B4-BE49-F238E27FC236}">
                <a16:creationId xmlns:a16="http://schemas.microsoft.com/office/drawing/2014/main" id="{2350DA3A-EA24-4276-AFCB-631B689B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1752600"/>
            <a:ext cx="3582988" cy="4114800"/>
          </a:xfrm>
          <a:prstGeom prst="rect">
            <a:avLst/>
          </a:prstGeom>
          <a:solidFill>
            <a:srgbClr val="33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99"/>
                </a:solidFill>
              </a:rPr>
              <a:t>Dorchester Heights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General Washington arrived in Boston and took command.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Cannons were brought in from Fort Ticonderoga.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On March 4, 1776, Washington moved his army to Dorchester Heights and placed the cannons on Nook’s Hill.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American troops fired down upon the British.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99"/>
                </a:solidFill>
              </a:rPr>
              <a:t>The British were forced to retreat from Boston.</a:t>
            </a:r>
          </a:p>
        </p:txBody>
      </p:sp>
      <p:sp>
        <p:nvSpPr>
          <p:cNvPr id="630789" name="Rectangl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072A6C-0705-4924-8A76-066A6F4B0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0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B24576FD-F297-4A50-A257-4207D5F1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793" name="Picture 9" descr="Untitled-10 copy">
            <a:extLst>
              <a:ext uri="{FF2B5EF4-FFF2-40B4-BE49-F238E27FC236}">
                <a16:creationId xmlns:a16="http://schemas.microsoft.com/office/drawing/2014/main" id="{40E32851-A53A-41BC-AC9E-8F714C8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94" name="Rectangle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7AD1F3A-5E2A-4B40-971B-A68E9A6D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5" name="Rectangl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CC6616-9233-4B58-94FB-E94E017E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798" name="Picture 14">
            <a:extLst>
              <a:ext uri="{FF2B5EF4-FFF2-40B4-BE49-F238E27FC236}">
                <a16:creationId xmlns:a16="http://schemas.microsoft.com/office/drawing/2014/main" id="{6B5239A1-3698-4FFF-8730-6EA9CB60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3878263"/>
            <a:ext cx="160337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799" name="Picture 15">
            <a:extLst>
              <a:ext uri="{FF2B5EF4-FFF2-40B4-BE49-F238E27FC236}">
                <a16:creationId xmlns:a16="http://schemas.microsoft.com/office/drawing/2014/main" id="{10FC6CCC-CDED-4457-B600-203ECDFA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2590800"/>
            <a:ext cx="160337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7" grpId="0" animBg="1"/>
      <p:bldP spid="6307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F504B5BA-3F2F-4BA3-A940-943D123A3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2400"/>
              <a:t>Declaring Independence</a:t>
            </a:r>
            <a:endParaRPr lang="en-US" altLang="en-US" sz="2400" i="1">
              <a:solidFill>
                <a:schemeClr val="bg1"/>
              </a:solidFill>
            </a:endParaRPr>
          </a:p>
        </p:txBody>
      </p:sp>
      <p:sp>
        <p:nvSpPr>
          <p:cNvPr id="619523" name="Text Box 3">
            <a:extLst>
              <a:ext uri="{FF2B5EF4-FFF2-40B4-BE49-F238E27FC236}">
                <a16:creationId xmlns:a16="http://schemas.microsoft.com/office/drawing/2014/main" id="{CA81E5E4-577B-46D2-91E9-F24910A0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426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The Big Idea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colonies formally declared their independence from Great Britain.</a:t>
            </a:r>
          </a:p>
          <a:p>
            <a:pPr algn="ctr" eaLnBrk="1" hangingPunct="1"/>
            <a:endParaRPr lang="en-US" altLang="en-US" sz="2000" b="1">
              <a:solidFill>
                <a:srgbClr val="0033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3300"/>
                </a:solidFill>
                <a:latin typeface="Verdana" panose="020B0604030504040204" pitchFamily="34" charset="0"/>
              </a:rPr>
              <a:t>Main Ideas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Thomas Paine’s </a:t>
            </a:r>
            <a:r>
              <a:rPr lang="en-US" altLang="en-US" sz="2000" i="1">
                <a:solidFill>
                  <a:srgbClr val="003300"/>
                </a:solidFill>
                <a:latin typeface="Verdana" panose="020B0604030504040204" pitchFamily="34" charset="0"/>
              </a:rPr>
              <a:t>Common Sense</a:t>
            </a: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 led many colonists to support independence.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Colonists had to choose sides when independence was declared.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>
                <a:solidFill>
                  <a:srgbClr val="003300"/>
                </a:solidFill>
                <a:latin typeface="Verdana" panose="020B0604030504040204" pitchFamily="34" charset="0"/>
              </a:rPr>
              <a:t>The Declaration of Independence did not address the rights of all colonists.</a:t>
            </a:r>
          </a:p>
        </p:txBody>
      </p:sp>
      <p:sp>
        <p:nvSpPr>
          <p:cNvPr id="619524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4E7D8AC2-DBF7-4960-B299-7FE61D23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5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25AAF3-00E4-4E17-A9C4-B5FBF1D0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528" name="Picture 8" descr="Untitled-10 copy">
            <a:extLst>
              <a:ext uri="{FF2B5EF4-FFF2-40B4-BE49-F238E27FC236}">
                <a16:creationId xmlns:a16="http://schemas.microsoft.com/office/drawing/2014/main" id="{2F21E8A6-3454-41F7-BF82-9ECF91D0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529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6D2A0F8-356A-418B-95C6-4BC0B624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0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73B1D26-1559-47F5-BD5B-12EF7DBC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>
            <a:extLst>
              <a:ext uri="{FF2B5EF4-FFF2-40B4-BE49-F238E27FC236}">
                <a16:creationId xmlns:a16="http://schemas.microsoft.com/office/drawing/2014/main" id="{61EB34AC-1B8C-4D30-945C-8025AA413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6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/>
              <a:t>Main Idea 1: </a:t>
            </a:r>
            <a:br>
              <a:rPr lang="en-US" altLang="en-US" sz="2400"/>
            </a:br>
            <a:r>
              <a:rPr lang="en-US" altLang="en-US" sz="2400"/>
              <a:t>Thomas Paine’s </a:t>
            </a:r>
            <a:r>
              <a:rPr lang="en-US" altLang="en-US" sz="2400" i="1"/>
              <a:t>Common Sense</a:t>
            </a:r>
            <a:r>
              <a:rPr lang="en-US" altLang="en-US" sz="2400"/>
              <a:t> led many colonists to support independence.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EFFB514E-398A-41FB-BED2-4BD73EA21D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2133600"/>
            <a:ext cx="8077200" cy="3429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003300"/>
                </a:solidFill>
              </a:rPr>
              <a:t>Common Sense</a:t>
            </a:r>
            <a:r>
              <a:rPr lang="en-US" altLang="en-US" sz="2000">
                <a:solidFill>
                  <a:srgbClr val="003300"/>
                </a:solidFill>
              </a:rPr>
              <a:t>:</a:t>
            </a:r>
            <a:r>
              <a:rPr lang="en-US" altLang="en-US" sz="2000" b="1">
                <a:solidFill>
                  <a:srgbClr val="003300"/>
                </a:solidFill>
              </a:rPr>
              <a:t> </a:t>
            </a:r>
            <a:r>
              <a:rPr lang="en-US" altLang="en-US" sz="2000">
                <a:solidFill>
                  <a:srgbClr val="003300"/>
                </a:solidFill>
              </a:rPr>
              <a:t>47-page pamphlet written by </a:t>
            </a:r>
            <a:r>
              <a:rPr lang="en-US" altLang="en-US" sz="2000" b="1">
                <a:solidFill>
                  <a:srgbClr val="003300"/>
                </a:solidFill>
              </a:rPr>
              <a:t>Thomas Paine</a:t>
            </a:r>
            <a:r>
              <a:rPr lang="en-US" altLang="en-US" sz="2000">
                <a:solidFill>
                  <a:srgbClr val="003300"/>
                </a:solidFill>
              </a:rPr>
              <a:t>, published in January 1776.</a:t>
            </a:r>
          </a:p>
          <a:p>
            <a:pPr lvl="1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Urged separation from Great Britain. </a:t>
            </a:r>
          </a:p>
          <a:p>
            <a:pPr lvl="1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Argued that citizens, not monarchs, should make laws.</a:t>
            </a:r>
          </a:p>
          <a:p>
            <a:pPr lvl="1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Argued for economic freedom and the right to military self-defense. </a:t>
            </a:r>
          </a:p>
          <a:p>
            <a:pPr lvl="1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Cried out against tyranny, the abuse of government power.</a:t>
            </a:r>
          </a:p>
          <a:p>
            <a:pPr lvl="1">
              <a:spcBef>
                <a:spcPct val="50000"/>
              </a:spcBef>
            </a:pPr>
            <a:r>
              <a:rPr lang="en-US" altLang="en-US" sz="1800">
                <a:solidFill>
                  <a:srgbClr val="003300"/>
                </a:solidFill>
              </a:rPr>
              <a:t>Reached a wide audience, selling some 500,000 copies.</a:t>
            </a:r>
          </a:p>
        </p:txBody>
      </p:sp>
      <p:sp>
        <p:nvSpPr>
          <p:cNvPr id="621572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1293AFB-F5CB-4D78-B086-062A7966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73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67C8F9-C594-4998-8875-F1A81C51A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576" name="Picture 8" descr="Untitled-10 copy">
            <a:extLst>
              <a:ext uri="{FF2B5EF4-FFF2-40B4-BE49-F238E27FC236}">
                <a16:creationId xmlns:a16="http://schemas.microsoft.com/office/drawing/2014/main" id="{7E7F30DC-7C92-4D74-A9FE-C406463F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577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FC7FC31-B622-4A6C-9254-BE87F94DF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78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3E6141-C8B0-411E-84E8-BD61F2FA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id="{9875C8CF-8F97-412E-A8C4-663A60EF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US" altLang="en-US" sz="2000"/>
            </a:br>
            <a:r>
              <a:rPr lang="en-US" altLang="en-US" sz="2400"/>
              <a:t>Main Idea 2: </a:t>
            </a:r>
            <a:br>
              <a:rPr lang="en-US" altLang="en-US" sz="2400"/>
            </a:br>
            <a:r>
              <a:rPr lang="en-US" altLang="en-US" sz="2400"/>
              <a:t>Colonists had to choose sides when independence was declared.</a:t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63BF1B07-8538-419C-BC0B-A8EC0F561C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533400" y="1905000"/>
            <a:ext cx="8077200" cy="2971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Many colonial leaders agreed with Thomas Paine’s ideas.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Second Continental Congress created a committee in June 1776 to write a document declaring independence.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Thomas Jefferson</a:t>
            </a:r>
            <a:r>
              <a:rPr lang="en-US" altLang="en-US" sz="2000">
                <a:solidFill>
                  <a:srgbClr val="003300"/>
                </a:solidFill>
              </a:rPr>
              <a:t> was main author.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3300"/>
                </a:solidFill>
              </a:rPr>
              <a:t>Declaration of Independence </a:t>
            </a:r>
            <a:r>
              <a:rPr lang="en-US" altLang="en-US" sz="2000">
                <a:solidFill>
                  <a:srgbClr val="003300"/>
                </a:solidFill>
              </a:rPr>
              <a:t>formally announced break with Great Britain.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00"/>
                </a:solidFill>
              </a:rPr>
              <a:t>Approved on July 7, 1776. </a:t>
            </a:r>
          </a:p>
        </p:txBody>
      </p:sp>
      <p:sp>
        <p:nvSpPr>
          <p:cNvPr id="622596" name="Rectangle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26640F4-F018-4993-98F3-B623538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597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FCF029-6538-474D-A900-A0518F38A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00" name="Picture 8" descr="Untitled-10 copy">
            <a:extLst>
              <a:ext uri="{FF2B5EF4-FFF2-40B4-BE49-F238E27FC236}">
                <a16:creationId xmlns:a16="http://schemas.microsoft.com/office/drawing/2014/main" id="{51B5586A-B02F-45C5-BC94-5FFB4888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601" name="Rectangle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E22D079-17F1-4A57-A5E7-6EF04DEB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2" name="Rectangle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D5CC53-F1EF-40ED-BEEC-0FC91DA6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>
            <a:extLst>
              <a:ext uri="{FF2B5EF4-FFF2-40B4-BE49-F238E27FC236}">
                <a16:creationId xmlns:a16="http://schemas.microsoft.com/office/drawing/2014/main" id="{E8A88BAD-94A4-4F13-92E2-13333885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9900"/>
                </a:solidFill>
                <a:latin typeface="Verdana" panose="020B0604030504040204" pitchFamily="34" charset="0"/>
              </a:rPr>
              <a:t>Patriots</a:t>
            </a:r>
          </a:p>
        </p:txBody>
      </p:sp>
      <p:sp>
        <p:nvSpPr>
          <p:cNvPr id="623619" name="Text Box 3">
            <a:extLst>
              <a:ext uri="{FF2B5EF4-FFF2-40B4-BE49-F238E27FC236}">
                <a16:creationId xmlns:a16="http://schemas.microsoft.com/office/drawing/2014/main" id="{5DEB2E4A-ABB4-4693-862B-4950F25AC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099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"/>
              </a:spcBef>
            </a:pPr>
            <a:r>
              <a:rPr lang="en-US" altLang="en-US" sz="2000" b="1">
                <a:solidFill>
                  <a:srgbClr val="FF9900"/>
                </a:solidFill>
                <a:latin typeface="Verdana" panose="020B0604030504040204" pitchFamily="34" charset="0"/>
              </a:rPr>
              <a:t>Loyalists</a:t>
            </a:r>
          </a:p>
        </p:txBody>
      </p:sp>
      <p:sp>
        <p:nvSpPr>
          <p:cNvPr id="623620" name="Text Box 4">
            <a:extLst>
              <a:ext uri="{FF2B5EF4-FFF2-40B4-BE49-F238E27FC236}">
                <a16:creationId xmlns:a16="http://schemas.microsoft.com/office/drawing/2014/main" id="{41ACDBC1-C285-47DC-8D85-A85D33BA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52650"/>
            <a:ext cx="7620000" cy="7508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Patriots chose to fight for independence.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About 40 to 45 percent of Americans were Patriots</a:t>
            </a:r>
          </a:p>
        </p:txBody>
      </p:sp>
      <p:sp>
        <p:nvSpPr>
          <p:cNvPr id="623621" name="Text Box 5">
            <a:extLst>
              <a:ext uri="{FF2B5EF4-FFF2-40B4-BE49-F238E27FC236}">
                <a16:creationId xmlns:a16="http://schemas.microsoft.com/office/drawing/2014/main" id="{6009F507-2F54-4F95-89AA-1654ED02E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95675"/>
            <a:ext cx="7621588" cy="7508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Loyalists, sometimes called Tories, remained loyal to Britain.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About 20 to 30 percent of Americans were Loyalists.</a:t>
            </a:r>
          </a:p>
        </p:txBody>
      </p:sp>
      <p:sp>
        <p:nvSpPr>
          <p:cNvPr id="623622" name="Rectangle 6">
            <a:extLst>
              <a:ext uri="{FF2B5EF4-FFF2-40B4-BE49-F238E27FC236}">
                <a16:creationId xmlns:a16="http://schemas.microsoft.com/office/drawing/2014/main" id="{62D45419-E89E-4F7E-89BC-786894C0B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762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US" altLang="en-US" sz="2400"/>
            </a:br>
            <a:r>
              <a:rPr lang="en-US" altLang="en-US" sz="2400"/>
              <a:t>Choosing Sides</a:t>
            </a:r>
            <a:br>
              <a:rPr lang="en-US" altLang="en-US" sz="2400"/>
            </a:br>
            <a:endParaRPr lang="en-US" altLang="en-US" sz="2400"/>
          </a:p>
        </p:txBody>
      </p:sp>
      <p:pic>
        <p:nvPicPr>
          <p:cNvPr id="623623" name="Picture 7">
            <a:extLst>
              <a:ext uri="{FF2B5EF4-FFF2-40B4-BE49-F238E27FC236}">
                <a16:creationId xmlns:a16="http://schemas.microsoft.com/office/drawing/2014/main" id="{193078F9-9B91-49C9-AC0E-21D36FA7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876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624" name="Picture 8">
            <a:extLst>
              <a:ext uri="{FF2B5EF4-FFF2-40B4-BE49-F238E27FC236}">
                <a16:creationId xmlns:a16="http://schemas.microsoft.com/office/drawing/2014/main" id="{4C9B6F68-24BA-462B-B64C-4F9294E4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91000"/>
            <a:ext cx="1603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3625" name="Picture 9">
            <a:extLst>
              <a:ext uri="{FF2B5EF4-FFF2-40B4-BE49-F238E27FC236}">
                <a16:creationId xmlns:a16="http://schemas.microsoft.com/office/drawing/2014/main" id="{63C678D5-22AA-40FC-BC62-2A6F68E3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402263"/>
            <a:ext cx="160338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626" name="Text Box 10">
            <a:extLst>
              <a:ext uri="{FF2B5EF4-FFF2-40B4-BE49-F238E27FC236}">
                <a16:creationId xmlns:a16="http://schemas.microsoft.com/office/drawing/2014/main" id="{8CA3A916-55CD-4DC6-8E39-B7181B5E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513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9900"/>
                </a:solidFill>
                <a:latin typeface="Verdana" panose="020B0604030504040204" pitchFamily="34" charset="0"/>
              </a:rPr>
              <a:t>Neutral</a:t>
            </a:r>
          </a:p>
        </p:txBody>
      </p:sp>
      <p:sp>
        <p:nvSpPr>
          <p:cNvPr id="623627" name="Text Box 11">
            <a:extLst>
              <a:ext uri="{FF2B5EF4-FFF2-40B4-BE49-F238E27FC236}">
                <a16:creationId xmlns:a16="http://schemas.microsoft.com/office/drawing/2014/main" id="{379720AF-1D79-43AC-A5A3-0D018E7BE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38700"/>
            <a:ext cx="76200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</a:rPr>
              <a:t>About 25 percent of Americans remained neutral.</a:t>
            </a:r>
          </a:p>
        </p:txBody>
      </p:sp>
      <p:sp>
        <p:nvSpPr>
          <p:cNvPr id="623628" name="Rectangl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D140-DF67-4A49-AFF5-305C4B31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29" name="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B26A92-59B9-4B89-948F-82A47ADF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3632" name="Picture 16" descr="Untitled-10 copy">
            <a:extLst>
              <a:ext uri="{FF2B5EF4-FFF2-40B4-BE49-F238E27FC236}">
                <a16:creationId xmlns:a16="http://schemas.microsoft.com/office/drawing/2014/main" id="{974F7E12-8ED9-4803-9F7A-324C3C6F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6057900"/>
            <a:ext cx="1390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633" name="Rectangle 1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93B8A6E-41FB-46B5-BD98-00A4FE2A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019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4" name="Rectangle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46E03E3-0EB2-4C36-BAFC-325F3295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  <p:bldP spid="623619" grpId="0" build="p" autoUpdateAnimBg="0"/>
      <p:bldP spid="623620" grpId="0" animBg="1"/>
      <p:bldP spid="623621" grpId="0" animBg="1"/>
      <p:bldP spid="623626" grpId="0"/>
      <p:bldP spid="6236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99"/>
      </a:hlink>
      <a:folHlink>
        <a:srgbClr val="CC99FF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1428</Words>
  <Application>Microsoft Office PowerPoint</Application>
  <PresentationFormat>On-screen Show (4:3)</PresentationFormat>
  <Paragraphs>185</Paragraphs>
  <Slides>34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</vt:lpstr>
      <vt:lpstr>Verdana</vt:lpstr>
      <vt:lpstr>ヒラギノ角ゴ Pro W3</vt:lpstr>
      <vt:lpstr>Default Design</vt:lpstr>
      <vt:lpstr>The Revolution Begins</vt:lpstr>
      <vt:lpstr>Main Idea 1:  The First Continental Congress demanded certain rights from Great Britain.</vt:lpstr>
      <vt:lpstr>Main Idea 2:  Armed conflict between British soldiers and colonists broke out with the “shot heard ’round the world.”</vt:lpstr>
      <vt:lpstr>Main Idea 3:  The Second Continental Congress created the Continental Army to fight the British. </vt:lpstr>
      <vt:lpstr>Main Idea 4:   In two early battles, the army lost control of Boston but then regained it.</vt:lpstr>
      <vt:lpstr>Declaring Independence</vt:lpstr>
      <vt:lpstr>Main Idea 1:  Thomas Paine’s Common Sense led many colonists to support independence.</vt:lpstr>
      <vt:lpstr> Main Idea 2:  Colonists had to choose sides when independence was declared. </vt:lpstr>
      <vt:lpstr> Choosing Sides </vt:lpstr>
      <vt:lpstr>Main Idea 3:   The Declaration of Independence did not address the rights of all colonists.</vt:lpstr>
      <vt:lpstr>The Struggle for Liberty</vt:lpstr>
      <vt:lpstr>Main Idea 1:  Many Americans supported  the war effort.</vt:lpstr>
      <vt:lpstr>Main Idea 2:   The Patriots both won and lost battles during the years 1775-1777.</vt:lpstr>
      <vt:lpstr>Battle of Saratoga</vt:lpstr>
      <vt:lpstr>Main Idea 3:   France and Spain helped the Patriots fight the British.</vt:lpstr>
      <vt:lpstr>Help from Europe</vt:lpstr>
      <vt:lpstr>Main Idea 4:  The winter at Valley Forge tested  the strength of Patriot troops.</vt:lpstr>
      <vt:lpstr>Main Idea 5:   The war continued at sea  and in the West.</vt:lpstr>
      <vt:lpstr>Independence!</vt:lpstr>
      <vt:lpstr>Main Idea 1:  Patriot forces faced many problems in the war in the South.</vt:lpstr>
      <vt:lpstr>Brutal Fighting</vt:lpstr>
      <vt:lpstr>Main Idea 2:  The American Patriots finally defeated the British at the Battle of Yorktown.</vt:lpstr>
      <vt:lpstr>Main Idea 3:  The British and the Americans  officially ended the war by signing the  Treaty of Paris of 1783.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8th Grade Social Studies</dc:creator>
  <cp:lastModifiedBy>Ryan Kay</cp:lastModifiedBy>
  <cp:revision>158</cp:revision>
  <cp:lastPrinted>2005-02-01T16:21:45Z</cp:lastPrinted>
  <dcterms:created xsi:type="dcterms:W3CDTF">2005-01-20T18:32:35Z</dcterms:created>
  <dcterms:modified xsi:type="dcterms:W3CDTF">2018-10-11T01:37:02Z</dcterms:modified>
</cp:coreProperties>
</file>