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8" r:id="rId4"/>
    <p:sldId id="267" r:id="rId5"/>
    <p:sldId id="269" r:id="rId6"/>
    <p:sldId id="266" r:id="rId7"/>
    <p:sldId id="270" r:id="rId8"/>
    <p:sldId id="265" r:id="rId9"/>
    <p:sldId id="275" r:id="rId10"/>
    <p:sldId id="272" r:id="rId11"/>
    <p:sldId id="274" r:id="rId12"/>
    <p:sldId id="264" r:id="rId13"/>
    <p:sldId id="273" r:id="rId14"/>
    <p:sldId id="276" r:id="rId15"/>
    <p:sldId id="277" r:id="rId16"/>
    <p:sldId id="278" r:id="rId17"/>
    <p:sldId id="279" r:id="rId18"/>
    <p:sldId id="263" r:id="rId19"/>
    <p:sldId id="281" r:id="rId20"/>
    <p:sldId id="280" r:id="rId21"/>
    <p:sldId id="262" r:id="rId22"/>
    <p:sldId id="261" r:id="rId23"/>
    <p:sldId id="282" r:id="rId24"/>
    <p:sldId id="260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4" d="100"/>
          <a:sy n="94" d="100"/>
        </p:scale>
        <p:origin x="-882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C7C76-79E6-6244-886F-EA7324CA36D3}" type="datetimeFigureOut">
              <a:rPr lang="en-US" smtClean="0"/>
              <a:pPr/>
              <a:t>10/2/2015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E817-056B-2846-88A2-CFE3681ECC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C7C76-79E6-6244-886F-EA7324CA36D3}" type="datetimeFigureOut">
              <a:rPr lang="en-US" smtClean="0"/>
              <a:pPr/>
              <a:t>10/2/2015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E817-056B-2846-88A2-CFE3681ECC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C7C76-79E6-6244-886F-EA7324CA36D3}" type="datetimeFigureOut">
              <a:rPr lang="en-US" smtClean="0"/>
              <a:pPr/>
              <a:t>10/2/2015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E817-056B-2846-88A2-CFE3681ECC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C7C76-79E6-6244-886F-EA7324CA36D3}" type="datetimeFigureOut">
              <a:rPr lang="en-US" smtClean="0"/>
              <a:pPr/>
              <a:t>10/2/2015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E817-056B-2846-88A2-CFE3681ECC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C7C76-79E6-6244-886F-EA7324CA36D3}" type="datetimeFigureOut">
              <a:rPr lang="en-US" smtClean="0"/>
              <a:pPr/>
              <a:t>10/2/2015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E817-056B-2846-88A2-CFE3681ECC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C7C76-79E6-6244-886F-EA7324CA36D3}" type="datetimeFigureOut">
              <a:rPr lang="en-US" smtClean="0"/>
              <a:pPr/>
              <a:t>10/2/2015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E817-056B-2846-88A2-CFE3681ECC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C7C76-79E6-6244-886F-EA7324CA36D3}" type="datetimeFigureOut">
              <a:rPr lang="en-US" smtClean="0"/>
              <a:pPr/>
              <a:t>10/2/2015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E817-056B-2846-88A2-CFE3681ECC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C7C76-79E6-6244-886F-EA7324CA36D3}" type="datetimeFigureOut">
              <a:rPr lang="en-US" smtClean="0"/>
              <a:pPr/>
              <a:t>10/2/2015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E817-056B-2846-88A2-CFE3681ECC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C7C76-79E6-6244-886F-EA7324CA36D3}" type="datetimeFigureOut">
              <a:rPr lang="en-US" smtClean="0"/>
              <a:pPr/>
              <a:t>10/2/2015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E817-056B-2846-88A2-CFE3681ECC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C7C76-79E6-6244-886F-EA7324CA36D3}" type="datetimeFigureOut">
              <a:rPr lang="en-US" smtClean="0"/>
              <a:pPr/>
              <a:t>10/2/2015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E817-056B-2846-88A2-CFE3681ECC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C7C76-79E6-6244-886F-EA7324CA36D3}" type="datetimeFigureOut">
              <a:rPr lang="en-US" smtClean="0"/>
              <a:pPr/>
              <a:t>10/2/2015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E817-056B-2846-88A2-CFE3681ECC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C7C76-79E6-6244-886F-EA7324CA36D3}" type="datetimeFigureOut">
              <a:rPr lang="en-US" smtClean="0"/>
              <a:pPr/>
              <a:t>10/2/2015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E817-056B-2846-88A2-CFE3681ECC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D4C7C76-79E6-6244-886F-EA7324CA36D3}" type="datetimeFigureOut">
              <a:rPr lang="en-US" smtClean="0"/>
              <a:pPr/>
              <a:t>10/2/2015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CA92E817-056B-2846-88A2-CFE3681ECC7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Ancient Egypt </a:t>
            </a:r>
            <a:br>
              <a:rPr lang="en-US" dirty="0" smtClean="0"/>
            </a:br>
            <a:r>
              <a:rPr lang="en-US" dirty="0" smtClean="0"/>
              <a:t>&amp; Judaism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Outcome: The Origin of Judaism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8976" y="4529823"/>
            <a:ext cx="111125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21472"/>
          </a:xfrm>
        </p:spPr>
        <p:txBody>
          <a:bodyPr/>
          <a:lstStyle/>
          <a:p>
            <a:r>
              <a:rPr lang="en-US" dirty="0" smtClean="0"/>
              <a:t>The Origin of Judaism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48448" y="1260815"/>
            <a:ext cx="9292448" cy="5163780"/>
          </a:xfrm>
        </p:spPr>
        <p:txBody>
          <a:bodyPr/>
          <a:lstStyle/>
          <a:p>
            <a:pPr marL="806450" lvl="1" indent="-457200">
              <a:buFont typeface="+mj-lt"/>
              <a:buAutoNum type="alphaLcPeriod" startAt="3"/>
            </a:pPr>
            <a:r>
              <a:rPr lang="en-US" sz="2400" dirty="0" smtClean="0"/>
              <a:t>Moses</a:t>
            </a:r>
            <a:endParaRPr lang="en-US" sz="2000" dirty="0" smtClean="0"/>
          </a:p>
          <a:p>
            <a:pPr marL="1200150" lvl="2" indent="-514350">
              <a:buFont typeface="+mj-lt"/>
              <a:buAutoNum type="romanLcPeriod"/>
            </a:pPr>
            <a:r>
              <a:rPr lang="en-US" sz="1800" dirty="0" smtClean="0"/>
              <a:t>At the time of Moses’ birth, the Pharaoh felt </a:t>
            </a:r>
            <a:r>
              <a:rPr lang="en-US" sz="1800" b="1" u="sng" dirty="0" smtClean="0">
                <a:solidFill>
                  <a:srgbClr val="3366FF"/>
                </a:solidFill>
              </a:rPr>
              <a:t>threatened</a:t>
            </a:r>
            <a:r>
              <a:rPr lang="en-US" sz="1800" dirty="0" smtClean="0"/>
              <a:t> by the </a:t>
            </a:r>
            <a:r>
              <a:rPr lang="en-US" sz="1800" b="1" u="sng" dirty="0" smtClean="0">
                <a:solidFill>
                  <a:srgbClr val="3366FF"/>
                </a:solidFill>
              </a:rPr>
              <a:t>Hebrews</a:t>
            </a:r>
            <a:r>
              <a:rPr lang="en-US" sz="1800" dirty="0" smtClean="0"/>
              <a:t> and commanded that all first born males be </a:t>
            </a:r>
            <a:r>
              <a:rPr lang="en-US" sz="1800" b="1" u="sng" dirty="0" smtClean="0">
                <a:solidFill>
                  <a:srgbClr val="3366FF"/>
                </a:solidFill>
              </a:rPr>
              <a:t>killed</a:t>
            </a:r>
          </a:p>
          <a:p>
            <a:pPr marL="1200150" lvl="2" indent="-514350">
              <a:buFont typeface="+mj-lt"/>
              <a:buAutoNum type="romanLcPeriod"/>
            </a:pPr>
            <a:r>
              <a:rPr lang="en-US" sz="1800" dirty="0" smtClean="0"/>
              <a:t>Moses’ mother laid him in the reeds of the </a:t>
            </a:r>
            <a:r>
              <a:rPr lang="en-US" sz="1800" b="1" u="sng" dirty="0" smtClean="0">
                <a:solidFill>
                  <a:srgbClr val="3366FF"/>
                </a:solidFill>
              </a:rPr>
              <a:t>Nile</a:t>
            </a:r>
            <a:r>
              <a:rPr lang="en-US" sz="1800" dirty="0" smtClean="0"/>
              <a:t> to save him</a:t>
            </a:r>
          </a:p>
          <a:p>
            <a:pPr marL="1200150" lvl="2" indent="-514350">
              <a:buFont typeface="+mj-lt"/>
              <a:buAutoNum type="romanLcPeriod"/>
            </a:pPr>
            <a:r>
              <a:rPr lang="en-US" sz="1800" dirty="0" smtClean="0"/>
              <a:t>A Egyptian princess found him and raised him in </a:t>
            </a:r>
            <a:r>
              <a:rPr lang="en-US" sz="1800" b="1" u="sng" dirty="0" smtClean="0">
                <a:solidFill>
                  <a:srgbClr val="3366FF"/>
                </a:solidFill>
              </a:rPr>
              <a:t>luxury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17075"/>
          </a:xfrm>
        </p:spPr>
        <p:txBody>
          <a:bodyPr/>
          <a:lstStyle/>
          <a:p>
            <a:r>
              <a:rPr lang="en-US" dirty="0" smtClean="0"/>
              <a:t>Baby Moses on the Nile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290" y="975658"/>
            <a:ext cx="7641261" cy="578392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21472"/>
          </a:xfrm>
        </p:spPr>
        <p:txBody>
          <a:bodyPr/>
          <a:lstStyle/>
          <a:p>
            <a:r>
              <a:rPr lang="en-US" dirty="0" smtClean="0"/>
              <a:t>The Origin of Judaism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19569" y="1260815"/>
            <a:ext cx="9663569" cy="5163780"/>
          </a:xfrm>
        </p:spPr>
        <p:txBody>
          <a:bodyPr>
            <a:normAutofit/>
          </a:bodyPr>
          <a:lstStyle/>
          <a:p>
            <a:pPr marL="1200150" lvl="2" indent="-514350">
              <a:buFont typeface="+mj-lt"/>
              <a:buAutoNum type="romanLcPeriod" startAt="4"/>
            </a:pPr>
            <a:r>
              <a:rPr lang="en-US" sz="1800" dirty="0" smtClean="0"/>
              <a:t>He did not forget his </a:t>
            </a:r>
            <a:r>
              <a:rPr lang="en-US" sz="1800" b="1" u="sng" dirty="0" smtClean="0">
                <a:solidFill>
                  <a:srgbClr val="3366FF"/>
                </a:solidFill>
              </a:rPr>
              <a:t>Hebrew birth</a:t>
            </a:r>
            <a:r>
              <a:rPr lang="en-US" sz="1800" dirty="0" smtClean="0"/>
              <a:t> but no one knew including the Pharaoh</a:t>
            </a:r>
          </a:p>
          <a:p>
            <a:pPr marL="1200150" lvl="2" indent="-514350">
              <a:buFont typeface="+mj-lt"/>
              <a:buAutoNum type="romanLcPeriod" startAt="4"/>
            </a:pPr>
            <a:r>
              <a:rPr lang="en-US" sz="1800" dirty="0" smtClean="0"/>
              <a:t>Eventually Moses’ secret would get out and he became a </a:t>
            </a:r>
            <a:r>
              <a:rPr lang="en-US" sz="1800" b="1" u="sng" dirty="0" smtClean="0">
                <a:solidFill>
                  <a:srgbClr val="3366FF"/>
                </a:solidFill>
              </a:rPr>
              <a:t>slave</a:t>
            </a:r>
          </a:p>
          <a:p>
            <a:pPr marL="1200150" lvl="2" indent="-514350">
              <a:buFont typeface="+mj-lt"/>
              <a:buAutoNum type="romanLcPeriod" startAt="4"/>
            </a:pPr>
            <a:r>
              <a:rPr lang="en-US" sz="1800" dirty="0" smtClean="0"/>
              <a:t>By the command of God he was told to lead the Hebrews out of </a:t>
            </a:r>
            <a:r>
              <a:rPr lang="en-US" sz="1800" b="1" u="sng" dirty="0" smtClean="0">
                <a:solidFill>
                  <a:srgbClr val="3366FF"/>
                </a:solidFill>
              </a:rPr>
              <a:t>Egypt</a:t>
            </a:r>
          </a:p>
          <a:p>
            <a:pPr marL="1200150" lvl="2" indent="-514350">
              <a:buFont typeface="+mj-lt"/>
              <a:buAutoNum type="romanLcPeriod" startAt="4"/>
            </a:pPr>
            <a:r>
              <a:rPr lang="en-US" sz="1800" dirty="0" smtClean="0"/>
              <a:t>This became known as the Exodus; “</a:t>
            </a:r>
            <a:r>
              <a:rPr lang="en-US" sz="1800" b="1" u="sng" dirty="0" smtClean="0">
                <a:solidFill>
                  <a:srgbClr val="3366FF"/>
                </a:solidFill>
              </a:rPr>
              <a:t>Let my people go</a:t>
            </a:r>
            <a:r>
              <a:rPr lang="en-US" sz="1800" dirty="0" smtClean="0"/>
              <a:t>!”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225" y="3010173"/>
            <a:ext cx="4870844" cy="35800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24279"/>
          </a:xfrm>
        </p:spPr>
        <p:txBody>
          <a:bodyPr/>
          <a:lstStyle/>
          <a:p>
            <a:r>
              <a:rPr lang="en-US" dirty="0" smtClean="0"/>
              <a:t>Moses Parting the Red Sea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75" y="1067764"/>
            <a:ext cx="8108859" cy="560322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21472"/>
          </a:xfrm>
        </p:spPr>
        <p:txBody>
          <a:bodyPr/>
          <a:lstStyle/>
          <a:p>
            <a:r>
              <a:rPr lang="en-US" dirty="0" smtClean="0"/>
              <a:t>The Origin of Judaism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19569" y="1260815"/>
            <a:ext cx="9663569" cy="5163780"/>
          </a:xfrm>
        </p:spPr>
        <p:txBody>
          <a:bodyPr>
            <a:normAutofit/>
          </a:bodyPr>
          <a:lstStyle/>
          <a:p>
            <a:pPr marL="1200150" lvl="2" indent="-514350">
              <a:buFont typeface="+mj-lt"/>
              <a:buAutoNum type="romanLcPeriod" startAt="8"/>
            </a:pPr>
            <a:r>
              <a:rPr lang="en-US" sz="1800" dirty="0" smtClean="0"/>
              <a:t>As the Hebrews traveled across the Sinai Peninsula, Moses went to the top of </a:t>
            </a:r>
            <a:r>
              <a:rPr lang="en-US" sz="1800" b="1" u="sng" dirty="0" smtClean="0">
                <a:solidFill>
                  <a:srgbClr val="3366FF"/>
                </a:solidFill>
              </a:rPr>
              <a:t>Mount Sinai</a:t>
            </a:r>
            <a:r>
              <a:rPr lang="en-US" sz="1800" dirty="0" smtClean="0"/>
              <a:t> to pray</a:t>
            </a:r>
          </a:p>
          <a:p>
            <a:pPr marL="1200150" lvl="2" indent="-514350">
              <a:buFont typeface="+mj-lt"/>
              <a:buAutoNum type="romanLcPeriod" startAt="8"/>
            </a:pPr>
            <a:r>
              <a:rPr lang="en-US" sz="1800" dirty="0" smtClean="0"/>
              <a:t>The Bible says he spoke to God and was given the </a:t>
            </a:r>
            <a:r>
              <a:rPr lang="en-US" sz="1800" b="1" u="sng" dirty="0" smtClean="0">
                <a:solidFill>
                  <a:srgbClr val="3366FF"/>
                </a:solidFill>
              </a:rPr>
              <a:t>Ten Commandments</a:t>
            </a:r>
          </a:p>
          <a:p>
            <a:pPr marL="1200150" lvl="2" indent="-514350">
              <a:buFont typeface="+mj-lt"/>
              <a:buAutoNum type="romanLcPeriod" startAt="8"/>
            </a:pPr>
            <a:r>
              <a:rPr lang="en-US" sz="1800" dirty="0" smtClean="0"/>
              <a:t>These Ten Commandments and other teachings became the basis of </a:t>
            </a:r>
            <a:r>
              <a:rPr lang="en-US" sz="1800" b="1" u="sng" dirty="0" smtClean="0">
                <a:solidFill>
                  <a:srgbClr val="3366FF"/>
                </a:solidFill>
              </a:rPr>
              <a:t>religious law</a:t>
            </a:r>
            <a:r>
              <a:rPr lang="en-US" sz="1800" dirty="0" smtClean="0"/>
              <a:t> of </a:t>
            </a:r>
            <a:r>
              <a:rPr lang="en-US" sz="1800" b="1" u="sng" dirty="0" smtClean="0">
                <a:solidFill>
                  <a:srgbClr val="3366FF"/>
                </a:solidFill>
              </a:rPr>
              <a:t>Judaism</a:t>
            </a:r>
            <a:r>
              <a:rPr lang="en-US" sz="1800" dirty="0" smtClean="0"/>
              <a:t> as well as Christianity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953" y="2967477"/>
            <a:ext cx="2452908" cy="34571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5"/>
            <a:ext cx="8042276" cy="1492625"/>
          </a:xfrm>
        </p:spPr>
        <p:txBody>
          <a:bodyPr/>
          <a:lstStyle/>
          <a:p>
            <a:r>
              <a:rPr lang="en-US" dirty="0" smtClean="0"/>
              <a:t>The Ten Commandments…</a:t>
            </a:r>
            <a:br>
              <a:rPr lang="en-US" dirty="0" smtClean="0"/>
            </a:br>
            <a:r>
              <a:rPr lang="en-US" dirty="0" smtClean="0"/>
              <a:t>Can you name them??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629" y="1949026"/>
            <a:ext cx="6242421" cy="4615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23237"/>
          </a:xfrm>
        </p:spPr>
        <p:txBody>
          <a:bodyPr/>
          <a:lstStyle/>
          <a:p>
            <a:r>
              <a:rPr lang="en-US" dirty="0" smtClean="0"/>
              <a:t>The Prince of Egypt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912" y="1152287"/>
            <a:ext cx="3684820" cy="54888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17075"/>
          </a:xfrm>
        </p:spPr>
        <p:txBody>
          <a:bodyPr/>
          <a:lstStyle/>
          <a:p>
            <a:r>
              <a:rPr lang="en-US" dirty="0" smtClean="0"/>
              <a:t>The Ten Commandments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830" y="824651"/>
            <a:ext cx="3877388" cy="59652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21472"/>
          </a:xfrm>
        </p:spPr>
        <p:txBody>
          <a:bodyPr/>
          <a:lstStyle/>
          <a:p>
            <a:r>
              <a:rPr lang="en-US" dirty="0" smtClean="0"/>
              <a:t>The Origin of Judaism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0815"/>
            <a:ext cx="9144000" cy="5163780"/>
          </a:xfrm>
        </p:spPr>
        <p:txBody>
          <a:bodyPr>
            <a:normAutofit/>
          </a:bodyPr>
          <a:lstStyle/>
          <a:p>
            <a:pPr marL="457200" lvl="0" indent="-457200">
              <a:buFont typeface="+mj-lt"/>
              <a:buAutoNum type="arabicPeriod" startAt="4"/>
            </a:pPr>
            <a:r>
              <a:rPr lang="en-US" dirty="0" smtClean="0"/>
              <a:t>The Kingdom of Israel</a:t>
            </a:r>
            <a:endParaRPr lang="en-US" sz="2000" dirty="0" smtClean="0"/>
          </a:p>
          <a:p>
            <a:pPr marL="806450" lvl="1" indent="-457200">
              <a:buFont typeface="+mj-lt"/>
              <a:buAutoNum type="alphaLcPeriod"/>
            </a:pPr>
            <a:r>
              <a:rPr lang="en-US" sz="1800" dirty="0" smtClean="0"/>
              <a:t>Canaan was harsh with </a:t>
            </a:r>
            <a:r>
              <a:rPr lang="en-US" sz="1800" b="1" u="sng" dirty="0" smtClean="0">
                <a:solidFill>
                  <a:srgbClr val="3366FF"/>
                </a:solidFill>
              </a:rPr>
              <a:t>desert</a:t>
            </a:r>
            <a:r>
              <a:rPr lang="en-US" sz="1800" dirty="0" smtClean="0"/>
              <a:t>, rocky wilderness, and the hot valley of the </a:t>
            </a:r>
            <a:r>
              <a:rPr lang="en-US" sz="1800" b="1" u="sng" dirty="0" smtClean="0">
                <a:solidFill>
                  <a:srgbClr val="3366FF"/>
                </a:solidFill>
              </a:rPr>
              <a:t>Jordan River</a:t>
            </a:r>
          </a:p>
          <a:p>
            <a:pPr marL="806450" lvl="1" indent="-457200">
              <a:buFont typeface="+mj-lt"/>
              <a:buAutoNum type="alphaLcPeriod"/>
            </a:pPr>
            <a:r>
              <a:rPr lang="en-US" sz="1800" dirty="0" smtClean="0"/>
              <a:t>The </a:t>
            </a:r>
            <a:r>
              <a:rPr lang="en-US" sz="1800" b="1" u="sng" dirty="0" smtClean="0">
                <a:solidFill>
                  <a:srgbClr val="3366FF"/>
                </a:solidFill>
              </a:rPr>
              <a:t>tribe of Judah</a:t>
            </a:r>
            <a:r>
              <a:rPr lang="en-US" sz="1800" dirty="0" smtClean="0"/>
              <a:t> was the last remaining of the Hebrews and were soon called the </a:t>
            </a:r>
            <a:r>
              <a:rPr lang="en-US" sz="1800" b="1" u="sng" dirty="0" smtClean="0">
                <a:solidFill>
                  <a:srgbClr val="3366FF"/>
                </a:solidFill>
              </a:rPr>
              <a:t>Jews</a:t>
            </a:r>
            <a:r>
              <a:rPr lang="en-US" sz="1800" dirty="0" smtClean="0"/>
              <a:t> with their religion </a:t>
            </a:r>
            <a:r>
              <a:rPr lang="en-US" sz="1800" b="1" u="sng" dirty="0" smtClean="0">
                <a:solidFill>
                  <a:srgbClr val="3366FF"/>
                </a:solidFill>
              </a:rPr>
              <a:t>Judaism</a:t>
            </a:r>
          </a:p>
          <a:p>
            <a:pPr marL="806450" lvl="1" indent="-457200">
              <a:buFont typeface="+mj-lt"/>
              <a:buAutoNum type="alphaLcPeriod"/>
            </a:pPr>
            <a:r>
              <a:rPr lang="en-US" sz="1800" dirty="0" smtClean="0"/>
              <a:t>The Hebrews united under one kingdom of </a:t>
            </a:r>
            <a:r>
              <a:rPr lang="en-US" sz="1800" b="1" u="sng" dirty="0" smtClean="0">
                <a:solidFill>
                  <a:srgbClr val="3366FF"/>
                </a:solidFill>
              </a:rPr>
              <a:t>Israel</a:t>
            </a:r>
            <a:r>
              <a:rPr lang="en-US" sz="1800" dirty="0" smtClean="0"/>
              <a:t> </a:t>
            </a:r>
          </a:p>
          <a:p>
            <a:pPr marL="806450" lvl="1" indent="-457200">
              <a:buFont typeface="+mj-lt"/>
              <a:buAutoNum type="alphaLcPeriod"/>
            </a:pPr>
            <a:r>
              <a:rPr lang="en-US" sz="1800" dirty="0" smtClean="0"/>
              <a:t>Israel as an official country would not be formed until </a:t>
            </a:r>
            <a:r>
              <a:rPr lang="en-US" sz="1800" b="1" u="sng" dirty="0" smtClean="0">
                <a:solidFill>
                  <a:srgbClr val="3366FF"/>
                </a:solidFill>
              </a:rPr>
              <a:t>1948</a:t>
            </a:r>
          </a:p>
          <a:p>
            <a:pPr marL="806450" lvl="1" indent="-457200">
              <a:buFont typeface="+mj-lt"/>
              <a:buAutoNum type="alphaLcPeriod"/>
            </a:pPr>
            <a:r>
              <a:rPr lang="en-US" sz="1700" dirty="0" smtClean="0">
                <a:solidFill>
                  <a:srgbClr val="3366FF"/>
                </a:solidFill>
              </a:rPr>
              <a:t> </a:t>
            </a:r>
            <a:r>
              <a:rPr lang="en-US" sz="1700" b="1" u="sng" dirty="0" smtClean="0">
                <a:solidFill>
                  <a:srgbClr val="3366FF"/>
                </a:solidFill>
              </a:rPr>
              <a:t>Solomon</a:t>
            </a:r>
            <a:r>
              <a:rPr lang="en-US" sz="1700" dirty="0" smtClean="0"/>
              <a:t> became the </a:t>
            </a:r>
            <a:r>
              <a:rPr lang="en-US" sz="1650" dirty="0" smtClean="0"/>
              <a:t>most powerful of Hebrew kings </a:t>
            </a:r>
            <a:r>
              <a:rPr lang="en-US" sz="1700" dirty="0" smtClean="0"/>
              <a:t>and built a trading empire</a:t>
            </a:r>
          </a:p>
          <a:p>
            <a:pPr marL="806450" lvl="1" indent="-457200">
              <a:buFont typeface="+mj-lt"/>
              <a:buAutoNum type="alphaLcPeriod"/>
            </a:pPr>
            <a:r>
              <a:rPr lang="en-US" sz="1800" dirty="0" smtClean="0"/>
              <a:t>He glorified the city of </a:t>
            </a:r>
            <a:r>
              <a:rPr lang="en-US" sz="1800" b="1" u="sng" dirty="0" smtClean="0">
                <a:solidFill>
                  <a:srgbClr val="3366FF"/>
                </a:solidFill>
              </a:rPr>
              <a:t>Jerusalem</a:t>
            </a:r>
          </a:p>
          <a:p>
            <a:pPr marL="806450" lvl="1" indent="-457200">
              <a:buFont typeface="+mj-lt"/>
              <a:buAutoNum type="alphaLcPeriod"/>
            </a:pPr>
            <a:r>
              <a:rPr lang="en-US" sz="1800" dirty="0" smtClean="0"/>
              <a:t>Solomon built an important temple in Jerusalem called </a:t>
            </a:r>
            <a:r>
              <a:rPr lang="en-US" sz="1800" b="1" u="sng" dirty="0" smtClean="0">
                <a:solidFill>
                  <a:srgbClr val="3366FF"/>
                </a:solidFill>
              </a:rPr>
              <a:t>Solomon's Temple</a:t>
            </a:r>
          </a:p>
          <a:p>
            <a:pPr marL="806450" lvl="1" indent="-457200">
              <a:buFont typeface="+mj-lt"/>
              <a:buAutoNum type="alphaLcPeriod"/>
            </a:pPr>
            <a:r>
              <a:rPr lang="en-US" sz="1800" dirty="0" smtClean="0"/>
              <a:t>The kingdom </a:t>
            </a:r>
            <a:r>
              <a:rPr lang="en-US" sz="1700" dirty="0" smtClean="0"/>
              <a:t>would divide in two: </a:t>
            </a:r>
            <a:r>
              <a:rPr lang="en-US" sz="1700" b="1" u="sng" dirty="0" smtClean="0">
                <a:solidFill>
                  <a:srgbClr val="3366FF"/>
                </a:solidFill>
              </a:rPr>
              <a:t>Israel</a:t>
            </a:r>
            <a:r>
              <a:rPr lang="en-US" sz="1700" dirty="0" smtClean="0"/>
              <a:t> in the north </a:t>
            </a:r>
            <a:r>
              <a:rPr lang="en-US" sz="1800" dirty="0" smtClean="0"/>
              <a:t>and </a:t>
            </a:r>
            <a:r>
              <a:rPr lang="en-US" sz="1800" b="1" u="sng" dirty="0" smtClean="0">
                <a:solidFill>
                  <a:srgbClr val="3366FF"/>
                </a:solidFill>
              </a:rPr>
              <a:t>Judah</a:t>
            </a:r>
            <a:r>
              <a:rPr lang="en-US" sz="1800" dirty="0" smtClean="0"/>
              <a:t> in the south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229" y="947577"/>
            <a:ext cx="3315633" cy="5746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26787"/>
          </a:xfrm>
        </p:spPr>
        <p:txBody>
          <a:bodyPr/>
          <a:lstStyle/>
          <a:p>
            <a:r>
              <a:rPr lang="en-US" dirty="0" smtClean="0"/>
              <a:t>Israel &amp; Judah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21472"/>
          </a:xfrm>
        </p:spPr>
        <p:txBody>
          <a:bodyPr/>
          <a:lstStyle/>
          <a:p>
            <a:r>
              <a:rPr lang="en-US" dirty="0" smtClean="0"/>
              <a:t>The Origin of Judaism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0815"/>
            <a:ext cx="9144000" cy="5163780"/>
          </a:xfrm>
        </p:spPr>
        <p:txBody>
          <a:bodyPr/>
          <a:lstStyle/>
          <a:p>
            <a:pPr marL="457200" lvl="0" indent="-457200">
              <a:buFont typeface="+mj-lt"/>
              <a:buAutoNum type="arabicPeriod"/>
            </a:pPr>
            <a:r>
              <a:rPr lang="en-US" dirty="0" smtClean="0"/>
              <a:t>Setting the Stage</a:t>
            </a:r>
            <a:endParaRPr lang="en-US" sz="2000" dirty="0" smtClean="0"/>
          </a:p>
          <a:p>
            <a:pPr marL="806450" lvl="1" indent="-457200">
              <a:buFont typeface="+mj-lt"/>
              <a:buAutoNum type="alphaLcPeriod"/>
            </a:pPr>
            <a:r>
              <a:rPr lang="en-US" sz="2400" dirty="0" smtClean="0">
                <a:solidFill>
                  <a:srgbClr val="3366FF"/>
                </a:solidFill>
              </a:rPr>
              <a:t> </a:t>
            </a:r>
            <a:r>
              <a:rPr lang="en-US" sz="2400" b="1" u="sng" dirty="0" smtClean="0">
                <a:solidFill>
                  <a:srgbClr val="3366FF"/>
                </a:solidFill>
              </a:rPr>
              <a:t>Canaan</a:t>
            </a:r>
            <a:r>
              <a:rPr lang="en-US" sz="2400" dirty="0" smtClean="0"/>
              <a:t> was the ancient home of the </a:t>
            </a:r>
            <a:r>
              <a:rPr lang="en-US" sz="2400" b="1" u="sng" dirty="0" smtClean="0">
                <a:solidFill>
                  <a:srgbClr val="3366FF"/>
                </a:solidFill>
              </a:rPr>
              <a:t>Hebrews</a:t>
            </a:r>
          </a:p>
          <a:p>
            <a:pPr marL="806450" lvl="1" indent="-457200">
              <a:buFont typeface="+mj-lt"/>
              <a:buAutoNum type="alphaLcPeriod"/>
            </a:pPr>
            <a:r>
              <a:rPr lang="en-US" sz="2400" dirty="0" smtClean="0"/>
              <a:t>Hebrews were later called </a:t>
            </a:r>
            <a:r>
              <a:rPr lang="en-US" sz="2400" b="1" u="sng" dirty="0" smtClean="0">
                <a:solidFill>
                  <a:srgbClr val="3366FF"/>
                </a:solidFill>
              </a:rPr>
              <a:t>Jews</a:t>
            </a:r>
          </a:p>
          <a:p>
            <a:pPr marL="806450" lvl="1" indent="-457200">
              <a:buFont typeface="+mj-lt"/>
              <a:buAutoNum type="alphaLcPeriod"/>
            </a:pPr>
            <a:r>
              <a:rPr lang="en-US" sz="1700" dirty="0" smtClean="0"/>
              <a:t>The Hebrews history, legends, and moral laws have had a major influence on </a:t>
            </a:r>
            <a:r>
              <a:rPr lang="en-US" sz="1700" b="1" u="sng" dirty="0" smtClean="0">
                <a:solidFill>
                  <a:srgbClr val="3366FF"/>
                </a:solidFill>
              </a:rPr>
              <a:t>Western culture</a:t>
            </a:r>
            <a:r>
              <a:rPr lang="en-US" sz="1700" dirty="0" smtClean="0"/>
              <a:t>.</a:t>
            </a:r>
          </a:p>
          <a:p>
            <a:pPr marL="806450" lvl="1" indent="-457200">
              <a:buFont typeface="+mj-lt"/>
              <a:buAutoNum type="alphaLcPeriod"/>
            </a:pPr>
            <a:r>
              <a:rPr lang="en-US" dirty="0" smtClean="0"/>
              <a:t>Part of their history is shared with </a:t>
            </a:r>
            <a:r>
              <a:rPr lang="en-US" b="1" dirty="0" smtClean="0">
                <a:solidFill>
                  <a:srgbClr val="3366FF"/>
                </a:solidFill>
              </a:rPr>
              <a:t>Christianity</a:t>
            </a:r>
            <a:r>
              <a:rPr lang="en-US" dirty="0" smtClean="0"/>
              <a:t> and </a:t>
            </a:r>
            <a:r>
              <a:rPr lang="en-US" b="1" u="sng" dirty="0" smtClean="0">
                <a:solidFill>
                  <a:srgbClr val="3366FF"/>
                </a:solidFill>
              </a:rPr>
              <a:t>Islam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41814"/>
          </a:xfrm>
        </p:spPr>
        <p:txBody>
          <a:bodyPr/>
          <a:lstStyle/>
          <a:p>
            <a:r>
              <a:rPr lang="en-US" dirty="0" smtClean="0"/>
              <a:t>Solomon's Temple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583" y="983964"/>
            <a:ext cx="7868968" cy="56614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21472"/>
          </a:xfrm>
        </p:spPr>
        <p:txBody>
          <a:bodyPr/>
          <a:lstStyle/>
          <a:p>
            <a:r>
              <a:rPr lang="en-US" dirty="0" smtClean="0"/>
              <a:t>The Origin of Judaism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0815"/>
            <a:ext cx="9144000" cy="5163780"/>
          </a:xfrm>
        </p:spPr>
        <p:txBody>
          <a:bodyPr>
            <a:normAutofit/>
          </a:bodyPr>
          <a:lstStyle/>
          <a:p>
            <a:pPr marL="457200" lvl="0" indent="-457200">
              <a:buFont typeface="+mj-lt"/>
              <a:buAutoNum type="arabicPeriod" startAt="5"/>
            </a:pPr>
            <a:r>
              <a:rPr lang="en-US" dirty="0" smtClean="0"/>
              <a:t>The Babylonian Captivity</a:t>
            </a:r>
            <a:endParaRPr lang="en-US" sz="2000" dirty="0" smtClean="0"/>
          </a:p>
          <a:p>
            <a:pPr marL="806450" lvl="1" indent="-457200">
              <a:buFont typeface="+mj-lt"/>
              <a:buAutoNum type="alphaLcPeriod"/>
            </a:pPr>
            <a:r>
              <a:rPr lang="en-US" sz="1600" dirty="0" smtClean="0"/>
              <a:t>Eventually disaster struck: both Israel and Judah had to pay tribute to the </a:t>
            </a:r>
            <a:r>
              <a:rPr lang="en-US" sz="1600" b="1" u="sng" dirty="0" smtClean="0">
                <a:solidFill>
                  <a:srgbClr val="3366FF"/>
                </a:solidFill>
              </a:rPr>
              <a:t>Assyrians</a:t>
            </a:r>
          </a:p>
          <a:p>
            <a:pPr marL="806450" lvl="1" indent="-457200">
              <a:buFont typeface="+mj-lt"/>
              <a:buAutoNum type="alphaLcPeriod"/>
            </a:pPr>
            <a:r>
              <a:rPr lang="en-US" sz="1900" dirty="0" smtClean="0">
                <a:solidFill>
                  <a:srgbClr val="3366FF"/>
                </a:solidFill>
              </a:rPr>
              <a:t> </a:t>
            </a:r>
            <a:r>
              <a:rPr lang="en-US" sz="1900" b="1" u="sng" dirty="0" smtClean="0">
                <a:solidFill>
                  <a:srgbClr val="3366FF"/>
                </a:solidFill>
              </a:rPr>
              <a:t>Tribute</a:t>
            </a:r>
            <a:r>
              <a:rPr lang="en-US" sz="1900" dirty="0" smtClean="0"/>
              <a:t>: peace </a:t>
            </a:r>
            <a:r>
              <a:rPr lang="en-US" sz="1900" b="1" u="sng" dirty="0" smtClean="0">
                <a:solidFill>
                  <a:srgbClr val="3366FF"/>
                </a:solidFill>
              </a:rPr>
              <a:t>money paid</a:t>
            </a:r>
            <a:r>
              <a:rPr lang="en-US" sz="1900" dirty="0" smtClean="0"/>
              <a:t> by a </a:t>
            </a:r>
            <a:r>
              <a:rPr lang="en-US" sz="1900" b="1" u="sng" dirty="0" smtClean="0">
                <a:solidFill>
                  <a:srgbClr val="3366FF"/>
                </a:solidFill>
              </a:rPr>
              <a:t>weaker</a:t>
            </a:r>
            <a:r>
              <a:rPr lang="en-US" sz="1900" dirty="0" smtClean="0"/>
              <a:t> power to a stronger power</a:t>
            </a:r>
          </a:p>
          <a:p>
            <a:pPr marL="806450" lvl="1" indent="-457200">
              <a:buFont typeface="+mj-lt"/>
              <a:buAutoNum type="alphaLcPeriod"/>
            </a:pPr>
            <a:r>
              <a:rPr lang="en-US" sz="1900" dirty="0" smtClean="0"/>
              <a:t>They paid the tribute to avoid being </a:t>
            </a:r>
            <a:r>
              <a:rPr lang="en-US" sz="1900" b="1" u="sng" dirty="0" smtClean="0">
                <a:solidFill>
                  <a:srgbClr val="3366FF"/>
                </a:solidFill>
              </a:rPr>
              <a:t>attacked</a:t>
            </a:r>
            <a:r>
              <a:rPr lang="en-US" sz="1900" dirty="0" smtClean="0"/>
              <a:t> but was not enough</a:t>
            </a:r>
          </a:p>
          <a:p>
            <a:pPr marL="806450" lvl="1" indent="-457200">
              <a:buFont typeface="+mj-lt"/>
              <a:buAutoNum type="alphaLcPeriod"/>
            </a:pPr>
            <a:r>
              <a:rPr lang="en-US" sz="1900" dirty="0" smtClean="0"/>
              <a:t>In 725 B.C. the </a:t>
            </a:r>
            <a:r>
              <a:rPr lang="en-US" sz="1900" b="1" u="sng" dirty="0" smtClean="0">
                <a:solidFill>
                  <a:srgbClr val="3366FF"/>
                </a:solidFill>
              </a:rPr>
              <a:t>Assyrians invaded</a:t>
            </a:r>
            <a:r>
              <a:rPr lang="en-US" sz="1900" dirty="0" smtClean="0"/>
              <a:t> Samaria, the capital of Israel</a:t>
            </a:r>
          </a:p>
          <a:p>
            <a:pPr marL="806450" lvl="1" indent="-457200">
              <a:buFont typeface="+mj-lt"/>
              <a:buAutoNum type="alphaLcPeriod"/>
            </a:pPr>
            <a:r>
              <a:rPr lang="en-US" sz="1900" dirty="0" smtClean="0"/>
              <a:t>By 722 B.C. the whole northern kingdom was under </a:t>
            </a:r>
            <a:r>
              <a:rPr lang="en-US" sz="1900" b="1" u="sng" dirty="0" smtClean="0">
                <a:solidFill>
                  <a:srgbClr val="3366FF"/>
                </a:solidFill>
              </a:rPr>
              <a:t>Assyrian control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21472"/>
          </a:xfrm>
        </p:spPr>
        <p:txBody>
          <a:bodyPr/>
          <a:lstStyle/>
          <a:p>
            <a:r>
              <a:rPr lang="en-US" dirty="0" smtClean="0"/>
              <a:t>The Origin of Judaism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1437" y="1260815"/>
            <a:ext cx="9325437" cy="5163780"/>
          </a:xfrm>
        </p:spPr>
        <p:txBody>
          <a:bodyPr/>
          <a:lstStyle/>
          <a:p>
            <a:pPr marL="806450" lvl="1" indent="-457200">
              <a:buFont typeface="+mj-lt"/>
              <a:buAutoNum type="alphaLcPeriod" startAt="6"/>
            </a:pPr>
            <a:r>
              <a:rPr lang="en-US" sz="1600" dirty="0" smtClean="0"/>
              <a:t>The southern kingdom lasted another 150 years before falling to the </a:t>
            </a:r>
            <a:r>
              <a:rPr lang="en-US" sz="1600" b="1" u="sng" dirty="0" smtClean="0">
                <a:solidFill>
                  <a:srgbClr val="3366FF"/>
                </a:solidFill>
              </a:rPr>
              <a:t>Babylonians</a:t>
            </a:r>
          </a:p>
          <a:p>
            <a:pPr marL="806450" lvl="1" indent="-457200">
              <a:buFont typeface="+mj-lt"/>
              <a:buAutoNum type="alphaLcPeriod" startAt="6"/>
            </a:pPr>
            <a:r>
              <a:rPr lang="en-US" sz="1800" dirty="0" smtClean="0"/>
              <a:t>The Assyrians had been losing control to Babylonian king </a:t>
            </a:r>
            <a:r>
              <a:rPr lang="en-US" sz="1800" b="1" u="sng" dirty="0" smtClean="0">
                <a:solidFill>
                  <a:srgbClr val="3366FF"/>
                </a:solidFill>
              </a:rPr>
              <a:t>Nebuchadnezzar</a:t>
            </a:r>
          </a:p>
          <a:p>
            <a:pPr marL="806450" lvl="1" indent="-457200">
              <a:buFont typeface="+mj-lt"/>
              <a:buAutoNum type="alphaLcPeriod" startAt="6"/>
            </a:pPr>
            <a:r>
              <a:rPr lang="en-US" sz="1800" dirty="0" smtClean="0"/>
              <a:t>Solomon's Temple was </a:t>
            </a:r>
            <a:r>
              <a:rPr lang="en-US" sz="1800" b="1" u="sng" dirty="0" smtClean="0">
                <a:solidFill>
                  <a:srgbClr val="3366FF"/>
                </a:solidFill>
              </a:rPr>
              <a:t>destroyed</a:t>
            </a:r>
            <a:r>
              <a:rPr lang="en-US" sz="1800" dirty="0" smtClean="0"/>
              <a:t> by the Babylonians</a:t>
            </a:r>
          </a:p>
          <a:p>
            <a:pPr marL="806450" lvl="1" indent="-457200">
              <a:buFont typeface="+mj-lt"/>
              <a:buAutoNum type="alphaLcPeriod" startAt="6"/>
            </a:pPr>
            <a:r>
              <a:rPr lang="en-US" sz="1950" dirty="0" smtClean="0"/>
              <a:t>In 539 B.C. Persian King </a:t>
            </a:r>
            <a:r>
              <a:rPr lang="en-US" sz="1950" b="1" u="sng" dirty="0" smtClean="0">
                <a:solidFill>
                  <a:srgbClr val="3366FF"/>
                </a:solidFill>
              </a:rPr>
              <a:t>Cyrus the Great</a:t>
            </a:r>
            <a:r>
              <a:rPr lang="en-US" sz="1950" dirty="0" smtClean="0"/>
              <a:t> took power and allowed many Hebrew exiles to </a:t>
            </a:r>
            <a:r>
              <a:rPr lang="en-US" sz="1900" dirty="0" smtClean="0"/>
              <a:t>return to Jerusalem to </a:t>
            </a:r>
            <a:r>
              <a:rPr lang="en-US" sz="1900" b="1" u="sng" dirty="0" smtClean="0">
                <a:solidFill>
                  <a:srgbClr val="3366FF"/>
                </a:solidFill>
              </a:rPr>
              <a:t>rebuild</a:t>
            </a:r>
            <a:r>
              <a:rPr lang="en-US" sz="1900" dirty="0" smtClean="0"/>
              <a:t> Solomon's Temple</a:t>
            </a:r>
          </a:p>
          <a:p>
            <a:pPr marL="806450" lvl="1" indent="-457200">
              <a:buFont typeface="+mj-lt"/>
              <a:buAutoNum type="alphaLcPeriod" startAt="6"/>
            </a:pPr>
            <a:r>
              <a:rPr lang="en-US" sz="1900" dirty="0" smtClean="0"/>
              <a:t>Many others would dominate the region including the </a:t>
            </a:r>
            <a:r>
              <a:rPr lang="en-US" sz="1900" b="1" u="sng" dirty="0" smtClean="0">
                <a:solidFill>
                  <a:srgbClr val="3366FF"/>
                </a:solidFill>
              </a:rPr>
              <a:t>Persians</a:t>
            </a:r>
            <a:r>
              <a:rPr lang="en-US" sz="1900" dirty="0" smtClean="0"/>
              <a:t>, </a:t>
            </a:r>
            <a:r>
              <a:rPr lang="en-US" sz="1900" b="1" u="sng" dirty="0" smtClean="0">
                <a:solidFill>
                  <a:srgbClr val="3366FF"/>
                </a:solidFill>
              </a:rPr>
              <a:t>Greeks</a:t>
            </a:r>
            <a:r>
              <a:rPr lang="en-US" sz="1900" dirty="0" smtClean="0"/>
              <a:t>, and the </a:t>
            </a:r>
            <a:r>
              <a:rPr lang="en-US" sz="1900" b="1" u="sng" dirty="0" smtClean="0">
                <a:solidFill>
                  <a:srgbClr val="3366FF"/>
                </a:solidFill>
              </a:rPr>
              <a:t>Romans</a:t>
            </a:r>
          </a:p>
          <a:p>
            <a:pPr marL="806450" lvl="1" indent="-457200">
              <a:buFont typeface="+mj-lt"/>
              <a:buAutoNum type="alphaLcPeriod" startAt="6"/>
            </a:pPr>
            <a:r>
              <a:rPr lang="en-US" sz="1900" b="1" u="sng" dirty="0" smtClean="0">
                <a:solidFill>
                  <a:srgbClr val="3366FF"/>
                </a:solidFill>
              </a:rPr>
              <a:t>Jerusalem</a:t>
            </a:r>
            <a:r>
              <a:rPr lang="en-US" sz="1900" dirty="0" smtClean="0"/>
              <a:t> is still a very important city for Jews, Christians, and Muslims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671163"/>
          </a:xfrm>
        </p:spPr>
        <p:txBody>
          <a:bodyPr/>
          <a:lstStyle/>
          <a:p>
            <a:r>
              <a:rPr lang="en-US" dirty="0" smtClean="0"/>
              <a:t>Jerusalem Today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007" y="970236"/>
            <a:ext cx="8581437" cy="560780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21472"/>
          </a:xfrm>
        </p:spPr>
        <p:txBody>
          <a:bodyPr/>
          <a:lstStyle/>
          <a:p>
            <a:r>
              <a:rPr lang="en-US" dirty="0" smtClean="0"/>
              <a:t>The Origin of Judaism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43001" y="1260815"/>
            <a:ext cx="9622579" cy="5163780"/>
          </a:xfrm>
        </p:spPr>
        <p:txBody>
          <a:bodyPr/>
          <a:lstStyle/>
          <a:p>
            <a:r>
              <a:rPr lang="en-US" sz="1600" dirty="0" smtClean="0"/>
              <a:t>Result: The history of the </a:t>
            </a:r>
            <a:r>
              <a:rPr lang="en-US" sz="1600" b="1" u="sng" dirty="0" smtClean="0">
                <a:solidFill>
                  <a:srgbClr val="3366FF"/>
                </a:solidFill>
              </a:rPr>
              <a:t>Hebrews</a:t>
            </a:r>
            <a:r>
              <a:rPr lang="en-US" sz="1600" dirty="0" smtClean="0"/>
              <a:t> has been a long and arduous journey.  Of the five major religions studied in this class, theirs will be the oldest and one of the most </a:t>
            </a:r>
            <a:r>
              <a:rPr lang="en-US" sz="1600" b="1" u="sng" dirty="0" smtClean="0">
                <a:solidFill>
                  <a:srgbClr val="3366FF"/>
                </a:solidFill>
              </a:rPr>
              <a:t>influential</a:t>
            </a:r>
            <a:r>
              <a:rPr lang="en-US" sz="1600" dirty="0" smtClean="0"/>
              <a:t>.  Many of their practices and ideas would cross into many </a:t>
            </a:r>
            <a:r>
              <a:rPr lang="en-US" sz="1600" b="1" u="sng" dirty="0" smtClean="0">
                <a:solidFill>
                  <a:srgbClr val="3366FF"/>
                </a:solidFill>
              </a:rPr>
              <a:t>mainstream cultures</a:t>
            </a:r>
            <a:r>
              <a:rPr lang="en-US" sz="1600" dirty="0" smtClean="0"/>
              <a:t> today.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555" y="2397824"/>
            <a:ext cx="4186297" cy="41862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33568"/>
          </a:xfrm>
        </p:spPr>
        <p:txBody>
          <a:bodyPr/>
          <a:lstStyle/>
          <a:p>
            <a:r>
              <a:rPr lang="en-US" dirty="0" smtClean="0"/>
              <a:t>Palestine/Canaan</a:t>
            </a:r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alphaModFix amt="75000"/>
          </a:blip>
          <a:srcRect/>
          <a:stretch>
            <a:fillRect/>
          </a:stretch>
        </p:blipFill>
        <p:spPr bwMode="auto">
          <a:xfrm>
            <a:off x="178477" y="1030812"/>
            <a:ext cx="3961580" cy="565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830" y="1367688"/>
            <a:ext cx="4780030" cy="31994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21472"/>
          </a:xfrm>
        </p:spPr>
        <p:txBody>
          <a:bodyPr/>
          <a:lstStyle/>
          <a:p>
            <a:r>
              <a:rPr lang="en-US" dirty="0" smtClean="0"/>
              <a:t>The Origin of Judaism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0815"/>
            <a:ext cx="9144000" cy="5163780"/>
          </a:xfrm>
        </p:spPr>
        <p:txBody>
          <a:bodyPr/>
          <a:lstStyle/>
          <a:p>
            <a:pPr marL="457200" lvl="0" indent="-457200">
              <a:buFont typeface="+mj-lt"/>
              <a:buAutoNum type="arabicPeriod" startAt="2"/>
            </a:pPr>
            <a:r>
              <a:rPr lang="en-US" dirty="0" smtClean="0"/>
              <a:t>The Search for a Promised Land</a:t>
            </a:r>
            <a:endParaRPr lang="en-US" sz="2000" dirty="0" smtClean="0"/>
          </a:p>
          <a:p>
            <a:pPr marL="806450" lvl="1" indent="-457200">
              <a:buFont typeface="+mj-lt"/>
              <a:buAutoNum type="alphaLcPeriod"/>
            </a:pPr>
            <a:r>
              <a:rPr lang="en-US" sz="1800" dirty="0" smtClean="0"/>
              <a:t>Ancient Palestine’s location made it a </a:t>
            </a:r>
            <a:r>
              <a:rPr lang="en-US" sz="1800" b="1" u="sng" dirty="0" smtClean="0">
                <a:solidFill>
                  <a:srgbClr val="3366FF"/>
                </a:solidFill>
              </a:rPr>
              <a:t>crossroads</a:t>
            </a:r>
            <a:r>
              <a:rPr lang="en-US" sz="1800" dirty="0" smtClean="0"/>
              <a:t> of the </a:t>
            </a:r>
            <a:r>
              <a:rPr lang="en-US" sz="1800" b="1" u="sng" dirty="0" smtClean="0">
                <a:solidFill>
                  <a:srgbClr val="3366FF"/>
                </a:solidFill>
              </a:rPr>
              <a:t>ancient</a:t>
            </a:r>
            <a:r>
              <a:rPr lang="en-US" sz="1800" dirty="0" smtClean="0"/>
              <a:t> world.</a:t>
            </a:r>
          </a:p>
          <a:p>
            <a:pPr marL="806450" lvl="1" indent="-457200">
              <a:buFont typeface="+mj-lt"/>
              <a:buAutoNum type="alphaLcPeriod"/>
            </a:pPr>
            <a:r>
              <a:rPr lang="en-US" sz="1800" dirty="0" smtClean="0">
                <a:solidFill>
                  <a:srgbClr val="3366FF"/>
                </a:solidFill>
              </a:rPr>
              <a:t> </a:t>
            </a:r>
            <a:r>
              <a:rPr lang="en-US" sz="1800" b="1" u="sng" dirty="0" smtClean="0">
                <a:solidFill>
                  <a:srgbClr val="3366FF"/>
                </a:solidFill>
              </a:rPr>
              <a:t>Palestine</a:t>
            </a:r>
            <a:r>
              <a:rPr lang="en-US" sz="1800" dirty="0" smtClean="0"/>
              <a:t>: Region at the </a:t>
            </a:r>
            <a:r>
              <a:rPr lang="en-US" sz="1800" b="1" u="sng" dirty="0" smtClean="0">
                <a:solidFill>
                  <a:srgbClr val="3366FF"/>
                </a:solidFill>
              </a:rPr>
              <a:t>eastern end</a:t>
            </a:r>
            <a:r>
              <a:rPr lang="en-US" sz="1800" dirty="0" smtClean="0"/>
              <a:t> of the </a:t>
            </a:r>
            <a:r>
              <a:rPr lang="en-US" sz="1800" b="1" u="sng" dirty="0" smtClean="0">
                <a:solidFill>
                  <a:srgbClr val="3366FF"/>
                </a:solidFill>
              </a:rPr>
              <a:t>Mediterranean</a:t>
            </a:r>
            <a:r>
              <a:rPr lang="en-US" sz="1800" dirty="0" smtClean="0"/>
              <a:t> Sea.</a:t>
            </a:r>
          </a:p>
          <a:p>
            <a:pPr marL="806450" lvl="1" indent="-457200">
              <a:buFont typeface="+mj-lt"/>
              <a:buAutoNum type="alphaLcPeriod"/>
            </a:pPr>
            <a:r>
              <a:rPr lang="en-US" sz="1800" dirty="0" smtClean="0"/>
              <a:t>The </a:t>
            </a:r>
            <a:r>
              <a:rPr lang="en-US" sz="1800" b="1" u="sng" dirty="0" smtClean="0">
                <a:solidFill>
                  <a:srgbClr val="3366FF"/>
                </a:solidFill>
              </a:rPr>
              <a:t>Hebrews</a:t>
            </a:r>
            <a:r>
              <a:rPr lang="en-US" sz="1800" dirty="0" smtClean="0"/>
              <a:t> settled in </a:t>
            </a:r>
            <a:r>
              <a:rPr lang="en-US" sz="1800" b="1" u="sng" dirty="0" smtClean="0">
                <a:solidFill>
                  <a:srgbClr val="3366FF"/>
                </a:solidFill>
              </a:rPr>
              <a:t>Canaan</a:t>
            </a:r>
            <a:r>
              <a:rPr lang="en-US" sz="1800" dirty="0" smtClean="0"/>
              <a:t> which was located in </a:t>
            </a:r>
            <a:r>
              <a:rPr lang="en-US" sz="1800" b="1" u="sng" dirty="0" smtClean="0">
                <a:solidFill>
                  <a:srgbClr val="3366FF"/>
                </a:solidFill>
              </a:rPr>
              <a:t>Palestine</a:t>
            </a:r>
          </a:p>
          <a:p>
            <a:pPr marL="806450" lvl="1" indent="-457200">
              <a:buFont typeface="+mj-lt"/>
              <a:buAutoNum type="alphaLcPeriod"/>
            </a:pPr>
            <a:r>
              <a:rPr lang="en-US" sz="1700" dirty="0" smtClean="0"/>
              <a:t>According to the </a:t>
            </a:r>
            <a:r>
              <a:rPr lang="en-US" sz="1700" b="1" u="sng" dirty="0" smtClean="0">
                <a:solidFill>
                  <a:srgbClr val="3366FF"/>
                </a:solidFill>
              </a:rPr>
              <a:t>Bible</a:t>
            </a:r>
            <a:r>
              <a:rPr lang="en-US" sz="1700" dirty="0" smtClean="0"/>
              <a:t>, Canaan was the land </a:t>
            </a:r>
            <a:r>
              <a:rPr lang="en-US" sz="1700" b="1" u="sng" dirty="0" smtClean="0">
                <a:solidFill>
                  <a:srgbClr val="3366FF"/>
                </a:solidFill>
              </a:rPr>
              <a:t>God</a:t>
            </a:r>
            <a:r>
              <a:rPr lang="en-US" sz="1700" dirty="0" smtClean="0"/>
              <a:t> had </a:t>
            </a:r>
            <a:r>
              <a:rPr lang="en-US" sz="1700" b="1" u="sng" dirty="0" smtClean="0">
                <a:solidFill>
                  <a:srgbClr val="3366FF"/>
                </a:solidFill>
              </a:rPr>
              <a:t>promised</a:t>
            </a:r>
            <a:r>
              <a:rPr lang="en-US" sz="1700" dirty="0" smtClean="0"/>
              <a:t> to the Hebrews</a:t>
            </a:r>
            <a:endParaRPr lang="en-US" sz="17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659349"/>
          </a:xfrm>
        </p:spPr>
        <p:txBody>
          <a:bodyPr/>
          <a:lstStyle/>
          <a:p>
            <a:r>
              <a:rPr lang="en-US" dirty="0" smtClean="0"/>
              <a:t>The Torah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889000"/>
            <a:ext cx="5486400" cy="5080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21472"/>
          </a:xfrm>
        </p:spPr>
        <p:txBody>
          <a:bodyPr/>
          <a:lstStyle/>
          <a:p>
            <a:r>
              <a:rPr lang="en-US" dirty="0" smtClean="0"/>
              <a:t>The Origin of Judaism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14425" y="1260815"/>
            <a:ext cx="9358425" cy="5163780"/>
          </a:xfrm>
        </p:spPr>
        <p:txBody>
          <a:bodyPr>
            <a:normAutofit/>
          </a:bodyPr>
          <a:lstStyle/>
          <a:p>
            <a:pPr marL="806450" lvl="1" indent="-457200">
              <a:buFont typeface="+mj-lt"/>
              <a:buAutoNum type="alphaLcPeriod" startAt="5"/>
            </a:pPr>
            <a:r>
              <a:rPr lang="en-US" sz="1800" dirty="0" smtClean="0"/>
              <a:t>Most of what we know of early Hebrew history is found in the </a:t>
            </a:r>
            <a:r>
              <a:rPr lang="en-US" sz="1800" b="1" u="sng" dirty="0" smtClean="0">
                <a:solidFill>
                  <a:srgbClr val="3366FF"/>
                </a:solidFill>
              </a:rPr>
              <a:t>first five books</a:t>
            </a:r>
            <a:r>
              <a:rPr lang="en-US" sz="1800" dirty="0" smtClean="0"/>
              <a:t> of the Hebrew Bible known as the </a:t>
            </a:r>
            <a:r>
              <a:rPr lang="en-US" sz="1800" b="1" u="sng" dirty="0" smtClean="0">
                <a:solidFill>
                  <a:srgbClr val="3366FF"/>
                </a:solidFill>
              </a:rPr>
              <a:t>Torah</a:t>
            </a:r>
            <a:r>
              <a:rPr lang="en-US" sz="1800" dirty="0" smtClean="0"/>
              <a:t>.</a:t>
            </a:r>
          </a:p>
          <a:p>
            <a:pPr marL="806450" lvl="1" indent="-457200">
              <a:buFont typeface="+mj-lt"/>
              <a:buAutoNum type="alphaLcPeriod" startAt="5"/>
            </a:pPr>
            <a:r>
              <a:rPr lang="en-US" sz="1650" dirty="0" smtClean="0"/>
              <a:t>The Torah is the most sacred writings to the Hebrews and make up part of the </a:t>
            </a:r>
            <a:r>
              <a:rPr lang="en-US" sz="1650" b="1" u="sng" dirty="0" smtClean="0">
                <a:solidFill>
                  <a:srgbClr val="3366FF"/>
                </a:solidFill>
              </a:rPr>
              <a:t>Old Testament</a:t>
            </a:r>
            <a:r>
              <a:rPr lang="en-US" sz="1650" dirty="0" smtClean="0"/>
              <a:t> for the Christians</a:t>
            </a:r>
          </a:p>
          <a:p>
            <a:pPr marL="806450" lvl="1" indent="-457200">
              <a:buFont typeface="+mj-lt"/>
              <a:buAutoNum type="alphaLcPeriod" startAt="5"/>
            </a:pPr>
            <a:r>
              <a:rPr lang="en-US" sz="1800" dirty="0" smtClean="0"/>
              <a:t>In the Torah, God chose Abraham to be the “</a:t>
            </a:r>
            <a:r>
              <a:rPr lang="en-US" sz="1800" b="1" u="sng" dirty="0" smtClean="0">
                <a:solidFill>
                  <a:srgbClr val="3366FF"/>
                </a:solidFill>
              </a:rPr>
              <a:t>father</a:t>
            </a:r>
            <a:r>
              <a:rPr lang="en-US" sz="1800" dirty="0" smtClean="0"/>
              <a:t>” of the Hebrew people</a:t>
            </a:r>
          </a:p>
          <a:p>
            <a:pPr marL="806450" lvl="1" indent="-457200">
              <a:buFont typeface="+mj-lt"/>
              <a:buAutoNum type="alphaLcPeriod" startAt="5"/>
            </a:pPr>
            <a:r>
              <a:rPr lang="en-US" sz="1800" dirty="0" smtClean="0"/>
              <a:t>Abraham was a </a:t>
            </a:r>
            <a:r>
              <a:rPr lang="en-US" sz="1800" b="1" u="sng" dirty="0" smtClean="0">
                <a:solidFill>
                  <a:srgbClr val="3366FF"/>
                </a:solidFill>
              </a:rPr>
              <a:t>shepherd</a:t>
            </a:r>
            <a:r>
              <a:rPr lang="en-US" sz="1800" dirty="0" smtClean="0"/>
              <a:t> who lived in Ur; God commanded him to move his people to </a:t>
            </a:r>
            <a:r>
              <a:rPr lang="en-US" sz="1800" b="1" dirty="0" smtClean="0">
                <a:solidFill>
                  <a:srgbClr val="3366FF"/>
                </a:solidFill>
              </a:rPr>
              <a:t>Canaan</a:t>
            </a:r>
            <a:r>
              <a:rPr lang="en-US" sz="1800" dirty="0" smtClean="0"/>
              <a:t> around 1800 B.C.</a:t>
            </a:r>
          </a:p>
          <a:p>
            <a:pPr marL="806450" lvl="1" indent="-457200">
              <a:buFont typeface="+mj-lt"/>
              <a:buAutoNum type="alphaLcPeriod" startAt="5"/>
            </a:pPr>
            <a:r>
              <a:rPr lang="en-US" sz="1800" dirty="0" smtClean="0"/>
              <a:t>Around 1650 B.C. the descendents of Abraham moved to </a:t>
            </a:r>
            <a:r>
              <a:rPr lang="en-US" sz="1800" b="1" u="sng" dirty="0" smtClean="0">
                <a:solidFill>
                  <a:srgbClr val="3366FF"/>
                </a:solidFill>
              </a:rPr>
              <a:t>Egypt</a:t>
            </a:r>
          </a:p>
          <a:p>
            <a:pPr marL="806450" lvl="1" indent="-457200">
              <a:buFont typeface="+mj-lt"/>
              <a:buAutoNum type="alphaLcPeriod" startAt="5"/>
            </a:pPr>
            <a:r>
              <a:rPr lang="en-US" sz="1800" dirty="0" smtClean="0"/>
              <a:t>The Hebrews were </a:t>
            </a:r>
            <a:r>
              <a:rPr lang="en-US" sz="1800" b="1" u="sng" dirty="0" smtClean="0">
                <a:solidFill>
                  <a:srgbClr val="3366FF"/>
                </a:solidFill>
              </a:rPr>
              <a:t>monotheistic</a:t>
            </a:r>
            <a:r>
              <a:rPr lang="en-US" sz="1800" dirty="0" smtClean="0"/>
              <a:t> and worshipped god </a:t>
            </a:r>
            <a:r>
              <a:rPr lang="en-US" sz="1800" b="1" u="sng" dirty="0" smtClean="0">
                <a:solidFill>
                  <a:srgbClr val="3366FF"/>
                </a:solidFill>
              </a:rPr>
              <a:t>Yahweh</a:t>
            </a:r>
          </a:p>
          <a:p>
            <a:pPr marL="806450" lvl="1" indent="-457200">
              <a:buFont typeface="+mj-lt"/>
              <a:buAutoNum type="alphaLcPeriod" startAt="5"/>
            </a:pPr>
            <a:r>
              <a:rPr lang="en-US" sz="1800" b="1" u="sng" dirty="0" smtClean="0">
                <a:solidFill>
                  <a:srgbClr val="3366FF"/>
                </a:solidFill>
              </a:rPr>
              <a:t>Covenant</a:t>
            </a:r>
            <a:r>
              <a:rPr lang="en-US" sz="1800" dirty="0" smtClean="0"/>
              <a:t>: Promise made by Abraham and his people to </a:t>
            </a:r>
            <a:r>
              <a:rPr lang="en-US" sz="1800" b="1" u="sng" dirty="0" smtClean="0">
                <a:solidFill>
                  <a:srgbClr val="3366FF"/>
                </a:solidFill>
              </a:rPr>
              <a:t>obey</a:t>
            </a:r>
            <a:r>
              <a:rPr lang="en-US" sz="1800" dirty="0" smtClean="0"/>
              <a:t> Yahweh in return Yahweh had promised to </a:t>
            </a:r>
            <a:r>
              <a:rPr lang="en-US" sz="1800" b="1" u="sng" dirty="0" smtClean="0">
                <a:solidFill>
                  <a:srgbClr val="3366FF"/>
                </a:solidFill>
              </a:rPr>
              <a:t>protect</a:t>
            </a:r>
            <a:r>
              <a:rPr lang="en-US" sz="1800" dirty="0" smtClean="0"/>
              <a:t> Abraham and his descendents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50061"/>
          </a:xfrm>
        </p:spPr>
        <p:txBody>
          <a:bodyPr/>
          <a:lstStyle/>
          <a:p>
            <a:r>
              <a:rPr lang="en-US" dirty="0" smtClean="0"/>
              <a:t>Abraham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085" y="1100294"/>
            <a:ext cx="7475275" cy="499484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21472"/>
          </a:xfrm>
        </p:spPr>
        <p:txBody>
          <a:bodyPr/>
          <a:lstStyle/>
          <a:p>
            <a:r>
              <a:rPr lang="en-US" dirty="0" smtClean="0"/>
              <a:t>The Origin of Judaism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0815"/>
            <a:ext cx="9144000" cy="5163780"/>
          </a:xfrm>
        </p:spPr>
        <p:txBody>
          <a:bodyPr/>
          <a:lstStyle/>
          <a:p>
            <a:pPr marL="457200" lvl="0" indent="-457200">
              <a:buFont typeface="+mj-lt"/>
              <a:buAutoNum type="arabicPeriod" startAt="3"/>
            </a:pPr>
            <a:r>
              <a:rPr lang="en-US" dirty="0" smtClean="0"/>
              <a:t>Moses and the Exodus</a:t>
            </a:r>
            <a:endParaRPr lang="en-US" sz="2000" dirty="0" smtClean="0"/>
          </a:p>
          <a:p>
            <a:pPr marL="806450" lvl="1" indent="-457200">
              <a:buFont typeface="+mj-lt"/>
              <a:buAutoNum type="alphaLcPeriod"/>
            </a:pPr>
            <a:r>
              <a:rPr lang="en-US" sz="1800" dirty="0" smtClean="0"/>
              <a:t>The Bible says the Hebrews migrated to Egypt due to </a:t>
            </a:r>
            <a:r>
              <a:rPr lang="en-US" sz="1800" b="1" u="sng" dirty="0" smtClean="0">
                <a:solidFill>
                  <a:srgbClr val="3366FF"/>
                </a:solidFill>
              </a:rPr>
              <a:t>drought</a:t>
            </a:r>
            <a:r>
              <a:rPr lang="en-US" sz="1800" dirty="0" smtClean="0"/>
              <a:t> and </a:t>
            </a:r>
            <a:r>
              <a:rPr lang="en-US" sz="1800" b="1" u="sng" dirty="0" smtClean="0">
                <a:solidFill>
                  <a:srgbClr val="3366FF"/>
                </a:solidFill>
              </a:rPr>
              <a:t>famine</a:t>
            </a:r>
          </a:p>
          <a:p>
            <a:pPr marL="806450" lvl="1" indent="-457200">
              <a:buFont typeface="+mj-lt"/>
              <a:buAutoNum type="alphaLcPeriod"/>
            </a:pPr>
            <a:r>
              <a:rPr lang="en-US" sz="1800" dirty="0" smtClean="0"/>
              <a:t>At first they were accepted but later were forced into </a:t>
            </a:r>
            <a:r>
              <a:rPr lang="en-US" sz="1800" b="1" u="sng" dirty="0" smtClean="0">
                <a:solidFill>
                  <a:srgbClr val="3366FF"/>
                </a:solidFill>
              </a:rPr>
              <a:t>slavery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942" y="2623166"/>
            <a:ext cx="5095091" cy="38213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65512"/>
          </a:xfrm>
        </p:spPr>
        <p:txBody>
          <a:bodyPr/>
          <a:lstStyle/>
          <a:p>
            <a:r>
              <a:rPr lang="en-US" dirty="0" smtClean="0"/>
              <a:t>Moses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868" y="1115477"/>
            <a:ext cx="3778901" cy="5117262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61</TotalTime>
  <Words>803</Words>
  <Application>Microsoft Office PowerPoint</Application>
  <PresentationFormat>On-screen Show (4:3)</PresentationFormat>
  <Paragraphs>78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Breeze</vt:lpstr>
      <vt:lpstr>Ancient Egypt  &amp; Judaism</vt:lpstr>
      <vt:lpstr>The Origin of Judaism</vt:lpstr>
      <vt:lpstr>Palestine/Canaan</vt:lpstr>
      <vt:lpstr>The Origin of Judaism</vt:lpstr>
      <vt:lpstr>The Torah</vt:lpstr>
      <vt:lpstr>The Origin of Judaism</vt:lpstr>
      <vt:lpstr>Abraham</vt:lpstr>
      <vt:lpstr>The Origin of Judaism</vt:lpstr>
      <vt:lpstr>Moses</vt:lpstr>
      <vt:lpstr>The Origin of Judaism</vt:lpstr>
      <vt:lpstr>Baby Moses on the Nile</vt:lpstr>
      <vt:lpstr>The Origin of Judaism</vt:lpstr>
      <vt:lpstr>Moses Parting the Red Sea</vt:lpstr>
      <vt:lpstr>The Origin of Judaism</vt:lpstr>
      <vt:lpstr>The Ten Commandments… Can you name them??</vt:lpstr>
      <vt:lpstr>The Prince of Egypt</vt:lpstr>
      <vt:lpstr>The Ten Commandments</vt:lpstr>
      <vt:lpstr>The Origin of Judaism</vt:lpstr>
      <vt:lpstr>Israel &amp; Judah</vt:lpstr>
      <vt:lpstr>Solomon's Temple</vt:lpstr>
      <vt:lpstr>The Origin of Judaism</vt:lpstr>
      <vt:lpstr>The Origin of Judaism</vt:lpstr>
      <vt:lpstr>Jerusalem Today</vt:lpstr>
      <vt:lpstr>The Origin of Judaism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Egypt &amp; Judaism</dc:title>
  <dc:creator>Karl Sagan</dc:creator>
  <cp:lastModifiedBy>Windows User</cp:lastModifiedBy>
  <cp:revision>5</cp:revision>
  <dcterms:created xsi:type="dcterms:W3CDTF">2011-08-13T13:51:08Z</dcterms:created>
  <dcterms:modified xsi:type="dcterms:W3CDTF">2015-10-02T15:23:44Z</dcterms:modified>
</cp:coreProperties>
</file>