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8" r:id="rId3"/>
    <p:sldId id="285" r:id="rId4"/>
    <p:sldId id="274" r:id="rId5"/>
    <p:sldId id="291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71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60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9BC1D4-62C0-478D-8823-0D303CFFB1BA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233A94-2671-45E7-9170-0EB4B2D69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7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D2258A8-BACC-435E-BB11-9E679E0E2193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2E6057E-3F18-43CA-97C4-F16A392C13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58A8-BACC-435E-BB11-9E679E0E2193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057E-3F18-43CA-97C4-F16A392C13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58A8-BACC-435E-BB11-9E679E0E2193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057E-3F18-43CA-97C4-F16A392C13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58A8-BACC-435E-BB11-9E679E0E2193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057E-3F18-43CA-97C4-F16A392C1391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D2258A8-BACC-435E-BB11-9E679E0E2193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057E-3F18-43CA-97C4-F16A392C139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58A8-BACC-435E-BB11-9E679E0E2193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057E-3F18-43CA-97C4-F16A392C13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58A8-BACC-435E-BB11-9E679E0E2193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057E-3F18-43CA-97C4-F16A392C139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2258A8-BACC-435E-BB11-9E679E0E2193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057E-3F18-43CA-97C4-F16A392C139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58A8-BACC-435E-BB11-9E679E0E2193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057E-3F18-43CA-97C4-F16A392C13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D2258A8-BACC-435E-BB11-9E679E0E2193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057E-3F18-43CA-97C4-F16A392C13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D2258A8-BACC-435E-BB11-9E679E0E2193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057E-3F18-43CA-97C4-F16A392C139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FD2258A8-BACC-435E-BB11-9E679E0E2193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F2E6057E-3F18-43CA-97C4-F16A392C13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429000" y="3721472"/>
            <a:ext cx="5434963" cy="191732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The Big Picture: </a:t>
            </a:r>
            <a:r>
              <a:rPr lang="en-US" dirty="0" smtClean="0"/>
              <a:t>Following Columbus’ voyages, European nations competed to establish colonies in the Americas. Their efforts, however, had disastrous consequences for the Native Americans.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0" y="1417320"/>
            <a:ext cx="5257800" cy="2304288"/>
          </a:xfrm>
        </p:spPr>
        <p:txBody>
          <a:bodyPr/>
          <a:lstStyle/>
          <a:p>
            <a:r>
              <a:rPr lang="en-US" b="1" dirty="0" smtClean="0"/>
              <a:t>Chapter 2 Section </a:t>
            </a:r>
            <a:r>
              <a:rPr lang="en-US" b="1" dirty="0"/>
              <a:t>3:</a:t>
            </a:r>
            <a:br>
              <a:rPr lang="en-US" b="1" dirty="0"/>
            </a:br>
            <a:r>
              <a:rPr lang="en-US" b="1" dirty="0"/>
              <a:t>Spain Builds an Empire</a:t>
            </a:r>
          </a:p>
        </p:txBody>
      </p:sp>
    </p:spTree>
    <p:extLst>
      <p:ext uri="{BB962C8B-B14F-4D97-AF65-F5344CB8AC3E}">
        <p14:creationId xmlns:p14="http://schemas.microsoft.com/office/powerpoint/2010/main" val="16595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5210175" cy="1066801"/>
          </a:xfrm>
        </p:spPr>
        <p:txBody>
          <a:bodyPr/>
          <a:lstStyle/>
          <a:p>
            <a:r>
              <a:rPr lang="en-US" b="1" u="sng" dirty="0" smtClean="0"/>
              <a:t>Spanish Conquistadors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990600"/>
            <a:ext cx="6202680" cy="5715000"/>
          </a:xfrm>
        </p:spPr>
        <p:txBody>
          <a:bodyPr>
            <a:noAutofit/>
          </a:bodyPr>
          <a:lstStyle/>
          <a:p>
            <a:pPr marL="342900" indent="-342900">
              <a:buClrTx/>
            </a:pPr>
            <a:r>
              <a:rPr lang="en-US" sz="2000" dirty="0" smtClean="0"/>
              <a:t>1494: Catholic Spain and Portugal appeal to the Pope to resolve competing claims to the New World</a:t>
            </a:r>
          </a:p>
          <a:p>
            <a:pPr marL="342900" indent="-342900">
              <a:buClrTx/>
            </a:pPr>
            <a:r>
              <a:rPr lang="en-US" sz="2000" dirty="0" smtClean="0"/>
              <a:t>the</a:t>
            </a:r>
            <a:r>
              <a:rPr lang="en-US" sz="2000" b="1" dirty="0" smtClean="0"/>
              <a:t> </a:t>
            </a:r>
            <a:r>
              <a:rPr lang="en-US" sz="2000" b="1" u="sng" dirty="0" smtClean="0"/>
              <a:t>Treaty of </a:t>
            </a:r>
            <a:r>
              <a:rPr lang="en-US" sz="2000" b="1" u="sng" dirty="0" err="1" smtClean="0"/>
              <a:t>Tordesillas</a:t>
            </a:r>
            <a:r>
              <a:rPr lang="en-US" sz="2000" b="1" dirty="0" smtClean="0"/>
              <a:t>:</a:t>
            </a:r>
            <a:r>
              <a:rPr lang="en-US" sz="2000" dirty="0" smtClean="0"/>
              <a:t> drew a line on the map and gave all land to the west of the line to Spain and all land east to Portugal</a:t>
            </a:r>
            <a:endParaRPr lang="en-US" sz="2000" b="1" u="sng" dirty="0" smtClean="0"/>
          </a:p>
          <a:p>
            <a:pPr marL="0" indent="0">
              <a:buClrTx/>
              <a:buNone/>
            </a:pPr>
            <a:r>
              <a:rPr lang="en-US" sz="2800" b="1" dirty="0" smtClean="0"/>
              <a:t>Ponce de Leon &amp; Florida</a:t>
            </a:r>
          </a:p>
          <a:p>
            <a:pPr marL="342900" indent="-342900">
              <a:buClrTx/>
            </a:pPr>
            <a:r>
              <a:rPr lang="en-US" sz="2000" dirty="0" smtClean="0"/>
              <a:t>Spanish explorers called </a:t>
            </a:r>
            <a:r>
              <a:rPr lang="en-US" sz="2000" b="1" u="sng" dirty="0" smtClean="0"/>
              <a:t>conquistadors</a:t>
            </a:r>
            <a:r>
              <a:rPr lang="en-US" sz="2000" dirty="0" smtClean="0"/>
              <a:t> began exploring the Caribbean, South, and Central America after Columbus</a:t>
            </a:r>
          </a:p>
          <a:p>
            <a:pPr marL="342900" indent="-342900">
              <a:buClrTx/>
            </a:pPr>
            <a:r>
              <a:rPr lang="en-US" sz="2000" dirty="0" smtClean="0"/>
              <a:t>Their goals were </a:t>
            </a:r>
            <a:r>
              <a:rPr lang="en-US" sz="2000" b="1" dirty="0" smtClean="0"/>
              <a:t>“</a:t>
            </a:r>
            <a:r>
              <a:rPr lang="en-US" sz="2000" b="1" u="sng" dirty="0" smtClean="0"/>
              <a:t>God, gold, glory</a:t>
            </a:r>
            <a:r>
              <a:rPr lang="en-US" sz="2000" b="1" dirty="0" smtClean="0"/>
              <a:t>”</a:t>
            </a:r>
            <a:endParaRPr lang="en-US" sz="2000" dirty="0" smtClean="0"/>
          </a:p>
          <a:p>
            <a:pPr marL="342900" indent="-342900">
              <a:buClrTx/>
            </a:pPr>
            <a:r>
              <a:rPr lang="en-US" sz="2000" dirty="0" smtClean="0"/>
              <a:t>Ponce de Leon, had sailed with Columbus, was governor of Puerto Rico, and searched for the fabled fountain of youth</a:t>
            </a:r>
          </a:p>
          <a:p>
            <a:pPr marL="342900" indent="-342900">
              <a:buClrTx/>
            </a:pPr>
            <a:r>
              <a:rPr lang="en-US" sz="2000" dirty="0" smtClean="0"/>
              <a:t>He became the first Spanish explorer in mainland North America when he claimed </a:t>
            </a:r>
            <a:r>
              <a:rPr lang="en-US" sz="2000" b="1" u="sng" dirty="0" smtClean="0"/>
              <a:t>Florida</a:t>
            </a:r>
            <a:r>
              <a:rPr lang="en-US" sz="2000" dirty="0" smtClean="0"/>
              <a:t> for Spain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90800"/>
            <a:ext cx="249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Cortez and the </a:t>
            </a:r>
            <a:r>
              <a:rPr lang="en-US" b="1" dirty="0" smtClean="0"/>
              <a:t>Aztec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4297680" cy="5102352"/>
          </a:xfrm>
        </p:spPr>
        <p:txBody>
          <a:bodyPr>
            <a:normAutofit/>
          </a:bodyPr>
          <a:lstStyle/>
          <a:p>
            <a:pPr marL="342900" indent="-342900">
              <a:buClrTx/>
            </a:pPr>
            <a:r>
              <a:rPr lang="en-US" sz="2400" dirty="0" smtClean="0"/>
              <a:t>Cortez </a:t>
            </a:r>
            <a:r>
              <a:rPr lang="en-US" sz="2400" dirty="0"/>
              <a:t>claimed and explored </a:t>
            </a:r>
            <a:r>
              <a:rPr lang="en-US" sz="2400" b="1" u="sng" dirty="0"/>
              <a:t>Mexico</a:t>
            </a:r>
            <a:r>
              <a:rPr lang="en-US" sz="2400" dirty="0"/>
              <a:t> in an attempt to find gold</a:t>
            </a:r>
          </a:p>
          <a:p>
            <a:pPr marL="342900" indent="-342900">
              <a:buClrTx/>
            </a:pPr>
            <a:r>
              <a:rPr lang="en-US" sz="2400" dirty="0"/>
              <a:t>When attempting to conquer the Aztec, he was aided by the enemies of the Aztec and an ancient legend that made them believe the Spanish were messengers from the Gods</a:t>
            </a:r>
          </a:p>
          <a:p>
            <a:pPr marL="342900" indent="-342900">
              <a:buClrTx/>
            </a:pPr>
            <a:r>
              <a:rPr lang="en-US" sz="2400" dirty="0"/>
              <a:t>The Aztec fell to the Spanish in </a:t>
            </a:r>
            <a:r>
              <a:rPr lang="en-US" sz="2400" dirty="0" smtClean="0"/>
              <a:t>1521</a:t>
            </a:r>
            <a:endParaRPr lang="en-US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5305"/>
            <a:ext cx="3352800" cy="391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1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74320" y="304800"/>
            <a:ext cx="5440680" cy="6400800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en-US" sz="2800" b="1" dirty="0"/>
              <a:t>Golden Cities and other Explorers</a:t>
            </a:r>
          </a:p>
          <a:p>
            <a:pPr marL="285750" indent="-285750">
              <a:buClrTx/>
            </a:pPr>
            <a:r>
              <a:rPr lang="en-US" sz="2400" dirty="0"/>
              <a:t>The successful domination of the Aztec and persistent rumors of cities of gold encouraged other explorers to push into modern-day Mexico, Texas, and Florida</a:t>
            </a:r>
          </a:p>
          <a:p>
            <a:pPr marL="285750" indent="-285750">
              <a:buClrTx/>
            </a:pPr>
            <a:r>
              <a:rPr lang="en-US" sz="2400" dirty="0"/>
              <a:t>Explorers like de Soto, Cabrillo and de Coronado explored as far north as Tennessee and as far west as California, but did not find the gold they wanted</a:t>
            </a:r>
          </a:p>
          <a:p>
            <a:pPr marL="285750" indent="-285750">
              <a:buClrTx/>
            </a:pPr>
            <a:r>
              <a:rPr lang="en-US" sz="2400" dirty="0"/>
              <a:t>Eventually the Spanish focused on </a:t>
            </a:r>
            <a:r>
              <a:rPr lang="en-US" sz="2400" b="1" u="sng" dirty="0"/>
              <a:t>mining in Mexico</a:t>
            </a:r>
          </a:p>
          <a:p>
            <a:pPr marL="285750" indent="-285750">
              <a:buClrTx/>
            </a:pPr>
            <a:r>
              <a:rPr lang="en-US" sz="2400" dirty="0" smtClean="0"/>
              <a:t>In 1565 the </a:t>
            </a:r>
            <a:r>
              <a:rPr lang="en-US" sz="2400" dirty="0"/>
              <a:t>Spanish establish a colony at </a:t>
            </a:r>
            <a:r>
              <a:rPr lang="en-US" sz="2400" b="1" u="sng" dirty="0"/>
              <a:t>St. Augustine, Florida</a:t>
            </a:r>
            <a:r>
              <a:rPr lang="en-US" sz="2400" dirty="0"/>
              <a:t> </a:t>
            </a:r>
          </a:p>
          <a:p>
            <a:pPr marL="458788" lvl="1" indent="-285750">
              <a:buClrTx/>
            </a:pPr>
            <a:r>
              <a:rPr lang="en-US" sz="2200" dirty="0"/>
              <a:t>It is the oldest city in the </a:t>
            </a:r>
            <a:r>
              <a:rPr lang="en-US" sz="2200" dirty="0" smtClean="0"/>
              <a:t>U.S. today</a:t>
            </a:r>
            <a:endParaRPr lang="en-US" sz="2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324" y="3200400"/>
            <a:ext cx="3238500" cy="269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878" y="533400"/>
            <a:ext cx="324900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7961"/>
            <a:ext cx="859155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b="1" u="sng" smtClean="0"/>
              <a:t>Spain Builds an Empire</a:t>
            </a:r>
            <a:endParaRPr lang="en-US" b="1" u="sng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24375" y="4840976"/>
            <a:ext cx="0" cy="8740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523875"/>
            <a:ext cx="8458200" cy="2286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2400" dirty="0" smtClean="0"/>
              <a:t>Spanish crown appointed </a:t>
            </a:r>
            <a:r>
              <a:rPr lang="en-US" sz="2400" b="1" u="sng" dirty="0" smtClean="0"/>
              <a:t>viceroyalty</a:t>
            </a:r>
            <a:r>
              <a:rPr lang="en-US" sz="2400" dirty="0" smtClean="0"/>
              <a:t> to run new colonies that were being established</a:t>
            </a:r>
          </a:p>
          <a:p>
            <a:pPr>
              <a:buClrTx/>
            </a:pPr>
            <a:r>
              <a:rPr lang="en-US" sz="2400" dirty="0" smtClean="0"/>
              <a:t>Also key to the structure were </a:t>
            </a:r>
            <a:r>
              <a:rPr lang="en-US" sz="2400" b="1" u="sng" dirty="0" smtClean="0"/>
              <a:t>missionaries</a:t>
            </a:r>
            <a:r>
              <a:rPr lang="en-US" sz="2400" dirty="0" smtClean="0"/>
              <a:t> who served to convert natives to Catholicism and to teach the faithful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546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1889</TotalTime>
  <Words>337</Words>
  <Application>Microsoft Office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Candara</vt:lpstr>
      <vt:lpstr>Tahoma</vt:lpstr>
      <vt:lpstr>Tunga</vt:lpstr>
      <vt:lpstr>Soho</vt:lpstr>
      <vt:lpstr>Chapter 2 Section 3: Spain Builds an Empire</vt:lpstr>
      <vt:lpstr>Spanish Conquistadors</vt:lpstr>
      <vt:lpstr>Cortez and the Aztec</vt:lpstr>
      <vt:lpstr>PowerPoint Presentation</vt:lpstr>
      <vt:lpstr>PowerPoint Presentation</vt:lpstr>
    </vt:vector>
  </TitlesOfParts>
  <Company>ABSS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European Colonies in America</dc:title>
  <dc:creator>8th Grade Social Studies</dc:creator>
  <cp:lastModifiedBy>Windows User</cp:lastModifiedBy>
  <cp:revision>81</cp:revision>
  <cp:lastPrinted>2016-09-19T13:54:47Z</cp:lastPrinted>
  <dcterms:created xsi:type="dcterms:W3CDTF">2014-07-23T16:35:15Z</dcterms:created>
  <dcterms:modified xsi:type="dcterms:W3CDTF">2018-09-06T18:17:10Z</dcterms:modified>
</cp:coreProperties>
</file>