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4" r:id="rId3"/>
    <p:sldId id="259"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286" r:id="rId29"/>
    <p:sldId id="311" r:id="rId30"/>
    <p:sldId id="312"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71" autoAdjust="0"/>
  </p:normalViewPr>
  <p:slideViewPr>
    <p:cSldViewPr>
      <p:cViewPr varScale="1">
        <p:scale>
          <a:sx n="86" d="100"/>
          <a:sy n="86" d="100"/>
        </p:scale>
        <p:origin x="1128" y="72"/>
      </p:cViewPr>
      <p:guideLst>
        <p:guide orient="horz" pos="2160"/>
        <p:guide pos="2880"/>
      </p:guideLst>
    </p:cSldViewPr>
  </p:slideViewPr>
  <p:outlineViewPr>
    <p:cViewPr>
      <p:scale>
        <a:sx n="33" d="100"/>
        <a:sy n="33" d="100"/>
      </p:scale>
      <p:origin x="0" y="159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900322F-E71D-4BF4-B0D1-CB01B94CD50C}" type="datetimeFigureOut">
              <a:rPr lang="en-US"/>
              <a:pPr>
                <a:defRPr/>
              </a:pPr>
              <a:t>4/27/2017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39B515-B905-4648-B1CA-00E2E193AE67}" type="slidenum">
              <a:rPr lang="en-US" altLang="en-US"/>
              <a:pPr>
                <a:defRPr/>
              </a:pPr>
              <a:t>‹#›</a:t>
            </a:fld>
            <a:endParaRPr lang="en-US" altLang="en-US"/>
          </a:p>
        </p:txBody>
      </p:sp>
    </p:spTree>
    <p:extLst>
      <p:ext uri="{BB962C8B-B14F-4D97-AF65-F5344CB8AC3E}">
        <p14:creationId xmlns:p14="http://schemas.microsoft.com/office/powerpoint/2010/main" val="2679878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E2C3EC-5E14-4765-AC18-7AF15D02874B}" type="datetimeFigureOut">
              <a:rPr lang="en-US"/>
              <a:pPr>
                <a:defRPr/>
              </a:pPr>
              <a:t>4/27/2017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2F3F91-C726-4498-A0D5-4D5D952F7745}" type="slidenum">
              <a:rPr lang="en-US" altLang="en-US"/>
              <a:pPr>
                <a:defRPr/>
              </a:pPr>
              <a:t>‹#›</a:t>
            </a:fld>
            <a:endParaRPr lang="en-US" altLang="en-US"/>
          </a:p>
        </p:txBody>
      </p:sp>
    </p:spTree>
    <p:extLst>
      <p:ext uri="{BB962C8B-B14F-4D97-AF65-F5344CB8AC3E}">
        <p14:creationId xmlns:p14="http://schemas.microsoft.com/office/powerpoint/2010/main" val="1400003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F9251A-9978-4770-9AA8-8697CD82722A}" type="datetimeFigureOut">
              <a:rPr lang="en-US"/>
              <a:pPr>
                <a:defRPr/>
              </a:pPr>
              <a:t>4/27/2017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93DCE4-A22C-4A75-BA72-8FB272A7E5FD}" type="slidenum">
              <a:rPr lang="en-US" altLang="en-US"/>
              <a:pPr>
                <a:defRPr/>
              </a:pPr>
              <a:t>‹#›</a:t>
            </a:fld>
            <a:endParaRPr lang="en-US" altLang="en-US"/>
          </a:p>
        </p:txBody>
      </p:sp>
    </p:spTree>
    <p:extLst>
      <p:ext uri="{BB962C8B-B14F-4D97-AF65-F5344CB8AC3E}">
        <p14:creationId xmlns:p14="http://schemas.microsoft.com/office/powerpoint/2010/main" val="144082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AAE06C-688E-4B79-8E4D-C99716E539B1}" type="datetimeFigureOut">
              <a:rPr lang="en-US"/>
              <a:pPr>
                <a:defRPr/>
              </a:pPr>
              <a:t>4/27/2017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B5DAD6-B580-4D63-8166-80A9EB7F616F}" type="slidenum">
              <a:rPr lang="en-US" altLang="en-US"/>
              <a:pPr>
                <a:defRPr/>
              </a:pPr>
              <a:t>‹#›</a:t>
            </a:fld>
            <a:endParaRPr lang="en-US" altLang="en-US"/>
          </a:p>
        </p:txBody>
      </p:sp>
    </p:spTree>
    <p:extLst>
      <p:ext uri="{BB962C8B-B14F-4D97-AF65-F5344CB8AC3E}">
        <p14:creationId xmlns:p14="http://schemas.microsoft.com/office/powerpoint/2010/main" val="3695170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2FCB27B-E9CD-4D5A-8752-4DE660C262C8}" type="datetimeFigureOut">
              <a:rPr lang="en-US"/>
              <a:pPr>
                <a:defRPr/>
              </a:pPr>
              <a:t>4/27/2017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0CBCBD-858F-41C3-BC08-85C2554F4F2A}" type="slidenum">
              <a:rPr lang="en-US" altLang="en-US"/>
              <a:pPr>
                <a:defRPr/>
              </a:pPr>
              <a:t>‹#›</a:t>
            </a:fld>
            <a:endParaRPr lang="en-US" altLang="en-US"/>
          </a:p>
        </p:txBody>
      </p:sp>
    </p:spTree>
    <p:extLst>
      <p:ext uri="{BB962C8B-B14F-4D97-AF65-F5344CB8AC3E}">
        <p14:creationId xmlns:p14="http://schemas.microsoft.com/office/powerpoint/2010/main" val="1408775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BD69F18-FBD7-48E0-B7DA-BFFE3DF5335F}" type="datetimeFigureOut">
              <a:rPr lang="en-US"/>
              <a:pPr>
                <a:defRPr/>
              </a:pPr>
              <a:t>4/27/2017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E081BD-C918-4AB4-9086-CE00E34B8794}" type="slidenum">
              <a:rPr lang="en-US" altLang="en-US"/>
              <a:pPr>
                <a:defRPr/>
              </a:pPr>
              <a:t>‹#›</a:t>
            </a:fld>
            <a:endParaRPr lang="en-US" altLang="en-US"/>
          </a:p>
        </p:txBody>
      </p:sp>
    </p:spTree>
    <p:extLst>
      <p:ext uri="{BB962C8B-B14F-4D97-AF65-F5344CB8AC3E}">
        <p14:creationId xmlns:p14="http://schemas.microsoft.com/office/powerpoint/2010/main" val="3588297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CBDB2E5-DE66-4E50-B5AB-5B91FF907912}" type="datetimeFigureOut">
              <a:rPr lang="en-US"/>
              <a:pPr>
                <a:defRPr/>
              </a:pPr>
              <a:t>4/27/2017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B45DD16-229C-4AA1-B02D-D1F93408CA98}" type="slidenum">
              <a:rPr lang="en-US" altLang="en-US"/>
              <a:pPr>
                <a:defRPr/>
              </a:pPr>
              <a:t>‹#›</a:t>
            </a:fld>
            <a:endParaRPr lang="en-US" altLang="en-US"/>
          </a:p>
        </p:txBody>
      </p:sp>
    </p:spTree>
    <p:extLst>
      <p:ext uri="{BB962C8B-B14F-4D97-AF65-F5344CB8AC3E}">
        <p14:creationId xmlns:p14="http://schemas.microsoft.com/office/powerpoint/2010/main" val="1313959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24098C3-58FE-4E77-B025-1A0211181C4A}" type="datetimeFigureOut">
              <a:rPr lang="en-US"/>
              <a:pPr>
                <a:defRPr/>
              </a:pPr>
              <a:t>4/27/2017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0C44C78-52BE-4C04-9D50-01B385FE80E3}" type="slidenum">
              <a:rPr lang="en-US" altLang="en-US"/>
              <a:pPr>
                <a:defRPr/>
              </a:pPr>
              <a:t>‹#›</a:t>
            </a:fld>
            <a:endParaRPr lang="en-US" altLang="en-US"/>
          </a:p>
        </p:txBody>
      </p:sp>
    </p:spTree>
    <p:extLst>
      <p:ext uri="{BB962C8B-B14F-4D97-AF65-F5344CB8AC3E}">
        <p14:creationId xmlns:p14="http://schemas.microsoft.com/office/powerpoint/2010/main" val="2653437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5348B4-3581-496C-967D-0EAD959967C6}" type="datetimeFigureOut">
              <a:rPr lang="en-US"/>
              <a:pPr>
                <a:defRPr/>
              </a:pPr>
              <a:t>4/27/2017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553BBE-9307-4480-A06C-3D3F953349BC}" type="slidenum">
              <a:rPr lang="en-US" altLang="en-US"/>
              <a:pPr>
                <a:defRPr/>
              </a:pPr>
              <a:t>‹#›</a:t>
            </a:fld>
            <a:endParaRPr lang="en-US" altLang="en-US"/>
          </a:p>
        </p:txBody>
      </p:sp>
    </p:spTree>
    <p:extLst>
      <p:ext uri="{BB962C8B-B14F-4D97-AF65-F5344CB8AC3E}">
        <p14:creationId xmlns:p14="http://schemas.microsoft.com/office/powerpoint/2010/main" val="71054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91C14F-65F0-4ADD-8090-F9DA25B2FDBB}" type="datetimeFigureOut">
              <a:rPr lang="en-US"/>
              <a:pPr>
                <a:defRPr/>
              </a:pPr>
              <a:t>4/27/2017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587B95-C174-405C-8EE0-E64222935B4A}" type="slidenum">
              <a:rPr lang="en-US" altLang="en-US"/>
              <a:pPr>
                <a:defRPr/>
              </a:pPr>
              <a:t>‹#›</a:t>
            </a:fld>
            <a:endParaRPr lang="en-US" altLang="en-US"/>
          </a:p>
        </p:txBody>
      </p:sp>
    </p:spTree>
    <p:extLst>
      <p:ext uri="{BB962C8B-B14F-4D97-AF65-F5344CB8AC3E}">
        <p14:creationId xmlns:p14="http://schemas.microsoft.com/office/powerpoint/2010/main" val="3624577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4919D4-8FAD-41B1-BE34-A1867F95FF1B}" type="datetimeFigureOut">
              <a:rPr lang="en-US"/>
              <a:pPr>
                <a:defRPr/>
              </a:pPr>
              <a:t>4/27/2017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56CFEFF-26F6-4494-AB48-26AAC335085C}" type="slidenum">
              <a:rPr lang="en-US" altLang="en-US"/>
              <a:pPr>
                <a:defRPr/>
              </a:pPr>
              <a:t>‹#›</a:t>
            </a:fld>
            <a:endParaRPr lang="en-US" altLang="en-US"/>
          </a:p>
        </p:txBody>
      </p:sp>
    </p:spTree>
    <p:extLst>
      <p:ext uri="{BB962C8B-B14F-4D97-AF65-F5344CB8AC3E}">
        <p14:creationId xmlns:p14="http://schemas.microsoft.com/office/powerpoint/2010/main" val="392396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054C256-4AE9-406E-BB66-E7C43D4F3141}" type="datetimeFigureOut">
              <a:rPr lang="en-US"/>
              <a:pPr>
                <a:defRPr/>
              </a:pPr>
              <a:t>4/27/2017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C47204DE-2815-407F-A4F3-0620CE61432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8.xml"/><Relationship Id="rId21" Type="http://schemas.openxmlformats.org/officeDocument/2006/relationships/slide" Target="slide26.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30.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3.xml"/><Relationship Id="rId11" Type="http://schemas.openxmlformats.org/officeDocument/2006/relationships/slide" Target="slide24.xml"/><Relationship Id="rId24" Type="http://schemas.openxmlformats.org/officeDocument/2006/relationships/slide" Target="slide17.xml"/><Relationship Id="rId5" Type="http://schemas.openxmlformats.org/officeDocument/2006/relationships/slide" Target="slide18.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9.xml"/><Relationship Id="rId19" Type="http://schemas.openxmlformats.org/officeDocument/2006/relationships/slide" Target="slide29.xml"/><Relationship Id="rId4" Type="http://schemas.openxmlformats.org/officeDocument/2006/relationships/slide" Target="slide13.xml"/><Relationship Id="rId9" Type="http://schemas.openxmlformats.org/officeDocument/2006/relationships/slide" Target="slide14.xml"/><Relationship Id="rId14" Type="http://schemas.openxmlformats.org/officeDocument/2006/relationships/slide" Target="slide15.xml"/><Relationship Id="rId22" Type="http://schemas.openxmlformats.org/officeDocument/2006/relationships/slide" Target="slide7.xml"/><Relationship Id="rId27" Type="http://schemas.openxmlformats.org/officeDocument/2006/relationships/slide" Target="slide28.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pps.k12.pa.us/143110127104733313/lib/143110127104733313/Distance%20Learning/Pictures/Jeopard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Subtitle 2"/>
          <p:cNvSpPr>
            <a:spLocks noGrp="1"/>
          </p:cNvSpPr>
          <p:nvPr>
            <p:ph type="subTitle" idx="1"/>
          </p:nvPr>
        </p:nvSpPr>
        <p:spPr>
          <a:xfrm>
            <a:off x="1371600" y="5562600"/>
            <a:ext cx="6400800" cy="1295400"/>
          </a:xfrm>
        </p:spPr>
        <p:txBody>
          <a:bodyPr/>
          <a:lstStyle/>
          <a:p>
            <a:pPr eaLnBrk="1" hangingPunct="1"/>
            <a:r>
              <a:rPr lang="en-US" altLang="en-US" smtClean="0">
                <a:solidFill>
                  <a:schemeClr val="tx1"/>
                </a:solidFill>
              </a:rPr>
              <a:t>Welcome to this special edition of</a:t>
            </a:r>
          </a:p>
          <a:p>
            <a:pPr eaLnBrk="1" hangingPunct="1"/>
            <a:r>
              <a:rPr lang="en-US" altLang="en-US" smtClean="0">
                <a:solidFill>
                  <a:schemeClr val="tx1"/>
                </a:solidFill>
              </a:rPr>
              <a:t>World War 2 Jeopardy!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267"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Effects: 600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The U.S. Secretary of State created this Economic Cooperation Act in 1948 to offer agricultural, industrial, and financial aid to countries in Western Europe.</a:t>
            </a:r>
          </a:p>
          <a:p>
            <a:pPr eaLnBrk="1" hangingPunct="1"/>
            <a:r>
              <a:rPr lang="en-US" altLang="en-US" smtClean="0">
                <a:solidFill>
                  <a:srgbClr val="FFFF00"/>
                </a:solidFill>
              </a:rPr>
              <a:t>Answer</a:t>
            </a:r>
          </a:p>
          <a:p>
            <a:pPr eaLnBrk="1" hangingPunct="1"/>
            <a:r>
              <a:rPr lang="en-US" altLang="en-US" smtClean="0"/>
              <a:t>The Marshall Plan (George C. Marshall)</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291"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Effects: 800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This international organization was formed after World War 2 to replace the League of Nations to stop wars between countries.</a:t>
            </a:r>
          </a:p>
          <a:p>
            <a:pPr eaLnBrk="1" hangingPunct="1"/>
            <a:r>
              <a:rPr lang="en-US" altLang="en-US" smtClean="0">
                <a:solidFill>
                  <a:srgbClr val="FFFF00"/>
                </a:solidFill>
              </a:rPr>
              <a:t>Answer</a:t>
            </a:r>
          </a:p>
          <a:p>
            <a:pPr eaLnBrk="1" hangingPunct="1"/>
            <a:r>
              <a:rPr lang="en-US" altLang="en-US" smtClean="0"/>
              <a:t>UN (United Nations)</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315"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Effects: 1000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This was known as a disaster that wipes out life, a systematic attempt to exterminate all Jewish people during World War 2.</a:t>
            </a:r>
          </a:p>
          <a:p>
            <a:pPr eaLnBrk="1" hangingPunct="1"/>
            <a:r>
              <a:rPr lang="en-US" altLang="en-US" smtClean="0">
                <a:solidFill>
                  <a:srgbClr val="FFFF00"/>
                </a:solidFill>
              </a:rPr>
              <a:t>Answer</a:t>
            </a:r>
          </a:p>
          <a:p>
            <a:pPr eaLnBrk="1" hangingPunct="1"/>
            <a:r>
              <a:rPr lang="en-US" altLang="en-US" smtClean="0"/>
              <a:t>The Holocaust</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339"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Events: 200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Because Japan was allied with Germany, the U.S. ultimately got involved in the war after this event.</a:t>
            </a:r>
          </a:p>
          <a:p>
            <a:pPr eaLnBrk="1" hangingPunct="1"/>
            <a:r>
              <a:rPr lang="en-US" altLang="en-US" smtClean="0">
                <a:solidFill>
                  <a:srgbClr val="FFFF00"/>
                </a:solidFill>
              </a:rPr>
              <a:t>Answer</a:t>
            </a:r>
          </a:p>
          <a:p>
            <a:pPr eaLnBrk="1" hangingPunct="1"/>
            <a:r>
              <a:rPr lang="en-US" altLang="en-US" smtClean="0"/>
              <a:t>Attack on Pearl Harbor</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363"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Events: 400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The U.S.’s involvement in this event ultimately lead to the allies’ liberation of Europe from Axis control.</a:t>
            </a:r>
          </a:p>
          <a:p>
            <a:pPr eaLnBrk="1" hangingPunct="1"/>
            <a:r>
              <a:rPr lang="en-US" altLang="en-US" smtClean="0">
                <a:solidFill>
                  <a:srgbClr val="FFFF00"/>
                </a:solidFill>
              </a:rPr>
              <a:t>Answer</a:t>
            </a:r>
          </a:p>
          <a:p>
            <a:pPr eaLnBrk="1" hangingPunct="1"/>
            <a:r>
              <a:rPr lang="en-US" altLang="en-US" smtClean="0"/>
              <a:t>D-Day.</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387"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Events: 600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After Germany surrendered, WW2 had not ended due to Japan’s military refusing to surrender.  The U.S. chose this option in order to defeat Japan.</a:t>
            </a:r>
          </a:p>
          <a:p>
            <a:pPr eaLnBrk="1" hangingPunct="1"/>
            <a:r>
              <a:rPr lang="en-US" altLang="en-US" smtClean="0">
                <a:solidFill>
                  <a:srgbClr val="FFFF00"/>
                </a:solidFill>
              </a:rPr>
              <a:t>Answer</a:t>
            </a:r>
          </a:p>
          <a:p>
            <a:pPr eaLnBrk="1" hangingPunct="1"/>
            <a:r>
              <a:rPr lang="en-US" altLang="en-US" smtClean="0"/>
              <a:t>Dropping the atomic bomb</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7411"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Events: 800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Before Nagasaki, this Japanese city was the first ever to be destroyed by the dropping of the atomic bomb.</a:t>
            </a:r>
          </a:p>
          <a:p>
            <a:pPr eaLnBrk="1" hangingPunct="1"/>
            <a:r>
              <a:rPr lang="en-US" altLang="en-US" smtClean="0">
                <a:solidFill>
                  <a:srgbClr val="FFFF00"/>
                </a:solidFill>
              </a:rPr>
              <a:t>Answer</a:t>
            </a:r>
          </a:p>
          <a:p>
            <a:pPr eaLnBrk="1" hangingPunct="1"/>
            <a:r>
              <a:rPr lang="en-US" altLang="en-US" smtClean="0"/>
              <a:t>Hiroshima</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435"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Events: 1000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At this battle, the U.S. received clues to set up a counter-ambush of Japanese military, which prevented a Japanese takeover of the United States.</a:t>
            </a:r>
          </a:p>
          <a:p>
            <a:pPr eaLnBrk="1" hangingPunct="1"/>
            <a:r>
              <a:rPr lang="en-US" altLang="en-US" smtClean="0">
                <a:solidFill>
                  <a:srgbClr val="FFFF00"/>
                </a:solidFill>
              </a:rPr>
              <a:t>Answer</a:t>
            </a:r>
          </a:p>
          <a:p>
            <a:pPr eaLnBrk="1" hangingPunct="1"/>
            <a:r>
              <a:rPr lang="en-US" altLang="en-US" smtClean="0"/>
              <a:t>Battle of Midway</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9459"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Leaders: 200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It was ironic that this leader of the USSR had joined the Allies, since he ruled a totalitarian, communist dictatorship.</a:t>
            </a:r>
          </a:p>
          <a:p>
            <a:pPr eaLnBrk="1" hangingPunct="1"/>
            <a:r>
              <a:rPr lang="en-US" altLang="en-US" smtClean="0">
                <a:solidFill>
                  <a:srgbClr val="FFFF00"/>
                </a:solidFill>
              </a:rPr>
              <a:t>Answer</a:t>
            </a:r>
          </a:p>
          <a:p>
            <a:pPr eaLnBrk="1" hangingPunct="1"/>
            <a:r>
              <a:rPr lang="en-US" altLang="en-US" smtClean="0"/>
              <a:t>Joseph Stalin</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483"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Leaders: 400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The President of the United States of America at the end of World War 2.</a:t>
            </a:r>
          </a:p>
          <a:p>
            <a:pPr eaLnBrk="1" hangingPunct="1"/>
            <a:r>
              <a:rPr lang="en-US" altLang="en-US" smtClean="0">
                <a:solidFill>
                  <a:srgbClr val="FFFF00"/>
                </a:solidFill>
              </a:rPr>
              <a:t>Answer</a:t>
            </a:r>
          </a:p>
          <a:p>
            <a:pPr eaLnBrk="1" hangingPunct="1"/>
            <a:r>
              <a:rPr lang="en-US" altLang="en-US" smtClean="0"/>
              <a:t>Harry S. Truman</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rtlCol="0">
            <a:normAutofit fontScale="90000"/>
          </a:bodyPr>
          <a:lstStyle/>
          <a:p>
            <a:pPr eaLnBrk="1" fontAlgn="auto" hangingPunct="1">
              <a:spcAft>
                <a:spcPts val="0"/>
              </a:spcAft>
              <a:defRPr/>
            </a:pPr>
            <a:r>
              <a:rPr lang="en-US" dirty="0" smtClean="0"/>
              <a:t>Your Topic</a:t>
            </a:r>
            <a:endParaRPr lang="en-US" dirty="0"/>
          </a:p>
        </p:txBody>
      </p:sp>
      <p:graphicFrame>
        <p:nvGraphicFramePr>
          <p:cNvPr id="5" name="Content Placeholder 4"/>
          <p:cNvGraphicFramePr>
            <a:graphicFrameLocks noGrp="1"/>
          </p:cNvGraphicFramePr>
          <p:nvPr>
            <p:ph idx="1"/>
          </p:nvPr>
        </p:nvGraphicFramePr>
        <p:xfrm>
          <a:off x="457200" y="838200"/>
          <a:ext cx="8229600" cy="472440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895795">
                <a:tc>
                  <a:txBody>
                    <a:bodyPr/>
                    <a:lstStyle/>
                    <a:p>
                      <a:r>
                        <a:rPr lang="en-US" sz="1800" dirty="0" smtClean="0"/>
                        <a:t>Causes</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Effects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Events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Leaders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Topic 5</a:t>
                      </a:r>
                    </a:p>
                  </a:txBody>
                  <a:tcPr/>
                </a:tc>
                <a:extLst>
                  <a:ext uri="{0D108BD9-81ED-4DB2-BD59-A6C34878D82A}">
                    <a16:rowId xmlns:a16="http://schemas.microsoft.com/office/drawing/2014/main" val="10000"/>
                  </a:ext>
                </a:extLst>
              </a:tr>
              <a:tr h="723999">
                <a:tc>
                  <a:txBody>
                    <a:bodyPr/>
                    <a:lstStyle/>
                    <a:p>
                      <a:r>
                        <a:rPr lang="en-US" sz="1800" dirty="0" smtClean="0">
                          <a:hlinkClick r:id="rId2" action="ppaction://hlinksldjump"/>
                        </a:rPr>
                        <a:t>200</a:t>
                      </a:r>
                      <a:endParaRPr lang="en-US" sz="1800" dirty="0"/>
                    </a:p>
                  </a:txBody>
                  <a:tcPr/>
                </a:tc>
                <a:tc>
                  <a:txBody>
                    <a:bodyPr/>
                    <a:lstStyle/>
                    <a:p>
                      <a:r>
                        <a:rPr lang="en-US" sz="1800" dirty="0" smtClean="0">
                          <a:hlinkClick r:id="rId3" action="ppaction://hlinksldjump"/>
                        </a:rPr>
                        <a:t>200</a:t>
                      </a:r>
                      <a:endParaRPr lang="en-US" sz="1800" dirty="0"/>
                    </a:p>
                  </a:txBody>
                  <a:tcPr/>
                </a:tc>
                <a:tc>
                  <a:txBody>
                    <a:bodyPr/>
                    <a:lstStyle/>
                    <a:p>
                      <a:r>
                        <a:rPr lang="en-US" sz="1800" dirty="0" smtClean="0">
                          <a:hlinkClick r:id="rId4" action="ppaction://hlinksldjump"/>
                        </a:rPr>
                        <a:t>200</a:t>
                      </a:r>
                      <a:endParaRPr lang="en-US" sz="1800" dirty="0"/>
                    </a:p>
                  </a:txBody>
                  <a:tcPr/>
                </a:tc>
                <a:tc>
                  <a:txBody>
                    <a:bodyPr/>
                    <a:lstStyle/>
                    <a:p>
                      <a:r>
                        <a:rPr lang="en-US" sz="1800" dirty="0" smtClean="0">
                          <a:hlinkClick r:id="rId5" action="ppaction://hlinksldjump"/>
                        </a:rPr>
                        <a:t>200</a:t>
                      </a:r>
                      <a:endParaRPr lang="en-US" sz="1800" dirty="0"/>
                    </a:p>
                  </a:txBody>
                  <a:tcPr/>
                </a:tc>
                <a:tc>
                  <a:txBody>
                    <a:bodyPr/>
                    <a:lstStyle/>
                    <a:p>
                      <a:r>
                        <a:rPr lang="en-US" sz="1800" dirty="0" smtClean="0">
                          <a:hlinkClick r:id="rId6" action="ppaction://hlinksldjump"/>
                        </a:rPr>
                        <a:t>200</a:t>
                      </a:r>
                      <a:endParaRPr lang="en-US" sz="1800" dirty="0"/>
                    </a:p>
                  </a:txBody>
                  <a:tcPr/>
                </a:tc>
                <a:extLst>
                  <a:ext uri="{0D108BD9-81ED-4DB2-BD59-A6C34878D82A}">
                    <a16:rowId xmlns:a16="http://schemas.microsoft.com/office/drawing/2014/main" val="10001"/>
                  </a:ext>
                </a:extLst>
              </a:tr>
              <a:tr h="736270">
                <a:tc>
                  <a:txBody>
                    <a:bodyPr/>
                    <a:lstStyle/>
                    <a:p>
                      <a:r>
                        <a:rPr lang="en-US" sz="1800" dirty="0" smtClean="0">
                          <a:hlinkClick r:id="rId7" action="ppaction://hlinksldjump"/>
                        </a:rPr>
                        <a:t>400</a:t>
                      </a:r>
                      <a:endParaRPr lang="en-US" sz="1800" dirty="0"/>
                    </a:p>
                  </a:txBody>
                  <a:tcPr/>
                </a:tc>
                <a:tc>
                  <a:txBody>
                    <a:bodyPr/>
                    <a:lstStyle/>
                    <a:p>
                      <a:r>
                        <a:rPr lang="en-US" sz="1800" dirty="0" smtClean="0">
                          <a:hlinkClick r:id="rId8" action="ppaction://hlinksldjump"/>
                        </a:rPr>
                        <a:t>400</a:t>
                      </a:r>
                      <a:endParaRPr lang="en-US" sz="1800" dirty="0"/>
                    </a:p>
                  </a:txBody>
                  <a:tcPr/>
                </a:tc>
                <a:tc>
                  <a:txBody>
                    <a:bodyPr/>
                    <a:lstStyle/>
                    <a:p>
                      <a:r>
                        <a:rPr lang="en-US" sz="1800" dirty="0" smtClean="0">
                          <a:hlinkClick r:id="rId9" action="ppaction://hlinksldjump"/>
                        </a:rPr>
                        <a:t>400</a:t>
                      </a:r>
                      <a:endParaRPr lang="en-US" sz="1800" dirty="0"/>
                    </a:p>
                  </a:txBody>
                  <a:tcPr/>
                </a:tc>
                <a:tc>
                  <a:txBody>
                    <a:bodyPr/>
                    <a:lstStyle/>
                    <a:p>
                      <a:r>
                        <a:rPr lang="en-US" sz="1800" dirty="0" smtClean="0">
                          <a:hlinkClick r:id="rId10" action="ppaction://hlinksldjump"/>
                        </a:rPr>
                        <a:t>400</a:t>
                      </a:r>
                      <a:endParaRPr lang="en-US" sz="1800" dirty="0"/>
                    </a:p>
                  </a:txBody>
                  <a:tcPr/>
                </a:tc>
                <a:tc>
                  <a:txBody>
                    <a:bodyPr/>
                    <a:lstStyle/>
                    <a:p>
                      <a:r>
                        <a:rPr lang="en-US" sz="1800" dirty="0" smtClean="0">
                          <a:hlinkClick r:id="rId11" action="ppaction://hlinksldjump"/>
                        </a:rPr>
                        <a:t>400</a:t>
                      </a:r>
                      <a:endParaRPr lang="en-US" sz="1800" dirty="0"/>
                    </a:p>
                  </a:txBody>
                  <a:tcPr/>
                </a:tc>
                <a:extLst>
                  <a:ext uri="{0D108BD9-81ED-4DB2-BD59-A6C34878D82A}">
                    <a16:rowId xmlns:a16="http://schemas.microsoft.com/office/drawing/2014/main" val="10002"/>
                  </a:ext>
                </a:extLst>
              </a:tr>
              <a:tr h="736270">
                <a:tc>
                  <a:txBody>
                    <a:bodyPr/>
                    <a:lstStyle/>
                    <a:p>
                      <a:r>
                        <a:rPr lang="en-US" sz="1800" dirty="0" smtClean="0">
                          <a:hlinkClick r:id="rId12" action="ppaction://hlinksldjump"/>
                        </a:rPr>
                        <a:t>600</a:t>
                      </a:r>
                      <a:endParaRPr lang="en-US" sz="1800" dirty="0"/>
                    </a:p>
                  </a:txBody>
                  <a:tcPr/>
                </a:tc>
                <a:tc>
                  <a:txBody>
                    <a:bodyPr/>
                    <a:lstStyle/>
                    <a:p>
                      <a:r>
                        <a:rPr lang="en-US" sz="1800" dirty="0" smtClean="0">
                          <a:hlinkClick r:id="rId13" action="ppaction://hlinksldjump"/>
                        </a:rPr>
                        <a:t>600</a:t>
                      </a:r>
                      <a:endParaRPr lang="en-US" sz="1800" dirty="0"/>
                    </a:p>
                  </a:txBody>
                  <a:tcPr/>
                </a:tc>
                <a:tc>
                  <a:txBody>
                    <a:bodyPr/>
                    <a:lstStyle/>
                    <a:p>
                      <a:r>
                        <a:rPr lang="en-US" sz="1800" dirty="0" smtClean="0">
                          <a:hlinkClick r:id="rId14" action="ppaction://hlinksldjump"/>
                        </a:rPr>
                        <a:t>600</a:t>
                      </a:r>
                      <a:endParaRPr lang="en-US" sz="1800" dirty="0"/>
                    </a:p>
                  </a:txBody>
                  <a:tcPr/>
                </a:tc>
                <a:tc>
                  <a:txBody>
                    <a:bodyPr/>
                    <a:lstStyle/>
                    <a:p>
                      <a:r>
                        <a:rPr lang="en-US" sz="1800" dirty="0" smtClean="0">
                          <a:hlinkClick r:id="rId15" action="ppaction://hlinksldjump"/>
                        </a:rPr>
                        <a:t>600</a:t>
                      </a:r>
                      <a:endParaRPr lang="en-US" sz="1800" dirty="0"/>
                    </a:p>
                  </a:txBody>
                  <a:tcPr/>
                </a:tc>
                <a:tc>
                  <a:txBody>
                    <a:bodyPr/>
                    <a:lstStyle/>
                    <a:p>
                      <a:r>
                        <a:rPr lang="en-US" sz="1800" dirty="0" smtClean="0">
                          <a:hlinkClick r:id="rId16" action="ppaction://hlinksldjump"/>
                        </a:rPr>
                        <a:t>600</a:t>
                      </a:r>
                      <a:endParaRPr lang="en-US" sz="1800" dirty="0"/>
                    </a:p>
                  </a:txBody>
                  <a:tcPr/>
                </a:tc>
                <a:extLst>
                  <a:ext uri="{0D108BD9-81ED-4DB2-BD59-A6C34878D82A}">
                    <a16:rowId xmlns:a16="http://schemas.microsoft.com/office/drawing/2014/main" val="10003"/>
                  </a:ext>
                </a:extLst>
              </a:tr>
              <a:tr h="736270">
                <a:tc>
                  <a:txBody>
                    <a:bodyPr/>
                    <a:lstStyle/>
                    <a:p>
                      <a:r>
                        <a:rPr lang="en-US" sz="1800" dirty="0" smtClean="0">
                          <a:hlinkClick r:id="rId17" action="ppaction://hlinksldjump"/>
                        </a:rPr>
                        <a:t>800</a:t>
                      </a:r>
                      <a:endParaRPr lang="en-US" sz="1800" dirty="0"/>
                    </a:p>
                  </a:txBody>
                  <a:tcPr/>
                </a:tc>
                <a:tc>
                  <a:txBody>
                    <a:bodyPr/>
                    <a:lstStyle/>
                    <a:p>
                      <a:r>
                        <a:rPr lang="en-US" sz="1800" dirty="0" smtClean="0">
                          <a:hlinkClick r:id="rId18" action="ppaction://hlinksldjump"/>
                        </a:rPr>
                        <a:t>800</a:t>
                      </a:r>
                      <a:endParaRPr lang="en-US" sz="1800" dirty="0"/>
                    </a:p>
                  </a:txBody>
                  <a:tcPr/>
                </a:tc>
                <a:tc>
                  <a:txBody>
                    <a:bodyPr/>
                    <a:lstStyle/>
                    <a:p>
                      <a:r>
                        <a:rPr lang="en-US" sz="1800" dirty="0" smtClean="0">
                          <a:hlinkClick r:id="rId19" action="ppaction://hlinksldjump"/>
                        </a:rPr>
                        <a:t>800</a:t>
                      </a:r>
                      <a:endParaRPr lang="en-US" sz="1800" dirty="0"/>
                    </a:p>
                  </a:txBody>
                  <a:tcPr/>
                </a:tc>
                <a:tc>
                  <a:txBody>
                    <a:bodyPr/>
                    <a:lstStyle/>
                    <a:p>
                      <a:r>
                        <a:rPr lang="en-US" sz="1800" dirty="0" smtClean="0">
                          <a:hlinkClick r:id="rId20" action="ppaction://hlinksldjump"/>
                        </a:rPr>
                        <a:t>800</a:t>
                      </a:r>
                      <a:endParaRPr lang="en-US" sz="1800" dirty="0"/>
                    </a:p>
                  </a:txBody>
                  <a:tcPr/>
                </a:tc>
                <a:tc>
                  <a:txBody>
                    <a:bodyPr/>
                    <a:lstStyle/>
                    <a:p>
                      <a:r>
                        <a:rPr lang="en-US" sz="1800" dirty="0" smtClean="0">
                          <a:hlinkClick r:id="rId21" action="ppaction://hlinksldjump"/>
                        </a:rPr>
                        <a:t>800</a:t>
                      </a:r>
                      <a:endParaRPr lang="en-US" sz="1800" dirty="0"/>
                    </a:p>
                  </a:txBody>
                  <a:tcPr/>
                </a:tc>
                <a:extLst>
                  <a:ext uri="{0D108BD9-81ED-4DB2-BD59-A6C34878D82A}">
                    <a16:rowId xmlns:a16="http://schemas.microsoft.com/office/drawing/2014/main" val="10004"/>
                  </a:ext>
                </a:extLst>
              </a:tr>
              <a:tr h="895795">
                <a:tc>
                  <a:txBody>
                    <a:bodyPr/>
                    <a:lstStyle/>
                    <a:p>
                      <a:r>
                        <a:rPr lang="en-US" sz="1800" dirty="0" smtClean="0">
                          <a:hlinkClick r:id="rId22" action="ppaction://hlinksldjump"/>
                        </a:rPr>
                        <a:t>1000</a:t>
                      </a:r>
                      <a:endParaRPr lang="en-US" sz="1800" dirty="0"/>
                    </a:p>
                  </a:txBody>
                  <a:tcPr/>
                </a:tc>
                <a:tc>
                  <a:txBody>
                    <a:bodyPr/>
                    <a:lstStyle/>
                    <a:p>
                      <a:r>
                        <a:rPr lang="en-US" sz="1800" dirty="0" smtClean="0">
                          <a:hlinkClick r:id="rId23" action="ppaction://hlinksldjump"/>
                        </a:rPr>
                        <a:t>1000</a:t>
                      </a:r>
                      <a:endParaRPr lang="en-US" sz="1800" dirty="0"/>
                    </a:p>
                  </a:txBody>
                  <a:tcPr/>
                </a:tc>
                <a:tc>
                  <a:txBody>
                    <a:bodyPr/>
                    <a:lstStyle/>
                    <a:p>
                      <a:r>
                        <a:rPr lang="en-US" sz="1800" dirty="0" smtClean="0">
                          <a:hlinkClick r:id="rId24" action="ppaction://hlinksldjump"/>
                        </a:rPr>
                        <a:t>1000</a:t>
                      </a:r>
                      <a:endParaRPr lang="en-US" sz="1800" dirty="0"/>
                    </a:p>
                  </a:txBody>
                  <a:tcPr/>
                </a:tc>
                <a:tc>
                  <a:txBody>
                    <a:bodyPr/>
                    <a:lstStyle/>
                    <a:p>
                      <a:r>
                        <a:rPr lang="en-US" sz="1800" dirty="0" smtClean="0">
                          <a:hlinkClick r:id="rId25" action="ppaction://hlinksldjump"/>
                        </a:rPr>
                        <a:t>1000</a:t>
                      </a:r>
                      <a:endParaRPr lang="en-US" sz="1800" dirty="0"/>
                    </a:p>
                  </a:txBody>
                  <a:tcPr/>
                </a:tc>
                <a:tc>
                  <a:txBody>
                    <a:bodyPr/>
                    <a:lstStyle/>
                    <a:p>
                      <a:r>
                        <a:rPr lang="en-US" sz="1800" dirty="0" smtClean="0">
                          <a:hlinkClick r:id="rId26" action="ppaction://hlinksldjump"/>
                        </a:rPr>
                        <a:t>1000</a:t>
                      </a:r>
                      <a:endParaRPr lang="en-US" sz="1800" dirty="0"/>
                    </a:p>
                  </a:txBody>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nvGraphicFramePr>
        <p:xfrm>
          <a:off x="457200" y="5638800"/>
          <a:ext cx="8229600" cy="371475"/>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1475">
                <a:tc>
                  <a:txBody>
                    <a:bodyPr/>
                    <a:lstStyle/>
                    <a:p>
                      <a:pPr algn="ctr"/>
                      <a:r>
                        <a:rPr lang="en-US" sz="1800" dirty="0" smtClean="0">
                          <a:hlinkClick r:id="rId27" action="ppaction://hlinksldjump"/>
                        </a:rPr>
                        <a:t>Final Jeopardy: 5000 pts</a:t>
                      </a:r>
                      <a:endParaRPr lang="en-US" sz="1800" dirty="0"/>
                    </a:p>
                  </a:txBody>
                  <a:tcPr marT="45798" marB="45798"/>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507"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Leaders: 600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He was among the founders of Italian fascism, and turned Italy into a police state.</a:t>
            </a:r>
          </a:p>
          <a:p>
            <a:pPr eaLnBrk="1" hangingPunct="1"/>
            <a:r>
              <a:rPr lang="en-US" altLang="en-US" smtClean="0">
                <a:solidFill>
                  <a:srgbClr val="FFFF00"/>
                </a:solidFill>
              </a:rPr>
              <a:t>Answer</a:t>
            </a:r>
          </a:p>
          <a:p>
            <a:pPr eaLnBrk="1" hangingPunct="1"/>
            <a:r>
              <a:rPr lang="en-US" altLang="en-US" smtClean="0"/>
              <a:t>Benito Mussolini</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531"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Leaders: 800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He founded the NAZI socialist party in Germany, and is personally responsible for the Holocaust.</a:t>
            </a:r>
          </a:p>
          <a:p>
            <a:pPr eaLnBrk="1" hangingPunct="1"/>
            <a:r>
              <a:rPr lang="en-US" altLang="en-US" smtClean="0">
                <a:solidFill>
                  <a:srgbClr val="FFFF00"/>
                </a:solidFill>
              </a:rPr>
              <a:t>Answer</a:t>
            </a:r>
          </a:p>
          <a:p>
            <a:pPr eaLnBrk="1" hangingPunct="1"/>
            <a:r>
              <a:rPr lang="en-US" altLang="en-US" smtClean="0"/>
              <a:t>Adolf Hitler</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3555"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Leaders: 1000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This military dictator of Japan had supported NAZI Germany, and was directly responsible for the attack on Pearl Harbor.</a:t>
            </a:r>
          </a:p>
          <a:p>
            <a:pPr eaLnBrk="1" hangingPunct="1"/>
            <a:r>
              <a:rPr lang="en-US" altLang="en-US" smtClean="0">
                <a:solidFill>
                  <a:srgbClr val="FFFF00"/>
                </a:solidFill>
              </a:rPr>
              <a:t>Answer</a:t>
            </a:r>
          </a:p>
          <a:p>
            <a:pPr eaLnBrk="1" hangingPunct="1"/>
            <a:r>
              <a:rPr lang="en-US" altLang="en-US" smtClean="0"/>
              <a:t>Hideki Tojo</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579"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Misc.: 200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Great Britain was able to avoid a German takeover (unlike France), because of this.</a:t>
            </a:r>
          </a:p>
          <a:p>
            <a:pPr eaLnBrk="1" hangingPunct="1"/>
            <a:r>
              <a:rPr lang="en-US" altLang="en-US" smtClean="0">
                <a:solidFill>
                  <a:srgbClr val="FFFF00"/>
                </a:solidFill>
              </a:rPr>
              <a:t>Answer</a:t>
            </a:r>
          </a:p>
          <a:p>
            <a:pPr eaLnBrk="1" hangingPunct="1"/>
            <a:r>
              <a:rPr lang="en-US" altLang="en-US" smtClean="0"/>
              <a:t>Geography (island country)</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5603"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Misc.: 400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Japan, Germany and Italy formed the Axis Powers because they all shared this type of goal.</a:t>
            </a:r>
          </a:p>
          <a:p>
            <a:pPr eaLnBrk="1" hangingPunct="1"/>
            <a:r>
              <a:rPr lang="en-US" altLang="en-US" smtClean="0">
                <a:solidFill>
                  <a:srgbClr val="FFFF00"/>
                </a:solidFill>
              </a:rPr>
              <a:t>Answer</a:t>
            </a:r>
          </a:p>
          <a:p>
            <a:pPr eaLnBrk="1" hangingPunct="1"/>
            <a:r>
              <a:rPr lang="en-US" altLang="en-US" smtClean="0"/>
              <a:t>Imperialism</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627"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Misc.: 600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This man was the leader of Great Britain during World War 2</a:t>
            </a:r>
          </a:p>
          <a:p>
            <a:pPr eaLnBrk="1" hangingPunct="1"/>
            <a:r>
              <a:rPr lang="en-US" altLang="en-US" smtClean="0">
                <a:solidFill>
                  <a:srgbClr val="FFFF00"/>
                </a:solidFill>
              </a:rPr>
              <a:t>Answer</a:t>
            </a:r>
          </a:p>
          <a:p>
            <a:pPr eaLnBrk="1" hangingPunct="1"/>
            <a:r>
              <a:rPr lang="en-US" altLang="en-US" smtClean="0"/>
              <a:t>Winston Churchill</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7651"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Misc.: 800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He was U.S. President at the beginning of World War 2, and lead us into the war after the attack on Pearl Harbor.</a:t>
            </a:r>
          </a:p>
          <a:p>
            <a:pPr eaLnBrk="1" hangingPunct="1"/>
            <a:r>
              <a:rPr lang="en-US" altLang="en-US" smtClean="0">
                <a:solidFill>
                  <a:srgbClr val="FFFF00"/>
                </a:solidFill>
              </a:rPr>
              <a:t>Answer</a:t>
            </a:r>
          </a:p>
          <a:p>
            <a:pPr eaLnBrk="1" hangingPunct="1"/>
            <a:r>
              <a:rPr lang="en-US" altLang="en-US" smtClean="0"/>
              <a:t>Franklin Delano Roosevelt</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675"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Misc.: 1000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This was a philosophy that supports a strong central government, controlled by the military and lead by a powerful dictator.</a:t>
            </a:r>
          </a:p>
          <a:p>
            <a:pPr eaLnBrk="1" hangingPunct="1"/>
            <a:r>
              <a:rPr lang="en-US" altLang="en-US" smtClean="0">
                <a:solidFill>
                  <a:srgbClr val="FFFF00"/>
                </a:solidFill>
              </a:rPr>
              <a:t>Answer</a:t>
            </a:r>
          </a:p>
          <a:p>
            <a:pPr eaLnBrk="1" hangingPunct="1"/>
            <a:r>
              <a:rPr lang="en-US" altLang="en-US" smtClean="0"/>
              <a:t>Fascism</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181600" y="685800"/>
            <a:ext cx="3505200" cy="11430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5105400" y="685800"/>
            <a:ext cx="3657600" cy="1143000"/>
          </a:xfrm>
        </p:spPr>
        <p:txBody>
          <a:bodyPr rtlCol="0">
            <a:normAutofit fontScale="90000"/>
          </a:bodyPr>
          <a:lstStyle/>
          <a:p>
            <a:pPr eaLnBrk="1" fontAlgn="auto" hangingPunct="1">
              <a:spcAft>
                <a:spcPts val="0"/>
              </a:spcAft>
              <a:defRPr/>
            </a:pPr>
            <a:r>
              <a:rPr lang="en-US" dirty="0" smtClean="0">
                <a:solidFill>
                  <a:srgbClr val="FFFF00"/>
                </a:solidFill>
              </a:rPr>
              <a:t>Final Jeopardy: 5000 pts.</a:t>
            </a:r>
            <a:endParaRPr lang="en-US" dirty="0">
              <a:solidFill>
                <a:srgbClr val="FFFF00"/>
              </a:solidFill>
            </a:endParaRP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Was the U.S. justified in using the atomic bomb to defeat Japan in 1945?  Use two specific details, written in complete sentences.</a:t>
            </a:r>
          </a:p>
          <a:p>
            <a:pPr eaLnBrk="1" hangingPunct="1"/>
            <a:r>
              <a:rPr lang="en-US" altLang="en-US" smtClean="0">
                <a:solidFill>
                  <a:srgbClr val="FFFF00"/>
                </a:solidFill>
              </a:rPr>
              <a:t>Answer</a:t>
            </a:r>
          </a:p>
          <a:p>
            <a:pPr eaLnBrk="1" hangingPunct="1"/>
            <a:r>
              <a:rPr lang="en-US" altLang="en-US" smtClean="0"/>
              <a:t>…</a:t>
            </a:r>
          </a:p>
          <a:p>
            <a:pPr eaLnBrk="1" hangingPunct="1"/>
            <a:r>
              <a:rPr lang="en-US" altLang="en-US" smtClean="0"/>
              <a:t>Answers vary, must be accurate based on class discussions.</a:t>
            </a:r>
          </a:p>
        </p:txBody>
      </p:sp>
      <p:sp>
        <p:nvSpPr>
          <p:cNvPr id="14" name="Rectangle 13">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5" name="Left Arrow 14">
            <a:hlinkClick r:id="rId2"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Left Arrow 8">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extLst/>
        </p:spPr>
        <p:txBody>
          <a:bodyPr rtlCol="0">
            <a:noAutofit/>
          </a:bodyPr>
          <a:lstStyle/>
          <a:p>
            <a:pPr eaLnBrk="1" fontAlgn="auto" hangingPunct="1">
              <a:spcAft>
                <a:spcPts val="0"/>
              </a:spcAft>
              <a:defRPr/>
            </a:pP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Daily Double</a:t>
            </a:r>
            <a:endParaRPr lang="en-US" sz="9600" dirty="0"/>
          </a:p>
        </p:txBody>
      </p:sp>
      <p:sp>
        <p:nvSpPr>
          <p:cNvPr id="30723" name="Rectangle 8"/>
          <p:cNvSpPr>
            <a:spLocks noChangeArrowheads="1"/>
          </p:cNvSpPr>
          <p:nvPr/>
        </p:nvSpPr>
        <p:spPr bwMode="auto">
          <a:xfrm>
            <a:off x="0" y="5380038"/>
            <a:ext cx="91440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500"/>
              <a:t>The Winner Of The Last Round</a:t>
            </a:r>
          </a:p>
          <a:p>
            <a:pPr algn="ctr" eaLnBrk="1" hangingPunct="1">
              <a:spcBef>
                <a:spcPct val="0"/>
              </a:spcBef>
              <a:buFontTx/>
              <a:buNone/>
            </a:pPr>
            <a:r>
              <a:rPr lang="en-US" altLang="en-US" sz="1500"/>
              <a:t>Write Down How Much Money</a:t>
            </a:r>
          </a:p>
          <a:p>
            <a:pPr algn="ctr" eaLnBrk="1" hangingPunct="1">
              <a:spcBef>
                <a:spcPct val="0"/>
              </a:spcBef>
              <a:buFontTx/>
              <a:buNone/>
            </a:pPr>
            <a:r>
              <a:rPr lang="en-US" altLang="en-US" sz="1500"/>
              <a:t>You Are Willing To Risk</a:t>
            </a:r>
          </a:p>
          <a:p>
            <a:pPr algn="ctr" eaLnBrk="1" hangingPunct="1">
              <a:spcBef>
                <a:spcPct val="0"/>
              </a:spcBef>
              <a:buFontTx/>
              <a:buNone/>
            </a:pPr>
            <a:r>
              <a:rPr lang="en-US" altLang="en-US" sz="1500"/>
              <a:t>If You get the Question right you win that money</a:t>
            </a:r>
          </a:p>
          <a:p>
            <a:pPr algn="ctr" eaLnBrk="1" hangingPunct="1">
              <a:spcBef>
                <a:spcPct val="0"/>
              </a:spcBef>
              <a:buFontTx/>
              <a:buNone/>
            </a:pPr>
            <a:r>
              <a:rPr lang="en-US" altLang="en-US" sz="1500"/>
              <a:t>If you get it wrong you Loss the money!</a:t>
            </a:r>
          </a:p>
          <a:p>
            <a:pPr algn="ctr" eaLnBrk="1" hangingPunct="1">
              <a:spcBef>
                <a:spcPct val="0"/>
              </a:spcBef>
              <a:buFontTx/>
              <a:buNone/>
            </a:pPr>
            <a:endParaRPr lang="en-US" altLang="en-US" sz="15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99"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Causes: 200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The rise of these people lead to conflict that would help start World War 2.</a:t>
            </a:r>
          </a:p>
          <a:p>
            <a:pPr eaLnBrk="1" hangingPunct="1"/>
            <a:r>
              <a:rPr lang="en-US" altLang="en-US" smtClean="0">
                <a:solidFill>
                  <a:srgbClr val="FFFF00"/>
                </a:solidFill>
              </a:rPr>
              <a:t>Answer</a:t>
            </a:r>
          </a:p>
          <a:p>
            <a:pPr eaLnBrk="1" hangingPunct="1"/>
            <a:r>
              <a:rPr lang="en-US" altLang="en-US" smtClean="0"/>
              <a:t>Dictators</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extLst/>
        </p:spPr>
        <p:txBody>
          <a:bodyPr rtlCol="0">
            <a:noAutofit/>
          </a:bodyPr>
          <a:lstStyle/>
          <a:p>
            <a:pPr eaLnBrk="1" fontAlgn="auto" hangingPunct="1">
              <a:spcAft>
                <a:spcPts val="0"/>
              </a:spcAft>
              <a:defRPr/>
            </a:pP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hlinkClick r:id="rId2" action="ppaction://hlinksldjump"/>
              </a:rPr>
              <a:t>Daily Double</a:t>
            </a:r>
            <a:endParaRPr lang="en-US" sz="9600" dirty="0"/>
          </a:p>
        </p:txBody>
      </p:sp>
      <p:sp>
        <p:nvSpPr>
          <p:cNvPr id="6" name="Subtitle 5"/>
          <p:cNvSpPr>
            <a:spLocks noGrp="1"/>
          </p:cNvSpPr>
          <p:nvPr>
            <p:ph type="subTitle" idx="1"/>
          </p:nvPr>
        </p:nvSpPr>
        <p:spPr>
          <a:xfrm>
            <a:off x="0" y="5486400"/>
            <a:ext cx="9144000" cy="1371600"/>
          </a:xfrm>
        </p:spPr>
        <p:txBody>
          <a:bodyPr rtlCol="0">
            <a:normAutofit fontScale="47500" lnSpcReduction="20000"/>
          </a:bodyPr>
          <a:lstStyle/>
          <a:p>
            <a:pPr eaLnBrk="1" fontAlgn="auto" hangingPunct="1">
              <a:spcAft>
                <a:spcPts val="0"/>
              </a:spcAft>
              <a:defRPr/>
            </a:pPr>
            <a:r>
              <a:rPr lang="en-US" dirty="0" smtClean="0">
                <a:solidFill>
                  <a:schemeClr val="tx1"/>
                </a:solidFill>
              </a:rPr>
              <a:t>The Winner Of The Last Round</a:t>
            </a:r>
          </a:p>
          <a:p>
            <a:pPr eaLnBrk="1" fontAlgn="auto" hangingPunct="1">
              <a:spcAft>
                <a:spcPts val="0"/>
              </a:spcAft>
              <a:defRPr/>
            </a:pPr>
            <a:r>
              <a:rPr lang="en-US" dirty="0" smtClean="0">
                <a:solidFill>
                  <a:schemeClr val="tx1"/>
                </a:solidFill>
              </a:rPr>
              <a:t>Write Down How Much Money</a:t>
            </a:r>
          </a:p>
          <a:p>
            <a:pPr eaLnBrk="1" fontAlgn="auto" hangingPunct="1">
              <a:spcAft>
                <a:spcPts val="0"/>
              </a:spcAft>
              <a:defRPr/>
            </a:pPr>
            <a:r>
              <a:rPr lang="en-US" dirty="0" smtClean="0">
                <a:solidFill>
                  <a:schemeClr val="tx1"/>
                </a:solidFill>
              </a:rPr>
              <a:t>You Are Willing To Risk</a:t>
            </a:r>
          </a:p>
          <a:p>
            <a:pPr eaLnBrk="1" fontAlgn="auto" hangingPunct="1">
              <a:spcAft>
                <a:spcPts val="0"/>
              </a:spcAft>
              <a:defRPr/>
            </a:pPr>
            <a:r>
              <a:rPr lang="en-US" dirty="0" smtClean="0">
                <a:solidFill>
                  <a:schemeClr val="tx1"/>
                </a:solidFill>
              </a:rPr>
              <a:t>If You get the Question right you win that money</a:t>
            </a:r>
          </a:p>
          <a:p>
            <a:pPr eaLnBrk="1" fontAlgn="auto" hangingPunct="1">
              <a:spcAft>
                <a:spcPts val="0"/>
              </a:spcAft>
              <a:defRPr/>
            </a:pPr>
            <a:r>
              <a:rPr lang="en-US" dirty="0" smtClean="0">
                <a:solidFill>
                  <a:schemeClr val="tx1"/>
                </a:solidFill>
              </a:rPr>
              <a:t>If you get it wrong you Loss the money!</a:t>
            </a:r>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123"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Causes: 400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By this policy, world leaders decided to give land to Hitler in hopes that it would prevent the outbreak of another war.</a:t>
            </a:r>
          </a:p>
          <a:p>
            <a:pPr eaLnBrk="1" hangingPunct="1"/>
            <a:r>
              <a:rPr lang="en-US" altLang="en-US" smtClean="0">
                <a:solidFill>
                  <a:srgbClr val="FFFF00"/>
                </a:solidFill>
              </a:rPr>
              <a:t>Answer</a:t>
            </a:r>
          </a:p>
          <a:p>
            <a:pPr eaLnBrk="1" hangingPunct="1"/>
            <a:r>
              <a:rPr lang="en-US" altLang="en-US" smtClean="0"/>
              <a:t>Appeasement</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147"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Causes: 600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Germany invaded this country, which would host a majority of its concentration camps.</a:t>
            </a:r>
          </a:p>
          <a:p>
            <a:pPr eaLnBrk="1" hangingPunct="1"/>
            <a:r>
              <a:rPr lang="en-US" altLang="en-US" smtClean="0">
                <a:solidFill>
                  <a:srgbClr val="FFFF00"/>
                </a:solidFill>
              </a:rPr>
              <a:t>Answer</a:t>
            </a:r>
          </a:p>
          <a:p>
            <a:pPr eaLnBrk="1" hangingPunct="1"/>
            <a:r>
              <a:rPr lang="en-US" altLang="en-US" smtClean="0"/>
              <a:t>Poland</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171"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Causes: 800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The German’s anger over this resulted in Hitler’s rise to power in the 1930s.  He ultimately violated this by increasing military and occupation of other countries.</a:t>
            </a:r>
          </a:p>
          <a:p>
            <a:pPr eaLnBrk="1" hangingPunct="1"/>
            <a:r>
              <a:rPr lang="en-US" altLang="en-US" smtClean="0">
                <a:solidFill>
                  <a:srgbClr val="FFFF00"/>
                </a:solidFill>
              </a:rPr>
              <a:t>Answer</a:t>
            </a:r>
          </a:p>
          <a:p>
            <a:pPr eaLnBrk="1" hangingPunct="1"/>
            <a:r>
              <a:rPr lang="en-US" altLang="en-US" smtClean="0"/>
              <a:t>The Treaty of Versailles</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195"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Causes: 1000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Italy, Germany, and Japan (The Axis Powers) used a great deal of this to expand their territories in the early 1930s.</a:t>
            </a:r>
          </a:p>
          <a:p>
            <a:pPr eaLnBrk="1" hangingPunct="1"/>
            <a:r>
              <a:rPr lang="en-US" altLang="en-US" smtClean="0">
                <a:solidFill>
                  <a:srgbClr val="FFFF00"/>
                </a:solidFill>
              </a:rPr>
              <a:t>Answer</a:t>
            </a:r>
          </a:p>
          <a:p>
            <a:pPr eaLnBrk="1" hangingPunct="1"/>
            <a:r>
              <a:rPr lang="en-US" altLang="en-US" smtClean="0"/>
              <a:t>Military Force</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219"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Effects: 200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Most of the allies wanted to rebuild Germany as a democracy after WW2 to prevent the rise of future dictators, while the USSR wanted this type of government established, causing conflict within the allies.</a:t>
            </a:r>
          </a:p>
          <a:p>
            <a:pPr eaLnBrk="1" hangingPunct="1"/>
            <a:r>
              <a:rPr lang="en-US" altLang="en-US" smtClean="0">
                <a:solidFill>
                  <a:srgbClr val="FFFF00"/>
                </a:solidFill>
              </a:rPr>
              <a:t>Answer</a:t>
            </a:r>
          </a:p>
          <a:p>
            <a:pPr eaLnBrk="1" hangingPunct="1"/>
            <a:r>
              <a:rPr lang="en-US" altLang="en-US" smtClean="0"/>
              <a:t>Communism</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5410200" y="685800"/>
            <a:ext cx="3048000" cy="838200"/>
          </a:xfrm>
          <a:prstGeom prst="round2DiagRect">
            <a:avLst/>
          </a:prstGeom>
          <a:solidFill>
            <a:schemeClr val="accent1">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43" name="Title 1"/>
          <p:cNvSpPr>
            <a:spLocks noGrp="1"/>
          </p:cNvSpPr>
          <p:nvPr>
            <p:ph type="title"/>
          </p:nvPr>
        </p:nvSpPr>
        <p:spPr>
          <a:xfrm>
            <a:off x="5105400" y="533400"/>
            <a:ext cx="3657600" cy="1143000"/>
          </a:xfrm>
        </p:spPr>
        <p:txBody>
          <a:bodyPr/>
          <a:lstStyle/>
          <a:p>
            <a:pPr eaLnBrk="1" hangingPunct="1"/>
            <a:r>
              <a:rPr lang="en-US" altLang="en-US" smtClean="0">
                <a:solidFill>
                  <a:srgbClr val="FFFF00"/>
                </a:solidFill>
              </a:rPr>
              <a:t>Effects: 400</a:t>
            </a:r>
          </a:p>
        </p:txBody>
      </p:sp>
      <p:sp>
        <p:nvSpPr>
          <p:cNvPr id="3" name="Content Placeholder 2"/>
          <p:cNvSpPr>
            <a:spLocks noGrp="1"/>
          </p:cNvSpPr>
          <p:nvPr>
            <p:ph idx="1"/>
          </p:nvPr>
        </p:nvSpPr>
        <p:spPr/>
        <p:txBody>
          <a:bodyPr/>
          <a:lstStyle/>
          <a:p>
            <a:pPr eaLnBrk="1" hangingPunct="1"/>
            <a:r>
              <a:rPr lang="en-US" altLang="en-US" smtClean="0">
                <a:solidFill>
                  <a:srgbClr val="FFFF00"/>
                </a:solidFill>
              </a:rPr>
              <a:t>Question:</a:t>
            </a:r>
          </a:p>
          <a:p>
            <a:pPr eaLnBrk="1" hangingPunct="1"/>
            <a:r>
              <a:rPr lang="en-US" altLang="en-US" smtClean="0"/>
              <a:t>This organization was formed between the countries of Western Europe, along with Canada and the U.S., to defend one another in the event they were attacked by the USSR or another country.</a:t>
            </a:r>
          </a:p>
          <a:p>
            <a:pPr eaLnBrk="1" hangingPunct="1"/>
            <a:r>
              <a:rPr lang="en-US" altLang="en-US" smtClean="0">
                <a:solidFill>
                  <a:srgbClr val="FFFF00"/>
                </a:solidFill>
              </a:rPr>
              <a:t>Answer</a:t>
            </a:r>
          </a:p>
          <a:p>
            <a:pPr eaLnBrk="1" hangingPunct="1"/>
            <a:r>
              <a:rPr lang="en-US" altLang="en-US" smtClean="0"/>
              <a:t>NATO (North Atlantic Treaty Organization)</a:t>
            </a:r>
          </a:p>
        </p:txBody>
      </p:sp>
      <p:sp>
        <p:nvSpPr>
          <p:cNvPr id="10" name="Rectangle 9">
            <a:hlinkClick r:id="rId2" action="ppaction://hlinksldjump"/>
          </p:cNvPr>
          <p:cNvSpPr/>
          <p:nvPr/>
        </p:nvSpPr>
        <p:spPr>
          <a:xfrm>
            <a:off x="152400" y="5867400"/>
            <a:ext cx="874000" cy="461665"/>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eaLnBrk="1" fontAlgn="auto" hangingPunct="1">
              <a:spcBef>
                <a:spcPts val="0"/>
              </a:spcBef>
              <a:spcAft>
                <a:spcPts val="0"/>
              </a:spcAft>
              <a:defRPr/>
            </a:pPr>
            <a:r>
              <a:rPr lang="en-US" sz="2400" b="1" spc="150" dirty="0">
                <a:ln w="11430"/>
                <a:solidFill>
                  <a:srgbClr val="F8F8F8"/>
                </a:solidFill>
                <a:effectLst>
                  <a:outerShdw blurRad="25400" algn="tl" rotWithShape="0">
                    <a:srgbClr val="000000">
                      <a:alpha val="43000"/>
                    </a:srgbClr>
                  </a:outerShdw>
                </a:effectLst>
                <a:latin typeface="+mn-lt"/>
                <a:cs typeface="+mn-cs"/>
              </a:rPr>
              <a:t>Back</a:t>
            </a:r>
          </a:p>
        </p:txBody>
      </p:sp>
      <p:sp>
        <p:nvSpPr>
          <p:cNvPr id="11" name="Left Arrow 10">
            <a:hlinkClick r:id="rId3" action="ppaction://hlinksldjump"/>
          </p:cNvPr>
          <p:cNvSpPr/>
          <p:nvPr/>
        </p:nvSpPr>
        <p:spPr>
          <a:xfrm>
            <a:off x="0" y="5867400"/>
            <a:ext cx="990600" cy="457200"/>
          </a:xfrm>
          <a:prstGeom prst="leftArrow">
            <a:avLst>
              <a:gd name="adj1" fmla="val 92424"/>
              <a:gd name="adj2" fmla="val 59091"/>
            </a:avLst>
          </a:prstGeom>
          <a:solidFill>
            <a:schemeClr val="accent1">
              <a:alpha val="6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03000494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TP030004943</Template>
  <TotalTime>118</TotalTime>
  <Words>980</Words>
  <Application>Microsoft Office PowerPoint</Application>
  <PresentationFormat>On-screen Show (4:3)</PresentationFormat>
  <Paragraphs>203</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Calibri</vt:lpstr>
      <vt:lpstr>Arial</vt:lpstr>
      <vt:lpstr>TP030004943</vt:lpstr>
      <vt:lpstr>PowerPoint Presentation</vt:lpstr>
      <vt:lpstr>Your Topic</vt:lpstr>
      <vt:lpstr>Causes: 200</vt:lpstr>
      <vt:lpstr>Causes: 400</vt:lpstr>
      <vt:lpstr>Causes: 600</vt:lpstr>
      <vt:lpstr>Causes: 800</vt:lpstr>
      <vt:lpstr>Causes: 1000</vt:lpstr>
      <vt:lpstr>Effects: 200</vt:lpstr>
      <vt:lpstr>Effects: 400</vt:lpstr>
      <vt:lpstr>Effects: 600</vt:lpstr>
      <vt:lpstr>Effects: 800</vt:lpstr>
      <vt:lpstr>Effects: 1000</vt:lpstr>
      <vt:lpstr>Events: 200</vt:lpstr>
      <vt:lpstr>Events: 400</vt:lpstr>
      <vt:lpstr>Events: 600</vt:lpstr>
      <vt:lpstr>Events: 800</vt:lpstr>
      <vt:lpstr>Events: 1000</vt:lpstr>
      <vt:lpstr>Leaders: 200</vt:lpstr>
      <vt:lpstr>Leaders: 400</vt:lpstr>
      <vt:lpstr>Leaders: 600</vt:lpstr>
      <vt:lpstr>Leaders: 800</vt:lpstr>
      <vt:lpstr>Leaders: 1000</vt:lpstr>
      <vt:lpstr>Misc.: 200</vt:lpstr>
      <vt:lpstr>Misc.: 400</vt:lpstr>
      <vt:lpstr>Misc.: 600</vt:lpstr>
      <vt:lpstr>Misc.: 800</vt:lpstr>
      <vt:lpstr>Misc.: 1000</vt:lpstr>
      <vt:lpstr>Final Jeopardy: 5000 pts.</vt:lpstr>
      <vt:lpstr>Daily Double</vt:lpstr>
      <vt:lpstr>Daily Double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Kay</dc:creator>
  <cp:lastModifiedBy>Windows User</cp:lastModifiedBy>
  <cp:revision>12</cp:revision>
  <dcterms:created xsi:type="dcterms:W3CDTF">2012-02-07T00:27:39Z</dcterms:created>
  <dcterms:modified xsi:type="dcterms:W3CDTF">2017-04-27T12:04:15Z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TC300049439990</vt:lpwstr>
  </property>
</Properties>
</file>