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7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90" r:id="rId27"/>
    <p:sldId id="291" r:id="rId28"/>
    <p:sldId id="280" r:id="rId29"/>
    <p:sldId id="292" r:id="rId30"/>
    <p:sldId id="281" r:id="rId31"/>
    <p:sldId id="282" r:id="rId32"/>
    <p:sldId id="298" r:id="rId33"/>
    <p:sldId id="284" r:id="rId34"/>
    <p:sldId id="285" r:id="rId35"/>
    <p:sldId id="286" r:id="rId36"/>
    <p:sldId id="287" r:id="rId37"/>
    <p:sldId id="288" r:id="rId38"/>
    <p:sldId id="289" r:id="rId39"/>
    <p:sldId id="293" r:id="rId40"/>
    <p:sldId id="294" r:id="rId41"/>
    <p:sldId id="295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0000"/>
    <a:srgbClr val="009900"/>
    <a:srgbClr val="333333"/>
    <a:srgbClr val="808080"/>
    <a:srgbClr val="5F5F5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 varScale="1">
        <p:scale>
          <a:sx n="91" d="100"/>
          <a:sy n="91" d="100"/>
        </p:scale>
        <p:origin x="97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E10E26-70D3-4A14-8E13-376E9A81CA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DA4BF28-95C1-4FA3-9B56-ACF3ACDD82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CBAFB-ADF0-4B38-8BFD-A814899F3C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248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BEBAB-C17C-42AA-8FB5-B7AE27FD37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591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0738F1A-C0A4-430A-986E-3A0A193590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483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24194A8-9B08-4C50-A857-1E9F120C2B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953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514600"/>
            <a:ext cx="3810000" cy="1714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81500"/>
            <a:ext cx="3810000" cy="1714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38B5F93-6DC8-45E5-BB17-959B124552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097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3815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5EA97B8-81B6-4DD9-A2CE-880725726E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8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CD3C1-1800-4C43-B59F-4BBC89B389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11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CBEAA-7FCD-4950-A8B7-115A5A3D32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80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3EEBD-8E5A-4356-918C-91913BAA77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86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4BE3B-4FAE-4349-B9E1-023BFC467D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42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10FAF-10BE-4E54-A56A-3A52F37BD4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625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B2C63-566E-4029-B2A3-26680F04DE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86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03AD7-FD69-4527-81CB-FED9D60A4E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319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D7CB6-F9B2-4250-A900-B82E6D5AA1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629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20690A-C8D2-4A8A-BD46-94AA937D718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44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8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52400"/>
            <a:ext cx="6096000" cy="2743200"/>
          </a:xfrm>
        </p:spPr>
        <p:txBody>
          <a:bodyPr/>
          <a:lstStyle/>
          <a:p>
            <a:r>
              <a:rPr lang="en-US" altLang="en-US" sz="4800" b="1" dirty="0"/>
              <a:t>THE GREAT DEPRESSION </a:t>
            </a:r>
            <a:r>
              <a:rPr lang="en-US" altLang="en-US" sz="4800" b="1" dirty="0" smtClean="0"/>
              <a:t>BEGINS</a:t>
            </a:r>
            <a:br>
              <a:rPr lang="en-US" altLang="en-US" sz="4800" b="1" dirty="0" smtClean="0"/>
            </a:br>
            <a:r>
              <a:rPr lang="en-US" altLang="en-US" sz="4800" b="1" dirty="0" smtClean="0"/>
              <a:t>Chapter 8</a:t>
            </a:r>
            <a:endParaRPr lang="en-US" altLang="en-US" sz="4800" b="1" dirty="0"/>
          </a:p>
        </p:txBody>
      </p:sp>
      <p:pic>
        <p:nvPicPr>
          <p:cNvPr id="27653" name="Picture 5" descr="great depre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239236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great depressio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67000"/>
            <a:ext cx="25114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 descr="great depression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81400"/>
            <a:ext cx="29972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962400" y="6172200"/>
            <a:ext cx="518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/>
              <a:t>Photos by photographer Dorothea Lange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16" name="Rectangle 388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295400"/>
          </a:xfrm>
        </p:spPr>
        <p:txBody>
          <a:bodyPr/>
          <a:lstStyle/>
          <a:p>
            <a:r>
              <a:rPr lang="en-US" altLang="en-US" b="1"/>
              <a:t>STOCK PRICES RISE THROUGH THE 1920s</a:t>
            </a:r>
          </a:p>
        </p:txBody>
      </p:sp>
      <p:sp>
        <p:nvSpPr>
          <p:cNvPr id="48517" name="Rectangle 389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191000" cy="4419600"/>
          </a:xfrm>
        </p:spPr>
        <p:txBody>
          <a:bodyPr/>
          <a:lstStyle/>
          <a:p>
            <a:r>
              <a:rPr lang="en-US" altLang="en-US" sz="2800" b="1"/>
              <a:t>Through most of the 1920s, stock prices rose steadily</a:t>
            </a:r>
          </a:p>
          <a:p>
            <a:r>
              <a:rPr lang="en-US" altLang="en-US" sz="2800" b="1">
                <a:solidFill>
                  <a:srgbClr val="FF0000"/>
                </a:solidFill>
              </a:rPr>
              <a:t>The Dow reached a  high in 1929 of 381 points</a:t>
            </a:r>
            <a:r>
              <a:rPr lang="en-US" altLang="en-US" sz="2800" b="1"/>
              <a:t> (300 points higher than 1924)</a:t>
            </a:r>
          </a:p>
          <a:p>
            <a:r>
              <a:rPr lang="en-US" altLang="en-US" sz="2800" b="1"/>
              <a:t>By 1929, 4 million Americans owned stocks </a:t>
            </a:r>
          </a:p>
        </p:txBody>
      </p:sp>
      <p:pic>
        <p:nvPicPr>
          <p:cNvPr id="48519" name="Picture 391" descr="nyse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209800"/>
            <a:ext cx="3086100" cy="4114800"/>
          </a:xfrm>
        </p:spPr>
      </p:pic>
      <p:sp>
        <p:nvSpPr>
          <p:cNvPr id="48520" name="Text Box 392"/>
          <p:cNvSpPr txBox="1">
            <a:spLocks noChangeArrowheads="1"/>
          </p:cNvSpPr>
          <p:nvPr/>
        </p:nvSpPr>
        <p:spPr bwMode="auto">
          <a:xfrm>
            <a:off x="5257800" y="6324600"/>
            <a:ext cx="3581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/>
              <a:t>New York Stock Exchange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r>
              <a:rPr lang="en-US" altLang="en-US" sz="4800" b="1"/>
              <a:t>SEEDS OF TROUBLE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52600"/>
            <a:ext cx="44958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b="1"/>
              <a:t>By the late 1920s,</a:t>
            </a:r>
            <a:r>
              <a:rPr lang="en-US" altLang="en-US" sz="2400" b="1">
                <a:solidFill>
                  <a:srgbClr val="FF0000"/>
                </a:solidFill>
              </a:rPr>
              <a:t> problems</a:t>
            </a:r>
            <a:r>
              <a:rPr lang="en-US" altLang="en-US" sz="2400" b="1"/>
              <a:t> with the economy </a:t>
            </a:r>
            <a:r>
              <a:rPr lang="en-US" altLang="en-US" sz="2400" b="1">
                <a:solidFill>
                  <a:srgbClr val="FF0000"/>
                </a:solidFill>
              </a:rPr>
              <a:t>emerged</a:t>
            </a:r>
          </a:p>
          <a:p>
            <a:pPr>
              <a:lnSpc>
                <a:spcPct val="80000"/>
              </a:lnSpc>
            </a:pPr>
            <a:r>
              <a:rPr lang="en-US" altLang="en-US" sz="2400" b="1" i="1" u="sng">
                <a:solidFill>
                  <a:srgbClr val="FF0000"/>
                </a:solidFill>
              </a:rPr>
              <a:t>Speculation:</a:t>
            </a:r>
            <a:r>
              <a:rPr lang="en-US" altLang="en-US" sz="2400" b="1" i="1"/>
              <a:t> </a:t>
            </a:r>
            <a:r>
              <a:rPr lang="en-US" altLang="en-US" sz="2400" b="1"/>
              <a:t>Too many Americans were engaged in speculation – buying stocks &amp; bonds hoping for a quick profit</a:t>
            </a:r>
          </a:p>
          <a:p>
            <a:pPr>
              <a:lnSpc>
                <a:spcPct val="80000"/>
              </a:lnSpc>
            </a:pPr>
            <a:r>
              <a:rPr lang="en-US" altLang="en-US" sz="2400" b="1" i="1" u="sng">
                <a:solidFill>
                  <a:srgbClr val="FF0000"/>
                </a:solidFill>
              </a:rPr>
              <a:t>Margin:</a:t>
            </a:r>
            <a:r>
              <a:rPr lang="en-US" altLang="en-US" sz="2400" b="1" i="1"/>
              <a:t> </a:t>
            </a:r>
            <a:r>
              <a:rPr lang="en-US" altLang="en-US" sz="2400" b="1"/>
              <a:t>Americans were buying “on margin” – paying a small percentage of a stock’s price as a down</a:t>
            </a:r>
            <a:r>
              <a:rPr lang="en-US" altLang="en-US" sz="2400"/>
              <a:t> </a:t>
            </a:r>
            <a:r>
              <a:rPr lang="en-US" altLang="en-US" sz="2400" b="1"/>
              <a:t>payment and borrowing the rest</a:t>
            </a:r>
            <a:endParaRPr lang="en-US" altLang="en-US" sz="2400" b="1" i="1" u="sng"/>
          </a:p>
        </p:txBody>
      </p:sp>
      <p:pic>
        <p:nvPicPr>
          <p:cNvPr id="51211" name="Picture 11" descr="bubble2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676400"/>
            <a:ext cx="3617913" cy="4572000"/>
          </a:xfrm>
        </p:spPr>
      </p:pic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838200" y="6248400"/>
            <a:ext cx="3733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/>
              <a:t>The Stock Market’s bubble was about to break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533400"/>
            <a:ext cx="5562600" cy="1066800"/>
          </a:xfrm>
        </p:spPr>
        <p:txBody>
          <a:bodyPr/>
          <a:lstStyle/>
          <a:p>
            <a:r>
              <a:rPr lang="en-US" altLang="en-US" sz="4800" b="1"/>
              <a:t>THE 1929 CRASH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209800"/>
            <a:ext cx="44196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b="1"/>
              <a:t>In September the Stock Market had some unusual up &amp; down movements</a:t>
            </a:r>
          </a:p>
          <a:p>
            <a:pPr>
              <a:lnSpc>
                <a:spcPct val="90000"/>
              </a:lnSpc>
            </a:pPr>
            <a:r>
              <a:rPr lang="en-US" altLang="en-US" sz="2000" b="1"/>
              <a:t>On October 24, the market took a plunge . . .the worst was yet to come</a:t>
            </a:r>
          </a:p>
          <a:p>
            <a:pPr>
              <a:lnSpc>
                <a:spcPct val="90000"/>
              </a:lnSpc>
            </a:pPr>
            <a:r>
              <a:rPr lang="en-US" altLang="en-US" sz="2000" b="1">
                <a:solidFill>
                  <a:srgbClr val="FF0000"/>
                </a:solidFill>
              </a:rPr>
              <a:t>On October 29, </a:t>
            </a:r>
            <a:r>
              <a:rPr lang="en-US" altLang="en-US" sz="2000" b="1"/>
              <a:t>now known as</a:t>
            </a:r>
            <a:r>
              <a:rPr lang="en-US" altLang="en-US" sz="2000" b="1">
                <a:solidFill>
                  <a:srgbClr val="FF0000"/>
                </a:solidFill>
              </a:rPr>
              <a:t> Black Tuesday</a:t>
            </a:r>
            <a:r>
              <a:rPr lang="en-US" altLang="en-US" sz="2000" b="1"/>
              <a:t>, the bottom fell out</a:t>
            </a:r>
          </a:p>
          <a:p>
            <a:pPr>
              <a:lnSpc>
                <a:spcPct val="90000"/>
              </a:lnSpc>
            </a:pPr>
            <a:r>
              <a:rPr lang="en-US" altLang="en-US" sz="2000" b="1"/>
              <a:t>16.4 million shares were sold that day – prices plummeted</a:t>
            </a:r>
          </a:p>
          <a:p>
            <a:pPr>
              <a:lnSpc>
                <a:spcPct val="90000"/>
              </a:lnSpc>
            </a:pPr>
            <a:r>
              <a:rPr lang="en-US" altLang="en-US" sz="2000" b="1"/>
              <a:t>People who had bought on margin (credit) were stuck with </a:t>
            </a:r>
            <a:r>
              <a:rPr lang="en-US" altLang="en-US" sz="2000" b="1">
                <a:solidFill>
                  <a:srgbClr val="FF0000"/>
                </a:solidFill>
              </a:rPr>
              <a:t>huge debts</a:t>
            </a:r>
          </a:p>
        </p:txBody>
      </p:sp>
      <p:pic>
        <p:nvPicPr>
          <p:cNvPr id="54278" name="Picture 6" descr="graphd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23939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9" name="Picture 7" descr="black tuesday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981200"/>
            <a:ext cx="3765550" cy="4572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 descr="stock marke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229600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2057400" y="5715000"/>
            <a:ext cx="5562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/>
              <a:t>By mid-November, investors had lost about $30 billion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greatdepre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4953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371600"/>
          </a:xfrm>
        </p:spPr>
        <p:txBody>
          <a:bodyPr/>
          <a:lstStyle/>
          <a:p>
            <a:r>
              <a:rPr lang="en-US" altLang="en-US" sz="4800" b="1"/>
              <a:t>THE GREAT DEPRESSION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76400"/>
            <a:ext cx="4343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/>
              <a:t>The Stock Market crash signaled</a:t>
            </a:r>
            <a:r>
              <a:rPr lang="en-US" altLang="en-US" sz="2400" b="1">
                <a:solidFill>
                  <a:srgbClr val="FF0000"/>
                </a:solidFill>
              </a:rPr>
              <a:t> the beginning of the Great Depression</a:t>
            </a:r>
          </a:p>
          <a:p>
            <a:pPr>
              <a:lnSpc>
                <a:spcPct val="90000"/>
              </a:lnSpc>
            </a:pPr>
            <a:r>
              <a:rPr lang="en-US" altLang="en-US" sz="2400" b="1"/>
              <a:t>The Great Depression is generally defined as the period from 1929 – 1940 in which the </a:t>
            </a:r>
            <a:r>
              <a:rPr lang="en-US" altLang="en-US" sz="2400" b="1">
                <a:solidFill>
                  <a:srgbClr val="FF0000"/>
                </a:solidFill>
              </a:rPr>
              <a:t>economy plummeted and unemployment skyrocketed</a:t>
            </a:r>
          </a:p>
          <a:p>
            <a:pPr>
              <a:lnSpc>
                <a:spcPct val="90000"/>
              </a:lnSpc>
            </a:pPr>
            <a:r>
              <a:rPr lang="en-US" altLang="en-US" sz="2400" b="1"/>
              <a:t>The crash alone did not cause the Great Depression, but it hastened its arrival</a:t>
            </a:r>
          </a:p>
        </p:txBody>
      </p:sp>
      <p:pic>
        <p:nvPicPr>
          <p:cNvPr id="60428" name="Picture 12" descr="evans1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133600"/>
            <a:ext cx="4495800" cy="3581400"/>
          </a:xfrm>
        </p:spPr>
      </p:pic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0" y="5791200"/>
            <a:ext cx="502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/>
              <a:t>Alabama family, 1938 Photo by Walter Evans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r>
              <a:rPr lang="en-US" altLang="en-US" sz="4800" b="1"/>
              <a:t>FINANCIAL COLLAPSE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4267200" cy="5105400"/>
          </a:xfrm>
        </p:spPr>
        <p:txBody>
          <a:bodyPr/>
          <a:lstStyle/>
          <a:p>
            <a:r>
              <a:rPr lang="en-US" altLang="en-US" sz="2400" b="1"/>
              <a:t>After the crash, many </a:t>
            </a:r>
            <a:r>
              <a:rPr lang="en-US" altLang="en-US" sz="2400" b="1">
                <a:solidFill>
                  <a:srgbClr val="FF0000"/>
                </a:solidFill>
              </a:rPr>
              <a:t>Americans panicked and withdrew their money</a:t>
            </a:r>
            <a:r>
              <a:rPr lang="en-US" altLang="en-US" sz="2400" b="1"/>
              <a:t> from banks</a:t>
            </a:r>
          </a:p>
          <a:p>
            <a:r>
              <a:rPr lang="en-US" altLang="en-US" sz="2400" b="1"/>
              <a:t>Banks had invested in the Stock Market and lost money</a:t>
            </a:r>
          </a:p>
          <a:p>
            <a:r>
              <a:rPr lang="en-US" altLang="en-US" sz="2400" b="1"/>
              <a:t>In 1929- 600 </a:t>
            </a:r>
            <a:r>
              <a:rPr lang="en-US" altLang="en-US" sz="2400" b="1">
                <a:solidFill>
                  <a:srgbClr val="FF0000"/>
                </a:solidFill>
              </a:rPr>
              <a:t>banks fail</a:t>
            </a:r>
          </a:p>
          <a:p>
            <a:r>
              <a:rPr lang="en-US" altLang="en-US" sz="2400" b="1"/>
              <a:t>By 1933 – 11,000 of the 25,000 banks nationwide had collapsed</a:t>
            </a:r>
          </a:p>
        </p:txBody>
      </p:sp>
      <p:pic>
        <p:nvPicPr>
          <p:cNvPr id="62470" name="Picture 6" descr="bank run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981200"/>
            <a:ext cx="4495800" cy="3498850"/>
          </a:xfrm>
        </p:spPr>
      </p:pic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4800600" y="5486400"/>
            <a:ext cx="411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 b="1"/>
              <a:t>Bank run 1929, Los Angeles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48600" cy="1295400"/>
          </a:xfrm>
        </p:spPr>
        <p:txBody>
          <a:bodyPr/>
          <a:lstStyle/>
          <a:p>
            <a:r>
              <a:rPr lang="en-US" altLang="en-US" b="1"/>
              <a:t>GNP DROPS, UNEMPLOYMENT SOARS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981200"/>
            <a:ext cx="434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/>
              <a:t>Between 1928-1932, the U.S. Gross National Product </a:t>
            </a:r>
            <a:r>
              <a:rPr lang="en-US" altLang="en-US" sz="2400" b="1">
                <a:solidFill>
                  <a:srgbClr val="FF0000"/>
                </a:solidFill>
              </a:rPr>
              <a:t>(GNP)</a:t>
            </a:r>
            <a:r>
              <a:rPr lang="en-US" altLang="en-US" sz="2400" b="1"/>
              <a:t> – the total output of a nation’s goods &amp; services – </a:t>
            </a:r>
            <a:r>
              <a:rPr lang="en-US" altLang="en-US" sz="2400" b="1">
                <a:solidFill>
                  <a:srgbClr val="FF0000"/>
                </a:solidFill>
              </a:rPr>
              <a:t>fell nearly 50%</a:t>
            </a:r>
            <a:r>
              <a:rPr lang="en-US" altLang="en-US" sz="2400" b="1"/>
              <a:t> from $104 billion to $59 billion</a:t>
            </a:r>
          </a:p>
          <a:p>
            <a:pPr>
              <a:lnSpc>
                <a:spcPct val="90000"/>
              </a:lnSpc>
            </a:pPr>
            <a:r>
              <a:rPr lang="en-US" altLang="en-US" sz="2400" b="1"/>
              <a:t>90,000 </a:t>
            </a:r>
            <a:r>
              <a:rPr lang="en-US" altLang="en-US" sz="2400" b="1">
                <a:solidFill>
                  <a:srgbClr val="FF0000"/>
                </a:solidFill>
              </a:rPr>
              <a:t>businesses went bankrupt</a:t>
            </a:r>
          </a:p>
          <a:p>
            <a:pPr>
              <a:lnSpc>
                <a:spcPct val="90000"/>
              </a:lnSpc>
            </a:pPr>
            <a:r>
              <a:rPr lang="en-US" altLang="en-US" sz="2400" b="1">
                <a:solidFill>
                  <a:srgbClr val="FF0000"/>
                </a:solidFill>
              </a:rPr>
              <a:t>Unemployment leaped</a:t>
            </a:r>
            <a:r>
              <a:rPr lang="en-US" altLang="en-US" sz="2400" b="1"/>
              <a:t> from 3% in 1929 to 25% in 1933</a:t>
            </a:r>
            <a:r>
              <a:rPr lang="en-US" altLang="en-US" sz="2400"/>
              <a:t> 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</p:txBody>
      </p:sp>
      <p:pic>
        <p:nvPicPr>
          <p:cNvPr id="64518" name="Picture 6" descr="great depression 123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57400"/>
            <a:ext cx="4724400" cy="392747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152400"/>
            <a:ext cx="4343400" cy="1752600"/>
          </a:xfrm>
        </p:spPr>
        <p:txBody>
          <a:bodyPr/>
          <a:lstStyle/>
          <a:p>
            <a:r>
              <a:rPr lang="en-US" altLang="en-US" sz="4000" b="1"/>
              <a:t>HAWLEY-SMOOT TARIFF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457200"/>
            <a:ext cx="4267200" cy="6400800"/>
          </a:xfrm>
        </p:spPr>
        <p:txBody>
          <a:bodyPr/>
          <a:lstStyle/>
          <a:p>
            <a:r>
              <a:rPr lang="en-US" altLang="en-US" sz="2400" b="1"/>
              <a:t>The U.S. was not the only country gripped by the Great Depression</a:t>
            </a:r>
          </a:p>
          <a:p>
            <a:r>
              <a:rPr lang="en-US" altLang="en-US" sz="2400" b="1">
                <a:solidFill>
                  <a:srgbClr val="FF0000"/>
                </a:solidFill>
              </a:rPr>
              <a:t>Much of Europe suffered throughout the 1920s</a:t>
            </a:r>
          </a:p>
          <a:p>
            <a:r>
              <a:rPr lang="en-US" altLang="en-US" sz="2400" b="1"/>
              <a:t>In 1930, Congress passed the toughest tariff in U.S. history called the </a:t>
            </a:r>
            <a:r>
              <a:rPr lang="en-US" altLang="en-US" sz="2400" b="1">
                <a:solidFill>
                  <a:srgbClr val="FF0000"/>
                </a:solidFill>
              </a:rPr>
              <a:t>Hawley- Smoot Tariff</a:t>
            </a:r>
          </a:p>
          <a:p>
            <a:r>
              <a:rPr lang="en-US" altLang="en-US" sz="2400" b="1"/>
              <a:t>It was meant to protect U.S. industry yet had the opposite effect</a:t>
            </a:r>
          </a:p>
          <a:p>
            <a:r>
              <a:rPr lang="en-US" altLang="en-US" sz="2400" b="1"/>
              <a:t>Other countries enacted their own tariffs and soon </a:t>
            </a:r>
            <a:r>
              <a:rPr lang="en-US" altLang="en-US" sz="2400" b="1">
                <a:solidFill>
                  <a:srgbClr val="FF0000"/>
                </a:solidFill>
              </a:rPr>
              <a:t>world trade fell 40%</a:t>
            </a:r>
          </a:p>
          <a:p>
            <a:endParaRPr lang="en-US" altLang="en-US" sz="2400" b="1"/>
          </a:p>
        </p:txBody>
      </p:sp>
      <p:pic>
        <p:nvPicPr>
          <p:cNvPr id="66567" name="Picture 7" descr="tariffs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56144">
            <a:off x="4800600" y="1981200"/>
            <a:ext cx="1285875" cy="1714500"/>
          </a:xfrm>
        </p:spPr>
      </p:pic>
      <p:pic>
        <p:nvPicPr>
          <p:cNvPr id="66566" name="Picture 6" descr="tar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057400"/>
            <a:ext cx="20193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9" name="Picture 9" descr="tariffs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771706">
            <a:off x="4924425" y="5118100"/>
            <a:ext cx="1736725" cy="1514475"/>
          </a:xfrm>
        </p:spPr>
      </p:pic>
      <p:pic>
        <p:nvPicPr>
          <p:cNvPr id="66571" name="Picture 11" descr="tariff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918">
            <a:off x="7467600" y="4648200"/>
            <a:ext cx="1346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2" name="Picture 12" descr="tariff1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3810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altLang="en-US" b="1"/>
              <a:t>CAUSES OF THE GREAT DEPRESSION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2057400"/>
            <a:ext cx="3581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F0000"/>
                </a:solidFill>
              </a:rPr>
              <a:t>Tariffs</a:t>
            </a:r>
            <a:r>
              <a:rPr lang="en-US" altLang="en-US" sz="2800" b="1"/>
              <a:t> &amp; war debt policies</a:t>
            </a:r>
          </a:p>
          <a:p>
            <a:pPr>
              <a:lnSpc>
                <a:spcPct val="90000"/>
              </a:lnSpc>
            </a:pPr>
            <a:r>
              <a:rPr lang="en-US" altLang="en-US" sz="2800" b="1"/>
              <a:t>U.S. </a:t>
            </a:r>
            <a:r>
              <a:rPr lang="en-US" altLang="en-US" sz="2800" b="1">
                <a:solidFill>
                  <a:srgbClr val="FF0000"/>
                </a:solidFill>
              </a:rPr>
              <a:t>demand low</a:t>
            </a:r>
            <a:r>
              <a:rPr lang="en-US" altLang="en-US" sz="2800" b="1"/>
              <a:t>, despite factories producing more</a:t>
            </a:r>
          </a:p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F0000"/>
                </a:solidFill>
              </a:rPr>
              <a:t>Farm</a:t>
            </a:r>
            <a:r>
              <a:rPr lang="en-US" altLang="en-US" sz="2800" b="1"/>
              <a:t> sector </a:t>
            </a:r>
            <a:r>
              <a:rPr lang="en-US" altLang="en-US" sz="2800" b="1">
                <a:solidFill>
                  <a:srgbClr val="FF0000"/>
                </a:solidFill>
              </a:rPr>
              <a:t>crisis</a:t>
            </a:r>
          </a:p>
          <a:p>
            <a:pPr>
              <a:lnSpc>
                <a:spcPct val="90000"/>
              </a:lnSpc>
            </a:pPr>
            <a:r>
              <a:rPr lang="en-US" altLang="en-US" sz="2800" b="1"/>
              <a:t>Easy </a:t>
            </a:r>
            <a:r>
              <a:rPr lang="en-US" altLang="en-US" sz="2800" b="1">
                <a:solidFill>
                  <a:srgbClr val="FF0000"/>
                </a:solidFill>
              </a:rPr>
              <a:t>credit</a:t>
            </a:r>
          </a:p>
          <a:p>
            <a:pPr>
              <a:lnSpc>
                <a:spcPct val="90000"/>
              </a:lnSpc>
            </a:pPr>
            <a:r>
              <a:rPr lang="en-US" altLang="en-US" sz="2800" b="1"/>
              <a:t>Unequal distribution of </a:t>
            </a:r>
            <a:r>
              <a:rPr lang="en-US" altLang="en-US" sz="2800" b="1">
                <a:solidFill>
                  <a:srgbClr val="FF0000"/>
                </a:solidFill>
              </a:rPr>
              <a:t>income</a:t>
            </a:r>
          </a:p>
        </p:txBody>
      </p:sp>
      <p:pic>
        <p:nvPicPr>
          <p:cNvPr id="69638" name="Picture 6" descr="great depression 46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905000"/>
            <a:ext cx="3392488" cy="4800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SECTION 1: THE NATION’S SICK ECONOMY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819400"/>
            <a:ext cx="4495800" cy="3733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altLang="en-US" sz="2400" b="1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b="1"/>
          </a:p>
          <a:p>
            <a:pPr>
              <a:lnSpc>
                <a:spcPct val="80000"/>
              </a:lnSpc>
            </a:pPr>
            <a:r>
              <a:rPr lang="en-US" altLang="en-US" sz="2000" b="1"/>
              <a:t>Agriculture</a:t>
            </a:r>
          </a:p>
          <a:p>
            <a:pPr>
              <a:lnSpc>
                <a:spcPct val="80000"/>
              </a:lnSpc>
            </a:pPr>
            <a:r>
              <a:rPr lang="en-US" altLang="en-US" sz="2000" b="1"/>
              <a:t>Railroads</a:t>
            </a:r>
          </a:p>
          <a:p>
            <a:pPr>
              <a:lnSpc>
                <a:spcPct val="80000"/>
              </a:lnSpc>
            </a:pPr>
            <a:r>
              <a:rPr lang="en-US" altLang="en-US" sz="2000" b="1"/>
              <a:t>Textiles</a:t>
            </a:r>
          </a:p>
          <a:p>
            <a:pPr>
              <a:lnSpc>
                <a:spcPct val="80000"/>
              </a:lnSpc>
            </a:pPr>
            <a:r>
              <a:rPr lang="en-US" altLang="en-US" sz="2000" b="1"/>
              <a:t>Steel</a:t>
            </a:r>
          </a:p>
          <a:p>
            <a:pPr>
              <a:lnSpc>
                <a:spcPct val="80000"/>
              </a:lnSpc>
            </a:pPr>
            <a:r>
              <a:rPr lang="en-US" altLang="en-US" sz="2000" b="1"/>
              <a:t>Mining</a:t>
            </a:r>
          </a:p>
          <a:p>
            <a:pPr>
              <a:lnSpc>
                <a:spcPct val="80000"/>
              </a:lnSpc>
            </a:pPr>
            <a:r>
              <a:rPr lang="en-US" altLang="en-US" sz="2000" b="1"/>
              <a:t>Lumber</a:t>
            </a:r>
          </a:p>
          <a:p>
            <a:pPr>
              <a:lnSpc>
                <a:spcPct val="80000"/>
              </a:lnSpc>
            </a:pPr>
            <a:r>
              <a:rPr lang="en-US" altLang="en-US" sz="2000" b="1"/>
              <a:t>Automobiles</a:t>
            </a:r>
          </a:p>
          <a:p>
            <a:pPr>
              <a:lnSpc>
                <a:spcPct val="80000"/>
              </a:lnSpc>
            </a:pPr>
            <a:r>
              <a:rPr lang="en-US" altLang="en-US" sz="2000" b="1"/>
              <a:t>Housing</a:t>
            </a:r>
          </a:p>
          <a:p>
            <a:pPr>
              <a:lnSpc>
                <a:spcPct val="80000"/>
              </a:lnSpc>
            </a:pPr>
            <a:r>
              <a:rPr lang="en-US" altLang="en-US" sz="2000" b="1"/>
              <a:t>Consumer goods</a:t>
            </a:r>
          </a:p>
          <a:p>
            <a:pPr>
              <a:lnSpc>
                <a:spcPct val="80000"/>
              </a:lnSpc>
            </a:pPr>
            <a:endParaRPr lang="en-US" altLang="en-US" sz="2000"/>
          </a:p>
        </p:txBody>
      </p:sp>
      <p:pic>
        <p:nvPicPr>
          <p:cNvPr id="28682" name="Picture 10" descr="graph-down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3505200"/>
            <a:ext cx="4343400" cy="2955925"/>
          </a:xfrm>
        </p:spPr>
      </p:pic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1828800" y="1981200"/>
            <a:ext cx="66294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As the 1920s advanced, serious problems threatened the economy while</a:t>
            </a:r>
          </a:p>
          <a:p>
            <a:r>
              <a:rPr lang="en-US" altLang="en-US" b="1">
                <a:solidFill>
                  <a:srgbClr val="FF0000"/>
                </a:solidFill>
              </a:rPr>
              <a:t>Important industries struggled,</a:t>
            </a:r>
            <a:r>
              <a:rPr lang="en-US" altLang="en-US" b="1"/>
              <a:t> including:</a:t>
            </a:r>
          </a:p>
          <a:p>
            <a:pPr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 altLang="en-US" b="1"/>
              <a:t>SECTION 2: HARDSHIPS DURING DEPRESSION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05000"/>
            <a:ext cx="42672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b="1"/>
              <a:t>The Great Depression brought hardship, </a:t>
            </a:r>
            <a:r>
              <a:rPr lang="en-US" altLang="en-US" sz="2400" b="1">
                <a:solidFill>
                  <a:srgbClr val="FF0000"/>
                </a:solidFill>
              </a:rPr>
              <a:t>homelessness</a:t>
            </a:r>
            <a:r>
              <a:rPr lang="en-US" altLang="en-US" sz="2400" b="1"/>
              <a:t>, and hunger to millions</a:t>
            </a:r>
          </a:p>
          <a:p>
            <a:pPr>
              <a:lnSpc>
                <a:spcPct val="80000"/>
              </a:lnSpc>
            </a:pPr>
            <a:r>
              <a:rPr lang="en-US" altLang="en-US" sz="2400" b="1"/>
              <a:t>Across the country, people lost their jobs, and their homes</a:t>
            </a:r>
          </a:p>
          <a:p>
            <a:pPr>
              <a:lnSpc>
                <a:spcPct val="80000"/>
              </a:lnSpc>
            </a:pPr>
            <a:r>
              <a:rPr lang="en-US" altLang="en-US" sz="2400" b="1"/>
              <a:t>Some built makeshifts shacks out of scrap material</a:t>
            </a:r>
          </a:p>
          <a:p>
            <a:pPr>
              <a:lnSpc>
                <a:spcPct val="80000"/>
              </a:lnSpc>
            </a:pPr>
            <a:r>
              <a:rPr lang="en-US" altLang="en-US" sz="2400" b="1"/>
              <a:t>Before long whole shantytowns (sometimes called </a:t>
            </a:r>
            <a:r>
              <a:rPr lang="en-US" altLang="en-US" sz="2400" b="1">
                <a:solidFill>
                  <a:srgbClr val="FF0000"/>
                </a:solidFill>
              </a:rPr>
              <a:t>Hoovervilles</a:t>
            </a:r>
            <a:r>
              <a:rPr lang="en-US" altLang="en-US" sz="2400" b="1"/>
              <a:t> in mock reference to the president) sprung up</a:t>
            </a:r>
          </a:p>
        </p:txBody>
      </p:sp>
      <p:pic>
        <p:nvPicPr>
          <p:cNvPr id="72710" name="Picture 6" descr="great depression 77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057400"/>
            <a:ext cx="4495800" cy="3497263"/>
          </a:xfrm>
        </p:spPr>
      </p:pic>
      <p:pic>
        <p:nvPicPr>
          <p:cNvPr id="72711" name="Picture 7" descr="hoovervil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715000"/>
            <a:ext cx="2514600" cy="61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5486400" cy="1143000"/>
          </a:xfrm>
        </p:spPr>
        <p:txBody>
          <a:bodyPr/>
          <a:lstStyle/>
          <a:p>
            <a:r>
              <a:rPr lang="en-US" altLang="en-US" sz="4800" b="1"/>
              <a:t>SOUP KITCHENS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057400"/>
            <a:ext cx="4267200" cy="4419600"/>
          </a:xfrm>
        </p:spPr>
        <p:txBody>
          <a:bodyPr/>
          <a:lstStyle/>
          <a:p>
            <a:r>
              <a:rPr lang="en-US" altLang="en-US" sz="2800" b="1"/>
              <a:t>One of the common features of urban areas during the era were </a:t>
            </a:r>
            <a:r>
              <a:rPr lang="en-US" altLang="en-US" sz="2800" b="1">
                <a:solidFill>
                  <a:srgbClr val="FF0000"/>
                </a:solidFill>
              </a:rPr>
              <a:t>soup kitchens and bread lines</a:t>
            </a:r>
          </a:p>
          <a:p>
            <a:r>
              <a:rPr lang="en-US" altLang="en-US" sz="2800" b="1"/>
              <a:t>Soup kitchens and bread lines offered free or low-cost food for people</a:t>
            </a:r>
          </a:p>
        </p:txBody>
      </p:sp>
      <p:pic>
        <p:nvPicPr>
          <p:cNvPr id="75782" name="Picture 6" descr="great depression 23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981200"/>
            <a:ext cx="4267200" cy="3783013"/>
          </a:xfrm>
        </p:spPr>
      </p:pic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533400" y="5867400"/>
            <a:ext cx="3962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/>
              <a:t>Unemployed men wait in line for food – this particular soup kitchen was sponsored by Al Capone</a:t>
            </a:r>
          </a:p>
        </p:txBody>
      </p:sp>
      <p:pic>
        <p:nvPicPr>
          <p:cNvPr id="75786" name="Picture 10" descr="so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7650"/>
            <a:ext cx="2133600" cy="160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533400"/>
            <a:ext cx="5410200" cy="1066800"/>
          </a:xfrm>
        </p:spPr>
        <p:txBody>
          <a:bodyPr/>
          <a:lstStyle/>
          <a:p>
            <a:r>
              <a:rPr lang="en-US" altLang="en-US" sz="4800" b="1"/>
              <a:t>CONDITIONS FOR MINORITIES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41910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/>
              <a:t>Conditions for African Americans and Latinos were especially difficult</a:t>
            </a:r>
          </a:p>
          <a:p>
            <a:pPr>
              <a:lnSpc>
                <a:spcPct val="90000"/>
              </a:lnSpc>
            </a:pPr>
            <a:r>
              <a:rPr lang="en-US" altLang="en-US" sz="2400" b="1">
                <a:solidFill>
                  <a:srgbClr val="FF0000"/>
                </a:solidFill>
              </a:rPr>
              <a:t>Unemployment</a:t>
            </a:r>
            <a:r>
              <a:rPr lang="en-US" altLang="en-US" sz="2400" b="1"/>
              <a:t> was the highest among minorities and their </a:t>
            </a:r>
            <a:r>
              <a:rPr lang="en-US" altLang="en-US" sz="2400" b="1">
                <a:solidFill>
                  <a:srgbClr val="FF0000"/>
                </a:solidFill>
              </a:rPr>
              <a:t>pay</a:t>
            </a:r>
            <a:r>
              <a:rPr lang="en-US" altLang="en-US" sz="2400" b="1"/>
              <a:t> was the </a:t>
            </a:r>
            <a:r>
              <a:rPr lang="en-US" altLang="en-US" sz="2400" b="1">
                <a:solidFill>
                  <a:srgbClr val="FF0000"/>
                </a:solidFill>
              </a:rPr>
              <a:t>lowest</a:t>
            </a:r>
          </a:p>
          <a:p>
            <a:pPr>
              <a:lnSpc>
                <a:spcPct val="90000"/>
              </a:lnSpc>
            </a:pPr>
            <a:r>
              <a:rPr lang="en-US" altLang="en-US" sz="2400" b="1">
                <a:solidFill>
                  <a:srgbClr val="FF0000"/>
                </a:solidFill>
              </a:rPr>
              <a:t>Increased violence</a:t>
            </a:r>
            <a:r>
              <a:rPr lang="en-US" altLang="en-US" sz="2400" b="1"/>
              <a:t> (24 lynchings in 1933 alone)</a:t>
            </a:r>
            <a:r>
              <a:rPr lang="en-US" altLang="en-US" sz="2400"/>
              <a:t> </a:t>
            </a:r>
            <a:r>
              <a:rPr lang="en-US" altLang="en-US" sz="2400" b="1"/>
              <a:t>marred the 1930s</a:t>
            </a:r>
          </a:p>
          <a:p>
            <a:pPr>
              <a:lnSpc>
                <a:spcPct val="90000"/>
              </a:lnSpc>
            </a:pPr>
            <a:r>
              <a:rPr lang="en-US" altLang="en-US" sz="2400" b="1"/>
              <a:t>Many Mexicans were “encouraged” to return to their homeland</a:t>
            </a:r>
            <a:r>
              <a:rPr lang="en-US" altLang="en-US" sz="2400"/>
              <a:t> </a:t>
            </a:r>
          </a:p>
        </p:txBody>
      </p:sp>
      <p:pic>
        <p:nvPicPr>
          <p:cNvPr id="77830" name="Picture 6" descr="Lynching33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454275"/>
            <a:ext cx="4495800" cy="2816225"/>
          </a:xfrm>
        </p:spPr>
      </p:pic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5181600" y="5257800"/>
            <a:ext cx="3048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/>
              <a:t>As conditions deteriorated, violence against blacks increased</a:t>
            </a:r>
          </a:p>
        </p:txBody>
      </p:sp>
      <p:pic>
        <p:nvPicPr>
          <p:cNvPr id="77832" name="Picture 8" descr="Stop_Lynching_Pinb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1828800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RURAL LIFE DURING THE DEPRESSION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2286000"/>
            <a:ext cx="4267200" cy="4572000"/>
          </a:xfrm>
        </p:spPr>
        <p:txBody>
          <a:bodyPr/>
          <a:lstStyle/>
          <a:p>
            <a:r>
              <a:rPr lang="en-US" altLang="en-US" sz="2400" b="1"/>
              <a:t>While the Depression was difficult for everyone, farmers did have one advantage; </a:t>
            </a:r>
            <a:r>
              <a:rPr lang="en-US" altLang="en-US" sz="2400" b="1">
                <a:solidFill>
                  <a:srgbClr val="FF0000"/>
                </a:solidFill>
              </a:rPr>
              <a:t>they could grow food for their families</a:t>
            </a:r>
          </a:p>
          <a:p>
            <a:r>
              <a:rPr lang="en-US" altLang="en-US" sz="2400" b="1"/>
              <a:t>Thousands of farmers, however, </a:t>
            </a:r>
            <a:r>
              <a:rPr lang="en-US" altLang="en-US" sz="2400" b="1">
                <a:solidFill>
                  <a:srgbClr val="FF0000"/>
                </a:solidFill>
              </a:rPr>
              <a:t>lost their land</a:t>
            </a:r>
          </a:p>
          <a:p>
            <a:r>
              <a:rPr lang="en-US" altLang="en-US" sz="2400" b="1"/>
              <a:t>Many turned to tenant farming and barely scraped out a living</a:t>
            </a:r>
          </a:p>
        </p:txBody>
      </p:sp>
      <p:pic>
        <p:nvPicPr>
          <p:cNvPr id="80904" name="Picture 8" descr="foreclosure111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381250"/>
            <a:ext cx="4267200" cy="3232150"/>
          </a:xfrm>
        </p:spPr>
      </p:pic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457200" y="5715000"/>
            <a:ext cx="3733800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1600" b="1"/>
              <a:t>Between 1929-1932 almost ½ million farmers lost their land</a:t>
            </a:r>
          </a:p>
          <a:p>
            <a:pPr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z="5400" b="1"/>
              <a:t>THE DUST BOWL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8800"/>
            <a:ext cx="42672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/>
              <a:t>A </a:t>
            </a:r>
            <a:r>
              <a:rPr lang="en-US" altLang="en-US" sz="2400" b="1">
                <a:solidFill>
                  <a:srgbClr val="FF0000"/>
                </a:solidFill>
              </a:rPr>
              <a:t>severe drought</a:t>
            </a:r>
            <a:r>
              <a:rPr lang="en-US" altLang="en-US" sz="2400" b="1"/>
              <a:t> gripped the Great Plains in the </a:t>
            </a:r>
            <a:r>
              <a:rPr lang="en-US" altLang="en-US" sz="2400" b="1">
                <a:solidFill>
                  <a:srgbClr val="FF0000"/>
                </a:solidFill>
              </a:rPr>
              <a:t>early 1930s</a:t>
            </a:r>
          </a:p>
          <a:p>
            <a:pPr>
              <a:lnSpc>
                <a:spcPct val="90000"/>
              </a:lnSpc>
            </a:pPr>
            <a:r>
              <a:rPr lang="en-US" altLang="en-US" sz="2400" b="1"/>
              <a:t>Wind scattered the topsoil, exposing sand and grit</a:t>
            </a:r>
          </a:p>
          <a:p>
            <a:pPr>
              <a:lnSpc>
                <a:spcPct val="90000"/>
              </a:lnSpc>
            </a:pPr>
            <a:r>
              <a:rPr lang="en-US" altLang="en-US" sz="2400" b="1"/>
              <a:t>The resulting </a:t>
            </a:r>
            <a:r>
              <a:rPr lang="en-US" altLang="en-US" sz="2400" b="1">
                <a:solidFill>
                  <a:srgbClr val="FF0000"/>
                </a:solidFill>
              </a:rPr>
              <a:t>dust traveled</a:t>
            </a:r>
            <a:r>
              <a:rPr lang="en-US" altLang="en-US" sz="2400" b="1"/>
              <a:t> hundreds of miles</a:t>
            </a:r>
          </a:p>
          <a:p>
            <a:pPr>
              <a:lnSpc>
                <a:spcPct val="90000"/>
              </a:lnSpc>
            </a:pPr>
            <a:r>
              <a:rPr lang="en-US" altLang="en-US" sz="2400" b="1"/>
              <a:t>One storm in 1934 picked up millions of tons of dust from the Plains an carried it to the East Coast</a:t>
            </a:r>
          </a:p>
        </p:txBody>
      </p:sp>
      <p:pic>
        <p:nvPicPr>
          <p:cNvPr id="83974" name="Picture 6" descr="dust bowl 3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600200"/>
            <a:ext cx="3516313" cy="4800600"/>
          </a:xfrm>
        </p:spPr>
      </p:pic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5181600" y="6491288"/>
            <a:ext cx="3429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 b="1"/>
              <a:t>Kansas Farmer, 1933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dust bow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6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990600" y="61722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/>
              <a:t>Dust storm approaching Stratford, Texas - 1934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5" name="Picture 5" descr="dust bowl4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458200" cy="545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2286000" y="6019800"/>
            <a:ext cx="434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/>
              <a:t>Storm approaching Elkhart, Kansas in 1937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9" name="Picture 5" descr="dustbowl8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848600" cy="584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1676400" y="6172200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/>
              <a:t>Dust buried cars and wagons in South Dakota in 1936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/>
              <a:t>HARDEST HIT REGIONS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057400"/>
            <a:ext cx="4191000" cy="4800600"/>
          </a:xfrm>
        </p:spPr>
        <p:txBody>
          <a:bodyPr/>
          <a:lstStyle/>
          <a:p>
            <a:r>
              <a:rPr lang="en-US" altLang="en-US" sz="2800" b="1"/>
              <a:t>Kansas, Oklahoma, Texas, New Mexico, and Colorado were the hardest hit regions during the Dust Bowl</a:t>
            </a:r>
          </a:p>
          <a:p>
            <a:r>
              <a:rPr lang="en-US" altLang="en-US" sz="2800" b="1">
                <a:solidFill>
                  <a:srgbClr val="FF0000"/>
                </a:solidFill>
              </a:rPr>
              <a:t>Many farmers migrated</a:t>
            </a:r>
            <a:r>
              <a:rPr lang="en-US" altLang="en-US" sz="2800" b="1"/>
              <a:t> to California and other Pacific Coast states</a:t>
            </a:r>
          </a:p>
        </p:txBody>
      </p:sp>
      <p:pic>
        <p:nvPicPr>
          <p:cNvPr id="87046" name="Picture 6" descr="dust bowl99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985963"/>
            <a:ext cx="4343400" cy="4194175"/>
          </a:xfrm>
        </p:spPr>
      </p:pic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762000" y="6172200"/>
            <a:ext cx="3657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/>
              <a:t>Boy covers his mouth to avoid dust, 1935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 descr="dustbow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228600"/>
            <a:ext cx="51816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1676400" y="6019800"/>
            <a:ext cx="624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/>
              <a:t>Photographer Dorothea Lange captures a family headed west to escape the dust storms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/>
              <a:t>FARMERS STRUGGLE</a:t>
            </a:r>
            <a:r>
              <a:rPr lang="en-US" altLang="en-US"/>
              <a:t> 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2057400"/>
            <a:ext cx="4191000" cy="3962400"/>
          </a:xfrm>
        </p:spPr>
        <p:txBody>
          <a:bodyPr/>
          <a:lstStyle/>
          <a:p>
            <a:r>
              <a:rPr lang="en-US" altLang="en-US" sz="2400" b="1"/>
              <a:t>No industry suffered as much as agriculture</a:t>
            </a:r>
          </a:p>
          <a:p>
            <a:r>
              <a:rPr lang="en-US" altLang="en-US" sz="2400" b="1"/>
              <a:t>During World War I European demand for American crops soared</a:t>
            </a:r>
          </a:p>
          <a:p>
            <a:r>
              <a:rPr lang="en-US" altLang="en-US" sz="2400" b="1">
                <a:solidFill>
                  <a:srgbClr val="FF0000"/>
                </a:solidFill>
              </a:rPr>
              <a:t>After the war demand plummeted</a:t>
            </a:r>
          </a:p>
          <a:p>
            <a:r>
              <a:rPr lang="en-US" altLang="en-US" sz="2400" b="1"/>
              <a:t>Farmers increased production sending prices further downward</a:t>
            </a:r>
          </a:p>
        </p:txBody>
      </p:sp>
      <p:pic>
        <p:nvPicPr>
          <p:cNvPr id="31750" name="Picture 6" descr="great depression 8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057400"/>
            <a:ext cx="3792538" cy="3886200"/>
          </a:xfrm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143000" y="58674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/>
              <a:t>Photo by Dorothea Lange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dust bowl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53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381000"/>
            <a:ext cx="4343400" cy="1905000"/>
          </a:xfrm>
        </p:spPr>
        <p:txBody>
          <a:bodyPr/>
          <a:lstStyle/>
          <a:p>
            <a:r>
              <a:rPr lang="en-US" altLang="en-US" sz="4800" b="1"/>
              <a:t>HOBOES TRAVEL AMERICA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133600"/>
            <a:ext cx="44958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/>
              <a:t>The 1930s created the term </a:t>
            </a:r>
            <a:r>
              <a:rPr lang="en-US" altLang="en-US" sz="2400" b="1">
                <a:solidFill>
                  <a:srgbClr val="FF0000"/>
                </a:solidFill>
              </a:rPr>
              <a:t>“hoboes”</a:t>
            </a:r>
            <a:r>
              <a:rPr lang="en-US" altLang="en-US" sz="2400" b="1"/>
              <a:t> to describe </a:t>
            </a:r>
            <a:r>
              <a:rPr lang="en-US" altLang="en-US" sz="2400" b="1">
                <a:solidFill>
                  <a:srgbClr val="FF0000"/>
                </a:solidFill>
              </a:rPr>
              <a:t>poor drifters</a:t>
            </a:r>
          </a:p>
          <a:p>
            <a:pPr>
              <a:lnSpc>
                <a:spcPct val="90000"/>
              </a:lnSpc>
            </a:pPr>
            <a:r>
              <a:rPr lang="en-US" altLang="en-US" sz="2400" b="1"/>
              <a:t> 300,000 transients – or hoboes – hitched rides around the country on trains and slept under bridges (thousands were teenagers)</a:t>
            </a:r>
          </a:p>
          <a:p>
            <a:pPr>
              <a:lnSpc>
                <a:spcPct val="90000"/>
              </a:lnSpc>
            </a:pPr>
            <a:r>
              <a:rPr lang="en-US" altLang="en-US" sz="2400" b="1">
                <a:solidFill>
                  <a:srgbClr val="FF0000"/>
                </a:solidFill>
              </a:rPr>
              <a:t>Injuries and death was common</a:t>
            </a:r>
            <a:r>
              <a:rPr lang="en-US" altLang="en-US" sz="2400" b="1"/>
              <a:t> on railroad property; over 50,000 people were hurt or killed</a:t>
            </a:r>
          </a:p>
        </p:txBody>
      </p:sp>
      <p:pic>
        <p:nvPicPr>
          <p:cNvPr id="91144" name="Picture 8" descr="Hobos_5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667000"/>
            <a:ext cx="4343400" cy="3533775"/>
          </a:xfrm>
        </p:spPr>
      </p:pic>
      <p:pic>
        <p:nvPicPr>
          <p:cNvPr id="91145" name="Picture 9" descr="Hobos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228600"/>
            <a:ext cx="161131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/>
              <a:t>WOMEN STRUGGLE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3810000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/>
              <a:t>Women shopped together and worked outside the home.  Paid much less than men.</a:t>
            </a:r>
          </a:p>
          <a:p>
            <a:pPr>
              <a:lnSpc>
                <a:spcPct val="90000"/>
              </a:lnSpc>
            </a:pPr>
            <a:r>
              <a:rPr lang="en-US" altLang="en-US" sz="2400" b="1"/>
              <a:t> Working women became targets of resentment.  Felt women should not work if men couldn’t support their families.</a:t>
            </a:r>
          </a:p>
          <a:p>
            <a:pPr>
              <a:lnSpc>
                <a:spcPct val="90000"/>
              </a:lnSpc>
            </a:pPr>
            <a:r>
              <a:rPr lang="en-US" altLang="en-US" sz="2400" b="1"/>
              <a:t>Married women had a harder time getting work than single women.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31077" name="AutoShape 5" descr="Z"/>
          <p:cNvSpPr>
            <a:spLocks noChangeAspect="1" noChangeArrowheads="1"/>
          </p:cNvSpPr>
          <p:nvPr/>
        </p:nvSpPr>
        <p:spPr bwMode="auto">
          <a:xfrm>
            <a:off x="3595688" y="2119313"/>
            <a:ext cx="195262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1079" name="Picture 7" descr="An Oklahoma migrant family in California, 1935, by Dorothea Lange. (LOC)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5213" y="1524000"/>
            <a:ext cx="3049587" cy="4090988"/>
          </a:xfr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5486400" y="5791200"/>
            <a:ext cx="3048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Photograph by Dorothea Lange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533400"/>
            <a:ext cx="6019800" cy="1219200"/>
          </a:xfrm>
        </p:spPr>
        <p:txBody>
          <a:bodyPr/>
          <a:lstStyle/>
          <a:p>
            <a:r>
              <a:rPr lang="en-US" altLang="en-US" b="1"/>
              <a:t>SECTION 3: HOOVER STRUGGLES WITH THE DEPRESSION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514600"/>
            <a:ext cx="4343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/>
              <a:t>After the stock market crash, President Hoover tried to reassure Americans</a:t>
            </a:r>
          </a:p>
          <a:p>
            <a:pPr>
              <a:lnSpc>
                <a:spcPct val="90000"/>
              </a:lnSpc>
            </a:pPr>
            <a:r>
              <a:rPr lang="en-US" altLang="en-US" sz="2800" b="1"/>
              <a:t>He said, “Any lack of confidence in the economic future . . . Is foolish”</a:t>
            </a:r>
          </a:p>
          <a:p>
            <a:pPr>
              <a:lnSpc>
                <a:spcPct val="90000"/>
              </a:lnSpc>
            </a:pPr>
            <a:r>
              <a:rPr lang="en-US" altLang="en-US" sz="2800" b="1"/>
              <a:t>He recommended business as usual</a:t>
            </a:r>
          </a:p>
        </p:txBody>
      </p:sp>
      <p:pic>
        <p:nvPicPr>
          <p:cNvPr id="98310" name="Picture 6" descr="hoover4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28600"/>
            <a:ext cx="1684338" cy="1981200"/>
          </a:xfrm>
        </p:spPr>
      </p:pic>
      <p:pic>
        <p:nvPicPr>
          <p:cNvPr id="98311" name="Picture 7" descr="ho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2438400"/>
            <a:ext cx="3716338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7620000" y="5791200"/>
            <a:ext cx="914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</a:rPr>
              <a:t>Herbert Hoover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 altLang="en-US" sz="4800" b="1"/>
              <a:t>HOOVER’S PHILOSOPHY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828800"/>
            <a:ext cx="44958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>
                <a:solidFill>
                  <a:srgbClr val="FF0000"/>
                </a:solidFill>
              </a:rPr>
              <a:t>Hoover was not quick to react</a:t>
            </a:r>
            <a:r>
              <a:rPr lang="en-US" altLang="en-US" sz="2400" b="1"/>
              <a:t> to the depression.</a:t>
            </a:r>
          </a:p>
          <a:p>
            <a:pPr>
              <a:lnSpc>
                <a:spcPct val="90000"/>
              </a:lnSpc>
            </a:pPr>
            <a:r>
              <a:rPr lang="en-US" altLang="en-US" sz="2400" b="1"/>
              <a:t>He and many Americans believed in </a:t>
            </a:r>
            <a:r>
              <a:rPr lang="en-US" altLang="en-US" sz="2400" b="1">
                <a:solidFill>
                  <a:srgbClr val="FF0000"/>
                </a:solidFill>
              </a:rPr>
              <a:t>“rugged individualism”</a:t>
            </a:r>
            <a:r>
              <a:rPr lang="en-US" altLang="en-US" sz="2400" b="1"/>
              <a:t> – the idea that people succeed through their own efforts.</a:t>
            </a:r>
          </a:p>
          <a:p>
            <a:pPr>
              <a:lnSpc>
                <a:spcPct val="90000"/>
              </a:lnSpc>
            </a:pPr>
            <a:r>
              <a:rPr lang="en-US" altLang="en-US" sz="2400" b="1"/>
              <a:t>People should take care of themselves, not depend on governmental hand-outs.  </a:t>
            </a:r>
          </a:p>
          <a:p>
            <a:pPr>
              <a:lnSpc>
                <a:spcPct val="90000"/>
              </a:lnSpc>
            </a:pPr>
            <a:r>
              <a:rPr lang="en-US" altLang="en-US" sz="2400" b="1"/>
              <a:t>Do this through charities, help of other individuals, and local organizations.</a:t>
            </a:r>
          </a:p>
        </p:txBody>
      </p:sp>
      <p:pic>
        <p:nvPicPr>
          <p:cNvPr id="101382" name="Picture 6" descr="help yourself3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981200"/>
            <a:ext cx="4267200" cy="3994150"/>
          </a:xfrm>
        </p:spPr>
      </p:pic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457200" y="6019800"/>
            <a:ext cx="40386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/>
              <a:t>Hoover believed it was the individuals job to take care of themselves, not the governments. 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r>
              <a:rPr lang="en-US" altLang="en-US" b="1"/>
              <a:t>HOOVER’S SUCCESSFUL DAM PROJECT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09800"/>
            <a:ext cx="43434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b="1"/>
              <a:t>Hoover successfully organized and authorized the construction of the </a:t>
            </a:r>
            <a:r>
              <a:rPr lang="en-US" altLang="en-US" sz="2400" b="1">
                <a:solidFill>
                  <a:srgbClr val="FF0000"/>
                </a:solidFill>
              </a:rPr>
              <a:t>Boulder Dam</a:t>
            </a:r>
            <a:r>
              <a:rPr lang="en-US" altLang="en-US" sz="2400" b="1"/>
              <a:t> (Now called the Hoover Dam)</a:t>
            </a:r>
          </a:p>
          <a:p>
            <a:pPr>
              <a:lnSpc>
                <a:spcPct val="80000"/>
              </a:lnSpc>
            </a:pPr>
            <a:r>
              <a:rPr lang="en-US" altLang="en-US" sz="2400" b="1"/>
              <a:t> The $700 million project was the </a:t>
            </a:r>
            <a:r>
              <a:rPr lang="en-US" altLang="en-US" sz="2400" b="1">
                <a:solidFill>
                  <a:srgbClr val="FF0000"/>
                </a:solidFill>
              </a:rPr>
              <a:t>world’s tallest dam</a:t>
            </a:r>
            <a:r>
              <a:rPr lang="en-US" altLang="en-US" sz="2400" b="1"/>
              <a:t> (726 feet) and the second largest (1,244 feet long)</a:t>
            </a:r>
          </a:p>
          <a:p>
            <a:pPr>
              <a:lnSpc>
                <a:spcPct val="80000"/>
              </a:lnSpc>
            </a:pPr>
            <a:r>
              <a:rPr lang="en-US" altLang="en-US" sz="2400" b="1"/>
              <a:t>The dam currently provides electricity, flood control and water for 7 western states</a:t>
            </a:r>
          </a:p>
        </p:txBody>
      </p:sp>
      <p:pic>
        <p:nvPicPr>
          <p:cNvPr id="103430" name="Picture 6" descr="hoover_map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2175" y="1981200"/>
            <a:ext cx="4297363" cy="48768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 descr="hoover d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2133600" y="152400"/>
            <a:ext cx="4808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Boulder Dam a.k.a. Hoover Dam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1219200"/>
          </a:xfrm>
        </p:spPr>
        <p:txBody>
          <a:bodyPr/>
          <a:lstStyle/>
          <a:p>
            <a:r>
              <a:rPr lang="en-US" altLang="en-US" b="1"/>
              <a:t>HOOVER TAKES ACTION: TOO LITTLE TOO LATE</a:t>
            </a: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057400"/>
            <a:ext cx="42672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b="1"/>
              <a:t>Hoover gradually softened his position on government intervention in the economy</a:t>
            </a:r>
          </a:p>
          <a:p>
            <a:pPr>
              <a:lnSpc>
                <a:spcPct val="90000"/>
              </a:lnSpc>
            </a:pPr>
            <a:r>
              <a:rPr lang="en-US" altLang="en-US" sz="2000" b="1"/>
              <a:t>He created the </a:t>
            </a:r>
            <a:r>
              <a:rPr lang="en-US" altLang="en-US" sz="2000" b="1">
                <a:solidFill>
                  <a:srgbClr val="FF0000"/>
                </a:solidFill>
              </a:rPr>
              <a:t>Federal Farm Board</a:t>
            </a:r>
            <a:r>
              <a:rPr lang="en-US" altLang="en-US" sz="2000" b="1"/>
              <a:t> to help farmers </a:t>
            </a:r>
          </a:p>
          <a:p>
            <a:pPr>
              <a:lnSpc>
                <a:spcPct val="90000"/>
              </a:lnSpc>
            </a:pPr>
            <a:r>
              <a:rPr lang="en-US" altLang="en-US" sz="2000" b="1"/>
              <a:t>He also created the </a:t>
            </a:r>
            <a:r>
              <a:rPr lang="en-US" altLang="en-US" sz="2000" b="1">
                <a:solidFill>
                  <a:srgbClr val="FF0000"/>
                </a:solidFill>
              </a:rPr>
              <a:t>National Credit Organization</a:t>
            </a:r>
            <a:r>
              <a:rPr lang="en-US" altLang="en-US" sz="2000" b="1"/>
              <a:t> that helped smaller banks </a:t>
            </a:r>
          </a:p>
          <a:p>
            <a:pPr>
              <a:lnSpc>
                <a:spcPct val="90000"/>
              </a:lnSpc>
            </a:pPr>
            <a:r>
              <a:rPr lang="en-US" altLang="en-US" sz="2000" b="1"/>
              <a:t>His </a:t>
            </a:r>
            <a:r>
              <a:rPr lang="en-US" altLang="en-US" sz="2000" b="1">
                <a:solidFill>
                  <a:srgbClr val="FF0000"/>
                </a:solidFill>
              </a:rPr>
              <a:t>Federal Home Loan Bank Act</a:t>
            </a:r>
            <a:r>
              <a:rPr lang="en-US" altLang="en-US" sz="2000" b="1"/>
              <a:t> and </a:t>
            </a:r>
            <a:r>
              <a:rPr lang="en-US" altLang="en-US" sz="2000" b="1">
                <a:solidFill>
                  <a:srgbClr val="FF0000"/>
                </a:solidFill>
              </a:rPr>
              <a:t>Reconstruction Finance Corp</a:t>
            </a:r>
            <a:r>
              <a:rPr lang="en-US" altLang="en-US" sz="2000" b="1"/>
              <a:t> were two measures enacted to protect people’s homes and businesses</a:t>
            </a:r>
          </a:p>
          <a:p>
            <a:pPr>
              <a:lnSpc>
                <a:spcPct val="90000"/>
              </a:lnSpc>
            </a:pPr>
            <a:endParaRPr lang="en-US" altLang="en-US" sz="2000" b="1"/>
          </a:p>
        </p:txBody>
      </p:sp>
      <p:pic>
        <p:nvPicPr>
          <p:cNvPr id="107526" name="Picture 6" descr="too_late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590800"/>
            <a:ext cx="4343400" cy="2616200"/>
          </a:xfrm>
        </p:spPr>
      </p:pic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914400" y="5486400"/>
            <a:ext cx="3429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/>
              <a:t>Hoover’s flurry of activity came too late to save the economy or his job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609600"/>
            <a:ext cx="4495800" cy="1219200"/>
          </a:xfrm>
        </p:spPr>
        <p:txBody>
          <a:bodyPr/>
          <a:lstStyle/>
          <a:p>
            <a:r>
              <a:rPr lang="en-US" altLang="en-US" sz="5400" b="1"/>
              <a:t>BONUS ARMY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438400"/>
            <a:ext cx="434340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b="1"/>
              <a:t>A 1932 incident further damaged Hoover’s image</a:t>
            </a:r>
          </a:p>
          <a:p>
            <a:pPr>
              <a:lnSpc>
                <a:spcPct val="80000"/>
              </a:lnSpc>
            </a:pPr>
            <a:r>
              <a:rPr lang="en-US" altLang="en-US" sz="2400" b="1"/>
              <a:t>That spring about </a:t>
            </a:r>
            <a:r>
              <a:rPr lang="en-US" altLang="en-US" sz="2400" b="1">
                <a:solidFill>
                  <a:srgbClr val="FF0000"/>
                </a:solidFill>
              </a:rPr>
              <a:t>15,000 World War I vets</a:t>
            </a:r>
            <a:r>
              <a:rPr lang="en-US" altLang="en-US" sz="2400" b="1"/>
              <a:t> arrived in Washington to support a proposed bill</a:t>
            </a:r>
          </a:p>
          <a:p>
            <a:pPr>
              <a:lnSpc>
                <a:spcPct val="80000"/>
              </a:lnSpc>
            </a:pPr>
            <a:r>
              <a:rPr lang="en-US" altLang="en-US" sz="2400" b="1"/>
              <a:t>The </a:t>
            </a:r>
            <a:r>
              <a:rPr lang="en-US" altLang="en-US" sz="2400" b="1">
                <a:solidFill>
                  <a:srgbClr val="FF0000"/>
                </a:solidFill>
              </a:rPr>
              <a:t>Patman Bill</a:t>
            </a:r>
            <a:r>
              <a:rPr lang="en-US" altLang="en-US" sz="2400" b="1"/>
              <a:t> would have authorized Congress to pay a bonus to WWI vets immediately</a:t>
            </a:r>
          </a:p>
          <a:p>
            <a:pPr>
              <a:lnSpc>
                <a:spcPct val="80000"/>
              </a:lnSpc>
            </a:pPr>
            <a:r>
              <a:rPr lang="en-US" altLang="en-US" sz="2400" b="1"/>
              <a:t>The bonus was scheduled to be paid in 1945 --- The Army </a:t>
            </a:r>
            <a:r>
              <a:rPr lang="en-US" altLang="en-US" sz="2400" b="1">
                <a:solidFill>
                  <a:srgbClr val="FF0000"/>
                </a:solidFill>
              </a:rPr>
              <a:t>vets wanted it NOW</a:t>
            </a:r>
          </a:p>
        </p:txBody>
      </p:sp>
      <p:pic>
        <p:nvPicPr>
          <p:cNvPr id="109576" name="Picture 8" descr="bonus5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96838"/>
            <a:ext cx="2667000" cy="2162175"/>
          </a:xfrm>
        </p:spPr>
      </p:pic>
      <p:pic>
        <p:nvPicPr>
          <p:cNvPr id="109577" name="Picture 9" descr="bonu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67000"/>
            <a:ext cx="3886200" cy="328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5867400" cy="1066800"/>
          </a:xfrm>
        </p:spPr>
        <p:txBody>
          <a:bodyPr/>
          <a:lstStyle/>
          <a:p>
            <a:r>
              <a:rPr lang="en-US" altLang="en-US" b="1"/>
              <a:t>BONUS ARMY TURNED DOWN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562600" y="2286000"/>
            <a:ext cx="3276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/>
              <a:t>Hoover thought  the Bonus marchers were, “Communists and criminals”, not actual veterans.</a:t>
            </a:r>
          </a:p>
          <a:p>
            <a:pPr>
              <a:lnSpc>
                <a:spcPct val="90000"/>
              </a:lnSpc>
            </a:pPr>
            <a:r>
              <a:rPr lang="en-US" altLang="en-US" sz="2800" b="1"/>
              <a:t>On June 17, 1932 the </a:t>
            </a:r>
            <a:r>
              <a:rPr lang="en-US" altLang="en-US" sz="2800" b="1">
                <a:solidFill>
                  <a:srgbClr val="FF0000"/>
                </a:solidFill>
              </a:rPr>
              <a:t>Senate voted down the Putnam Bill</a:t>
            </a:r>
          </a:p>
          <a:p>
            <a:pPr>
              <a:lnSpc>
                <a:spcPct val="90000"/>
              </a:lnSpc>
            </a:pPr>
            <a:endParaRPr lang="en-US" altLang="en-US" sz="2800" b="1"/>
          </a:p>
        </p:txBody>
      </p:sp>
      <p:pic>
        <p:nvPicPr>
          <p:cNvPr id="116743" name="Picture 7" descr="bonusmarch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160588"/>
            <a:ext cx="5029200" cy="3932237"/>
          </a:xfrm>
        </p:spPr>
      </p:pic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381000" y="6096000"/>
            <a:ext cx="464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 b="1"/>
              <a:t>Thousands of Bonus Army soldiers protest – Spring 1932</a:t>
            </a:r>
          </a:p>
        </p:txBody>
      </p:sp>
      <p:pic>
        <p:nvPicPr>
          <p:cNvPr id="116745" name="Picture 9" descr="rejec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"/>
            <a:ext cx="19812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/>
              <a:t>CONSUMER SPENDING DOWN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362200"/>
            <a:ext cx="4267200" cy="3962400"/>
          </a:xfrm>
        </p:spPr>
        <p:txBody>
          <a:bodyPr/>
          <a:lstStyle/>
          <a:p>
            <a:r>
              <a:rPr lang="en-US" altLang="en-US" sz="2400" b="1"/>
              <a:t>By the late 1920s, American </a:t>
            </a:r>
            <a:r>
              <a:rPr lang="en-US" altLang="en-US" sz="2400" b="1">
                <a:solidFill>
                  <a:srgbClr val="FF0000"/>
                </a:solidFill>
              </a:rPr>
              <a:t>consumers were buying less</a:t>
            </a:r>
          </a:p>
          <a:p>
            <a:r>
              <a:rPr lang="en-US" altLang="en-US" sz="2400" b="1"/>
              <a:t>Rising prices, stagnant wages and overbuying on credit were to blame</a:t>
            </a:r>
          </a:p>
          <a:p>
            <a:r>
              <a:rPr lang="en-US" altLang="en-US" sz="2400" b="1"/>
              <a:t>Most people did not have the money to buy the flood of goods factories produced</a:t>
            </a:r>
          </a:p>
        </p:txBody>
      </p:sp>
      <p:pic>
        <p:nvPicPr>
          <p:cNvPr id="33798" name="Picture 6" descr="great depression 1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2286000"/>
            <a:ext cx="3074988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BONUS MARCHERS CLASH WITH SOLDIERS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09800"/>
            <a:ext cx="4267200" cy="419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b="1"/>
              <a:t>Allowed their right to peacefully protest.</a:t>
            </a:r>
          </a:p>
          <a:p>
            <a:pPr>
              <a:lnSpc>
                <a:spcPct val="80000"/>
              </a:lnSpc>
            </a:pPr>
            <a:r>
              <a:rPr lang="en-US" altLang="en-US" sz="2400" b="1"/>
              <a:t>Hoover told the Bonus marchers to go home after the Putnam bill failed – most did</a:t>
            </a:r>
          </a:p>
          <a:p>
            <a:pPr>
              <a:lnSpc>
                <a:spcPct val="80000"/>
              </a:lnSpc>
            </a:pPr>
            <a:r>
              <a:rPr lang="en-US" altLang="en-US" sz="2400" b="1">
                <a:solidFill>
                  <a:srgbClr val="FF0000"/>
                </a:solidFill>
              </a:rPr>
              <a:t>2,000 refused to leave</a:t>
            </a:r>
          </a:p>
          <a:p>
            <a:pPr>
              <a:lnSpc>
                <a:spcPct val="80000"/>
              </a:lnSpc>
            </a:pPr>
            <a:r>
              <a:rPr lang="en-US" altLang="en-US" sz="2400" b="1"/>
              <a:t>Hoover sent a force of 1,000 soldiers under the command of General </a:t>
            </a:r>
            <a:r>
              <a:rPr lang="en-US" altLang="en-US" sz="2400" b="1">
                <a:solidFill>
                  <a:srgbClr val="FF0000"/>
                </a:solidFill>
              </a:rPr>
              <a:t>Douglas MacArthur</a:t>
            </a:r>
            <a:r>
              <a:rPr lang="en-US" altLang="en-US" sz="2400" b="1"/>
              <a:t> and his aide </a:t>
            </a:r>
            <a:r>
              <a:rPr lang="en-US" altLang="en-US" sz="2400" b="1">
                <a:solidFill>
                  <a:srgbClr val="FF0000"/>
                </a:solidFill>
              </a:rPr>
              <a:t>Dwight Eisenhower</a:t>
            </a:r>
          </a:p>
          <a:p>
            <a:pPr>
              <a:lnSpc>
                <a:spcPct val="80000"/>
              </a:lnSpc>
            </a:pPr>
            <a:endParaRPr lang="en-US" altLang="en-US" sz="24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2400"/>
          </a:p>
        </p:txBody>
      </p:sp>
      <p:pic>
        <p:nvPicPr>
          <p:cNvPr id="120838" name="Picture 6" descr="bonus3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398713"/>
            <a:ext cx="3810000" cy="3617912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696200" cy="990600"/>
          </a:xfrm>
        </p:spPr>
        <p:txBody>
          <a:bodyPr/>
          <a:lstStyle/>
          <a:p>
            <a:r>
              <a:rPr lang="en-US" altLang="en-US" b="1"/>
              <a:t>AMERICANS SHOCKED AT TREATMENT OF WWI VETS</a:t>
            </a:r>
          </a:p>
        </p:txBody>
      </p:sp>
      <p:pic>
        <p:nvPicPr>
          <p:cNvPr id="122887" name="Picture 7" descr="bonus7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577975"/>
            <a:ext cx="5181600" cy="3178175"/>
          </a:xfrm>
        </p:spPr>
      </p:pic>
      <p:sp>
        <p:nvSpPr>
          <p:cNvPr id="1228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876800"/>
            <a:ext cx="8153400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>
                <a:solidFill>
                  <a:srgbClr val="FF0000"/>
                </a:solidFill>
              </a:rPr>
              <a:t>MacArthur’s 12</a:t>
            </a:r>
            <a:r>
              <a:rPr lang="en-US" altLang="en-US" sz="2400" b="1" baseline="30000">
                <a:solidFill>
                  <a:srgbClr val="FF0000"/>
                </a:solidFill>
              </a:rPr>
              <a:t>th</a:t>
            </a:r>
            <a:r>
              <a:rPr lang="en-US" altLang="en-US" sz="2400" b="1">
                <a:solidFill>
                  <a:srgbClr val="FF0000"/>
                </a:solidFill>
              </a:rPr>
              <a:t> infantry gassed more than 1,000</a:t>
            </a:r>
            <a:r>
              <a:rPr lang="en-US" altLang="en-US" sz="2400" b="1"/>
              <a:t> marchers, including an 11-month old baby, who died</a:t>
            </a:r>
          </a:p>
          <a:p>
            <a:pPr>
              <a:lnSpc>
                <a:spcPct val="90000"/>
              </a:lnSpc>
            </a:pPr>
            <a:r>
              <a:rPr lang="en-US" altLang="en-US" sz="2400" b="1"/>
              <a:t>Two vets were shot and scores injured</a:t>
            </a:r>
          </a:p>
          <a:p>
            <a:pPr>
              <a:lnSpc>
                <a:spcPct val="90000"/>
              </a:lnSpc>
            </a:pPr>
            <a:r>
              <a:rPr lang="en-US" altLang="en-US" sz="2400" b="1"/>
              <a:t>Americans were outraged and once again, </a:t>
            </a:r>
            <a:r>
              <a:rPr lang="en-US" altLang="en-US" sz="2400" b="1">
                <a:solidFill>
                  <a:srgbClr val="FF0000"/>
                </a:solidFill>
              </a:rPr>
              <a:t>Hoover’s image suffered</a:t>
            </a:r>
            <a:r>
              <a:rPr lang="en-US" altLang="en-US" sz="240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altLang="en-US" sz="4800" b="1"/>
              <a:t>GAP BETWEEN RICH &amp; POOR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2286000"/>
            <a:ext cx="396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>
                <a:solidFill>
                  <a:srgbClr val="FF0000"/>
                </a:solidFill>
              </a:rPr>
              <a:t>The gap between rich and poor widened</a:t>
            </a:r>
          </a:p>
          <a:p>
            <a:pPr>
              <a:lnSpc>
                <a:spcPct val="90000"/>
              </a:lnSpc>
            </a:pPr>
            <a:r>
              <a:rPr lang="en-US" altLang="en-US" sz="2400" b="1"/>
              <a:t>The wealthiest 1% saw their income rise 75%</a:t>
            </a:r>
          </a:p>
          <a:p>
            <a:pPr>
              <a:lnSpc>
                <a:spcPct val="90000"/>
              </a:lnSpc>
            </a:pPr>
            <a:r>
              <a:rPr lang="en-US" altLang="en-US" sz="2400" b="1"/>
              <a:t>The rest of the population saw an increase of only 9%</a:t>
            </a:r>
          </a:p>
          <a:p>
            <a:pPr>
              <a:lnSpc>
                <a:spcPct val="90000"/>
              </a:lnSpc>
            </a:pPr>
            <a:r>
              <a:rPr lang="en-US" altLang="en-US" sz="2400" b="1"/>
              <a:t>More than 70% of American </a:t>
            </a:r>
            <a:r>
              <a:rPr lang="en-US" altLang="en-US" sz="2400" b="1">
                <a:solidFill>
                  <a:srgbClr val="FF0000"/>
                </a:solidFill>
              </a:rPr>
              <a:t>families earned less than $2500 per year</a:t>
            </a:r>
          </a:p>
        </p:txBody>
      </p:sp>
      <p:pic>
        <p:nvPicPr>
          <p:cNvPr id="35846" name="Picture 6" descr="great depression 12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362200"/>
            <a:ext cx="4495800" cy="3689350"/>
          </a:xfrm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838200" y="6096000"/>
            <a:ext cx="3505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/>
              <a:t>Photo by Dorothea Lange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381000"/>
            <a:ext cx="5486400" cy="1219200"/>
          </a:xfrm>
        </p:spPr>
        <p:txBody>
          <a:bodyPr/>
          <a:lstStyle/>
          <a:p>
            <a:r>
              <a:rPr lang="en-US" altLang="en-US" sz="4800" b="1"/>
              <a:t>HOOVER WINS 1928 ELECTION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133600"/>
            <a:ext cx="46482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/>
              <a:t>Republican Herbert Hoover ran against Democrat Alfred E. Smith in the </a:t>
            </a:r>
            <a:r>
              <a:rPr lang="en-US" altLang="en-US" sz="2800" b="1">
                <a:solidFill>
                  <a:srgbClr val="FF0000"/>
                </a:solidFill>
              </a:rPr>
              <a:t>1928 election</a:t>
            </a:r>
          </a:p>
          <a:p>
            <a:pPr>
              <a:lnSpc>
                <a:spcPct val="90000"/>
              </a:lnSpc>
            </a:pPr>
            <a:r>
              <a:rPr lang="en-US" altLang="en-US" sz="2800" b="1"/>
              <a:t>Hoover emphasized years of prosperity under Republican administrations </a:t>
            </a:r>
          </a:p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F0000"/>
                </a:solidFill>
              </a:rPr>
              <a:t>Hoover won an overwhelming victory</a:t>
            </a:r>
            <a:r>
              <a:rPr lang="en-US" altLang="en-US" sz="2800"/>
              <a:t> 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</p:txBody>
      </p:sp>
      <p:pic>
        <p:nvPicPr>
          <p:cNvPr id="37894" name="Picture 6" descr="hoover3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0"/>
            <a:ext cx="2155825" cy="2209800"/>
          </a:xfrm>
        </p:spPr>
      </p:pic>
      <p:pic>
        <p:nvPicPr>
          <p:cNvPr id="37895" name="Picture 7" descr="hoov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2133600"/>
            <a:ext cx="392747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1928 el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4" descr="hoover_gir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381000"/>
            <a:ext cx="435451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2057400" y="640080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Young Hoover supporter in 1928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82000" cy="1524000"/>
          </a:xfrm>
        </p:spPr>
        <p:txBody>
          <a:bodyPr/>
          <a:lstStyle/>
          <a:p>
            <a:r>
              <a:rPr lang="en-US" altLang="en-US" sz="4800" b="1"/>
              <a:t>THE STOCK MARKET 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600200"/>
            <a:ext cx="4572000" cy="5638800"/>
          </a:xfrm>
        </p:spPr>
        <p:txBody>
          <a:bodyPr/>
          <a:lstStyle/>
          <a:p>
            <a:r>
              <a:rPr lang="en-US" altLang="en-US" sz="2400" b="1"/>
              <a:t>By 1929, many Americans were invested in the Stock Market</a:t>
            </a:r>
          </a:p>
          <a:p>
            <a:r>
              <a:rPr lang="en-US" altLang="en-US" sz="2400" b="1"/>
              <a:t>The Stock Market had become the </a:t>
            </a:r>
            <a:r>
              <a:rPr lang="en-US" altLang="en-US" sz="2400" b="1">
                <a:solidFill>
                  <a:srgbClr val="FF0000"/>
                </a:solidFill>
              </a:rPr>
              <a:t>most visible symbol</a:t>
            </a:r>
            <a:r>
              <a:rPr lang="en-US" altLang="en-US" sz="2400" b="1"/>
              <a:t> of a prosperous American economy</a:t>
            </a:r>
          </a:p>
          <a:p>
            <a:r>
              <a:rPr lang="en-US" altLang="en-US" sz="2400" b="1"/>
              <a:t>The </a:t>
            </a:r>
            <a:r>
              <a:rPr lang="en-US" altLang="en-US" sz="2400" b="1">
                <a:solidFill>
                  <a:srgbClr val="FF0000"/>
                </a:solidFill>
              </a:rPr>
              <a:t>Dow Jones</a:t>
            </a:r>
            <a:r>
              <a:rPr lang="en-US" altLang="en-US" sz="2400" b="1"/>
              <a:t> Industrial Average was the barometer of the Stock Market’s worth </a:t>
            </a:r>
          </a:p>
          <a:p>
            <a:r>
              <a:rPr lang="en-US" altLang="en-US" sz="2400" b="1"/>
              <a:t>The Dow is a measure based on the price of 30 large firms </a:t>
            </a:r>
          </a:p>
        </p:txBody>
      </p:sp>
      <p:pic>
        <p:nvPicPr>
          <p:cNvPr id="45062" name="Picture 6" descr="stock market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676400"/>
            <a:ext cx="3035300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yLegs">
  <a:themeElements>
    <a:clrScheme name="GrayLegs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GrayLeg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GrayLegs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yLegs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yLeg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yLegs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yLegs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GrayLegs</Template>
  <TotalTime>669</TotalTime>
  <Words>1611</Words>
  <Application>Microsoft Office PowerPoint</Application>
  <PresentationFormat>On-screen Show (4:3)</PresentationFormat>
  <Paragraphs>169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Arial</vt:lpstr>
      <vt:lpstr>GrayLegs</vt:lpstr>
      <vt:lpstr>THE GREAT DEPRESSION BEGINS Chapter 8</vt:lpstr>
      <vt:lpstr>SECTION 1: THE NATION’S SICK ECONOMY</vt:lpstr>
      <vt:lpstr>FARMERS STRUGGLE </vt:lpstr>
      <vt:lpstr>CONSUMER SPENDING DOWN</vt:lpstr>
      <vt:lpstr>GAP BETWEEN RICH &amp; POOR</vt:lpstr>
      <vt:lpstr>HOOVER WINS 1928 ELECTION</vt:lpstr>
      <vt:lpstr>PowerPoint Presentation</vt:lpstr>
      <vt:lpstr>PowerPoint Presentation</vt:lpstr>
      <vt:lpstr>THE STOCK MARKET </vt:lpstr>
      <vt:lpstr>STOCK PRICES RISE THROUGH THE 1920s</vt:lpstr>
      <vt:lpstr>SEEDS OF TROUBLE</vt:lpstr>
      <vt:lpstr>THE 1929 CRASH</vt:lpstr>
      <vt:lpstr>PowerPoint Presentation</vt:lpstr>
      <vt:lpstr>PowerPoint Presentation</vt:lpstr>
      <vt:lpstr>THE GREAT DEPRESSION</vt:lpstr>
      <vt:lpstr>FINANCIAL COLLAPSE</vt:lpstr>
      <vt:lpstr>GNP DROPS, UNEMPLOYMENT SOARS</vt:lpstr>
      <vt:lpstr>HAWLEY-SMOOT TARIFF</vt:lpstr>
      <vt:lpstr>CAUSES OF THE GREAT DEPRESSION</vt:lpstr>
      <vt:lpstr>SECTION 2: HARDSHIPS DURING DEPRESSION</vt:lpstr>
      <vt:lpstr>SOUP KITCHENS</vt:lpstr>
      <vt:lpstr>CONDITIONS FOR MINORITIES</vt:lpstr>
      <vt:lpstr>RURAL LIFE DURING THE DEPRESSION</vt:lpstr>
      <vt:lpstr>THE DUST BOWL</vt:lpstr>
      <vt:lpstr>PowerPoint Presentation</vt:lpstr>
      <vt:lpstr>PowerPoint Presentation</vt:lpstr>
      <vt:lpstr>PowerPoint Presentation</vt:lpstr>
      <vt:lpstr>HARDEST HIT REGIONS</vt:lpstr>
      <vt:lpstr>PowerPoint Presentation</vt:lpstr>
      <vt:lpstr>PowerPoint Presentation</vt:lpstr>
      <vt:lpstr>HOBOES TRAVEL AMERICA</vt:lpstr>
      <vt:lpstr>WOMEN STRUGGLE</vt:lpstr>
      <vt:lpstr>SECTION 3: HOOVER STRUGGLES WITH THE DEPRESSION</vt:lpstr>
      <vt:lpstr>HOOVER’S PHILOSOPHY</vt:lpstr>
      <vt:lpstr>HOOVER’S SUCCESSFUL DAM PROJECT</vt:lpstr>
      <vt:lpstr>PowerPoint Presentation</vt:lpstr>
      <vt:lpstr>HOOVER TAKES ACTION: TOO LITTLE TOO LATE</vt:lpstr>
      <vt:lpstr>BONUS ARMY</vt:lpstr>
      <vt:lpstr>BONUS ARMY TURNED DOWN</vt:lpstr>
      <vt:lpstr>BONUS MARCHERS CLASH WITH SOLDIERS</vt:lpstr>
      <vt:lpstr>AMERICANS SHOCKED AT TREATMENT OF WWI VETS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DEPRESSION BEGINS</dc:title>
  <dc:creator>Mr Kay</dc:creator>
  <cp:lastModifiedBy>Windows User</cp:lastModifiedBy>
  <cp:revision>19</cp:revision>
  <cp:lastPrinted>1601-01-01T00:00:00Z</cp:lastPrinted>
  <dcterms:created xsi:type="dcterms:W3CDTF">2005-02-13T16:35:39Z</dcterms:created>
  <dcterms:modified xsi:type="dcterms:W3CDTF">2018-01-10T12:05:13Z</dcterms:modified>
</cp:coreProperties>
</file>