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sldIdLst>
    <p:sldId id="342" r:id="rId5"/>
    <p:sldId id="350" r:id="rId6"/>
    <p:sldId id="256"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341" r:id="rId20"/>
    <p:sldId id="272" r:id="rId21"/>
    <p:sldId id="278" r:id="rId22"/>
    <p:sldId id="352" r:id="rId23"/>
    <p:sldId id="282" r:id="rId24"/>
    <p:sldId id="283" r:id="rId25"/>
    <p:sldId id="284" r:id="rId26"/>
    <p:sldId id="285" r:id="rId27"/>
    <p:sldId id="273" r:id="rId28"/>
    <p:sldId id="279" r:id="rId29"/>
    <p:sldId id="280" r:id="rId30"/>
    <p:sldId id="275" r:id="rId31"/>
    <p:sldId id="276" r:id="rId32"/>
    <p:sldId id="271" r:id="rId33"/>
    <p:sldId id="289" r:id="rId34"/>
    <p:sldId id="290" r:id="rId35"/>
    <p:sldId id="323" r:id="rId36"/>
    <p:sldId id="291" r:id="rId37"/>
    <p:sldId id="320" r:id="rId38"/>
    <p:sldId id="292" r:id="rId39"/>
    <p:sldId id="321" r:id="rId40"/>
    <p:sldId id="293" r:id="rId41"/>
    <p:sldId id="294" r:id="rId42"/>
    <p:sldId id="295" r:id="rId43"/>
    <p:sldId id="324" r:id="rId44"/>
    <p:sldId id="328" r:id="rId45"/>
    <p:sldId id="329" r:id="rId46"/>
    <p:sldId id="330" r:id="rId47"/>
    <p:sldId id="331" r:id="rId48"/>
    <p:sldId id="332" r:id="rId49"/>
    <p:sldId id="333" r:id="rId50"/>
    <p:sldId id="334" r:id="rId51"/>
    <p:sldId id="335"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7E"/>
    <a:srgbClr val="CC0000"/>
    <a:srgbClr val="000000"/>
    <a:srgbClr val="FF0066"/>
    <a:srgbClr val="FF9900"/>
    <a:srgbClr val="00006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9" autoAdjust="0"/>
    <p:restoredTop sz="94660"/>
  </p:normalViewPr>
  <p:slideViewPr>
    <p:cSldViewPr>
      <p:cViewPr varScale="1">
        <p:scale>
          <a:sx n="88" d="100"/>
          <a:sy n="88" d="100"/>
        </p:scale>
        <p:origin x="169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821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82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085E570E-BE1F-4AF7-9B54-0C3CEA708FF9}"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043E2E7-8E9F-4E5D-BA72-8FB35A62EC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4A12E2E-0355-4D7F-9D75-746C37ADAC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8A7E2CB-6C09-482A-9110-DCD5920A4D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79CDFD8-9298-45E6-A684-58933022B3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8676859-3F43-4353-9D65-C6D10036BB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8AB5BF5-4961-4A18-89F2-944522731E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9DEC598D-1A6E-41E8-A5CA-B1A167C86A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09A6BAF8-3527-4890-AE3B-46B0A074D6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2E377641-B4F9-4EB2-A74D-92251E3381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12640C3-FC48-4C98-B3D8-86874A67AB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D77C210-7AA4-4F8B-BFCD-9A44336AEB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17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717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718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19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719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719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D060721-2002-4E82-98AE-7909FB6C04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4"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8/81/Hydroelectric_dam.pn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9.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229600" cy="1736725"/>
          </a:xfrm>
        </p:spPr>
        <p:txBody>
          <a:bodyPr/>
          <a:lstStyle/>
          <a:p>
            <a:r>
              <a:rPr lang="en-US" sz="4400" dirty="0" smtClean="0"/>
              <a:t>CANADA POWERPOINT DIRECTIONS</a:t>
            </a:r>
            <a:endParaRPr lang="en-US" sz="4400" dirty="0"/>
          </a:p>
        </p:txBody>
      </p:sp>
      <p:sp>
        <p:nvSpPr>
          <p:cNvPr id="3" name="Subtitle 2"/>
          <p:cNvSpPr>
            <a:spLocks noGrp="1"/>
          </p:cNvSpPr>
          <p:nvPr>
            <p:ph type="subTitle" idx="1"/>
          </p:nvPr>
        </p:nvSpPr>
        <p:spPr>
          <a:xfrm>
            <a:off x="1371600" y="3429000"/>
            <a:ext cx="7010400" cy="1752600"/>
          </a:xfrm>
        </p:spPr>
        <p:txBody>
          <a:bodyPr/>
          <a:lstStyle/>
          <a:p>
            <a:r>
              <a:rPr lang="en-US" dirty="0" smtClean="0"/>
              <a:t>THE 6</a:t>
            </a:r>
            <a:r>
              <a:rPr lang="en-US" baseline="30000" dirty="0" smtClean="0"/>
              <a:t>TH</a:t>
            </a:r>
            <a:r>
              <a:rPr lang="en-US" dirty="0" smtClean="0"/>
              <a:t> GRADE SOCIAL STUDIES</a:t>
            </a:r>
            <a:endParaRPr lang="en-US" dirty="0"/>
          </a:p>
        </p:txBody>
      </p:sp>
      <p:pic>
        <p:nvPicPr>
          <p:cNvPr id="2050" name="Picture 2" descr="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24400"/>
            <a:ext cx="141277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737" y="228600"/>
            <a:ext cx="1905000" cy="1819275"/>
          </a:xfrm>
          <a:prstGeom prst="rect">
            <a:avLst/>
          </a:prstGeom>
        </p:spPr>
      </p:pic>
    </p:spTree>
    <p:extLst>
      <p:ext uri="{BB962C8B-B14F-4D97-AF65-F5344CB8AC3E}">
        <p14:creationId xmlns:p14="http://schemas.microsoft.com/office/powerpoint/2010/main" val="17458053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lg_canada"/>
          <p:cNvPicPr>
            <a:picLocks noChangeAspect="1" noChangeArrowheads="1"/>
          </p:cNvPicPr>
          <p:nvPr/>
        </p:nvPicPr>
        <p:blipFill>
          <a:blip r:embed="rId2" cstate="print"/>
          <a:srcRect/>
          <a:stretch>
            <a:fillRect/>
          </a:stretch>
        </p:blipFill>
        <p:spPr bwMode="auto">
          <a:xfrm>
            <a:off x="5486400" y="3962400"/>
            <a:ext cx="4286250" cy="3371850"/>
          </a:xfrm>
          <a:prstGeom prst="rect">
            <a:avLst/>
          </a:prstGeom>
          <a:noFill/>
          <a:ln w="9525">
            <a:noFill/>
            <a:miter lim="800000"/>
            <a:headEnd/>
            <a:tailEnd/>
          </a:ln>
        </p:spPr>
      </p:pic>
      <p:sp>
        <p:nvSpPr>
          <p:cNvPr id="10243" name="Rectangle 3"/>
          <p:cNvSpPr>
            <a:spLocks noGrp="1" noChangeArrowheads="1"/>
          </p:cNvSpPr>
          <p:nvPr>
            <p:ph type="body" idx="1"/>
          </p:nvPr>
        </p:nvSpPr>
        <p:spPr>
          <a:xfrm>
            <a:off x="152400" y="152400"/>
            <a:ext cx="8915400" cy="4495800"/>
          </a:xfrm>
        </p:spPr>
        <p:txBody>
          <a:bodyPr/>
          <a:lstStyle/>
          <a:p>
            <a:pPr algn="ctr" eaLnBrk="1" hangingPunct="1">
              <a:buFontTx/>
              <a:buNone/>
            </a:pPr>
            <a:r>
              <a:rPr lang="en-US" smtClean="0">
                <a:latin typeface="Georgia" pitchFamily="18" charset="0"/>
              </a:rPr>
              <a:t>Today, the St. Lawrence still plays an important role in Canada: Source of fresh water, fish, &amp; is still a valuable trade/travel route</a:t>
            </a:r>
          </a:p>
        </p:txBody>
      </p:sp>
      <p:pic>
        <p:nvPicPr>
          <p:cNvPr id="10244" name="Picture 5" descr="stlawrence"/>
          <p:cNvPicPr>
            <a:picLocks noChangeAspect="1" noChangeArrowheads="1"/>
          </p:cNvPicPr>
          <p:nvPr/>
        </p:nvPicPr>
        <p:blipFill>
          <a:blip r:embed="rId3" cstate="print"/>
          <a:srcRect/>
          <a:stretch>
            <a:fillRect/>
          </a:stretch>
        </p:blipFill>
        <p:spPr bwMode="auto">
          <a:xfrm>
            <a:off x="0" y="3048000"/>
            <a:ext cx="5410200" cy="3606800"/>
          </a:xfrm>
          <a:prstGeom prst="rect">
            <a:avLst/>
          </a:prstGeom>
          <a:noFill/>
          <a:ln w="9525">
            <a:noFill/>
            <a:miter lim="800000"/>
            <a:headEnd/>
            <a:tailEnd/>
          </a:ln>
        </p:spPr>
      </p:pic>
      <p:pic>
        <p:nvPicPr>
          <p:cNvPr id="10245" name="Picture 7" descr="logo"/>
          <p:cNvPicPr>
            <a:picLocks noChangeAspect="1" noChangeArrowheads="1"/>
          </p:cNvPicPr>
          <p:nvPr/>
        </p:nvPicPr>
        <p:blipFill>
          <a:blip r:embed="rId4" cstate="print"/>
          <a:srcRect/>
          <a:stretch>
            <a:fillRect/>
          </a:stretch>
        </p:blipFill>
        <p:spPr bwMode="auto">
          <a:xfrm>
            <a:off x="6248400" y="2133600"/>
            <a:ext cx="2895600" cy="1947863"/>
          </a:xfrm>
          <a:prstGeom prst="rect">
            <a:avLst/>
          </a:prstGeom>
          <a:noFill/>
          <a:ln w="9525">
            <a:noFill/>
            <a:miter lim="800000"/>
            <a:headEnd/>
            <a:tailEnd/>
          </a:ln>
        </p:spPr>
      </p:pic>
      <p:pic>
        <p:nvPicPr>
          <p:cNvPr id="10246" name="Picture 9" descr="aw_st_lawrence_seaway_wella"/>
          <p:cNvPicPr>
            <a:picLocks noChangeAspect="1" noChangeArrowheads="1"/>
          </p:cNvPicPr>
          <p:nvPr/>
        </p:nvPicPr>
        <p:blipFill>
          <a:blip r:embed="rId5" cstate="print"/>
          <a:srcRect/>
          <a:stretch>
            <a:fillRect/>
          </a:stretch>
        </p:blipFill>
        <p:spPr bwMode="auto">
          <a:xfrm>
            <a:off x="3429000" y="2438400"/>
            <a:ext cx="26955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762000"/>
          </a:xfrm>
        </p:spPr>
        <p:txBody>
          <a:bodyPr/>
          <a:lstStyle/>
          <a:p>
            <a:pPr eaLnBrk="1" hangingPunct="1">
              <a:defRPr/>
            </a:pPr>
            <a:r>
              <a:rPr lang="en-US" b="1" u="sng" smtClean="0">
                <a:solidFill>
                  <a:schemeClr val="tx1"/>
                </a:solidFill>
                <a:latin typeface="Georgia" pitchFamily="18" charset="0"/>
              </a:rPr>
              <a:t>The Great Lakes</a:t>
            </a:r>
          </a:p>
        </p:txBody>
      </p:sp>
      <p:sp>
        <p:nvSpPr>
          <p:cNvPr id="11267" name="Rectangle 3"/>
          <p:cNvSpPr>
            <a:spLocks noGrp="1" noChangeArrowheads="1"/>
          </p:cNvSpPr>
          <p:nvPr>
            <p:ph type="body" idx="1"/>
          </p:nvPr>
        </p:nvSpPr>
        <p:spPr>
          <a:xfrm>
            <a:off x="228600" y="838200"/>
            <a:ext cx="8686800" cy="4495800"/>
          </a:xfrm>
        </p:spPr>
        <p:txBody>
          <a:bodyPr/>
          <a:lstStyle/>
          <a:p>
            <a:pPr algn="ctr" eaLnBrk="1" hangingPunct="1">
              <a:buFontTx/>
              <a:buNone/>
            </a:pPr>
            <a:r>
              <a:rPr lang="en-US" sz="3000" smtClean="0">
                <a:latin typeface="Georgia" pitchFamily="18" charset="0"/>
              </a:rPr>
              <a:t>The Great Lakes are located in southern Canada, four of which form part of the </a:t>
            </a:r>
            <a:r>
              <a:rPr lang="en-US" sz="3000" b="1" u="sng" smtClean="0">
                <a:solidFill>
                  <a:srgbClr val="FFCC00"/>
                </a:solidFill>
                <a:latin typeface="Georgia" pitchFamily="18" charset="0"/>
              </a:rPr>
              <a:t>border</a:t>
            </a:r>
            <a:r>
              <a:rPr lang="en-US" sz="3000" smtClean="0">
                <a:latin typeface="Georgia" pitchFamily="18" charset="0"/>
              </a:rPr>
              <a:t> between Canada and the U.S.</a:t>
            </a:r>
          </a:p>
        </p:txBody>
      </p:sp>
      <p:pic>
        <p:nvPicPr>
          <p:cNvPr id="11268" name="Picture 5" descr="great-lakes"/>
          <p:cNvPicPr>
            <a:picLocks noChangeAspect="1" noChangeArrowheads="1"/>
          </p:cNvPicPr>
          <p:nvPr/>
        </p:nvPicPr>
        <p:blipFill>
          <a:blip r:embed="rId2" cstate="print"/>
          <a:srcRect/>
          <a:stretch>
            <a:fillRect/>
          </a:stretch>
        </p:blipFill>
        <p:spPr bwMode="auto">
          <a:xfrm>
            <a:off x="152400" y="2438400"/>
            <a:ext cx="5943600" cy="4702175"/>
          </a:xfrm>
          <a:prstGeom prst="rect">
            <a:avLst/>
          </a:prstGeom>
          <a:noFill/>
          <a:ln w="9525">
            <a:noFill/>
            <a:miter lim="800000"/>
            <a:headEnd/>
            <a:tailEnd/>
          </a:ln>
        </p:spPr>
      </p:pic>
      <p:sp>
        <p:nvSpPr>
          <p:cNvPr id="11269" name="Text Box 6"/>
          <p:cNvSpPr txBox="1">
            <a:spLocks noChangeArrowheads="1"/>
          </p:cNvSpPr>
          <p:nvPr/>
        </p:nvSpPr>
        <p:spPr bwMode="auto">
          <a:xfrm>
            <a:off x="6324600" y="2438400"/>
            <a:ext cx="2590800" cy="3503613"/>
          </a:xfrm>
          <a:prstGeom prst="rect">
            <a:avLst/>
          </a:prstGeom>
          <a:noFill/>
          <a:ln w="9525">
            <a:noFill/>
            <a:miter lim="800000"/>
            <a:headEnd/>
            <a:tailEnd/>
          </a:ln>
        </p:spPr>
        <p:txBody>
          <a:bodyPr>
            <a:spAutoFit/>
          </a:bodyPr>
          <a:lstStyle/>
          <a:p>
            <a:pPr algn="ctr">
              <a:spcBef>
                <a:spcPct val="50000"/>
              </a:spcBef>
            </a:pPr>
            <a:r>
              <a:rPr lang="en-US" sz="3200">
                <a:latin typeface="Georgia" pitchFamily="18" charset="0"/>
              </a:rPr>
              <a:t>Only Lake Michigan is unshared, lying in and completely controlled by the U.S. </a:t>
            </a:r>
          </a:p>
        </p:txBody>
      </p:sp>
      <p:sp>
        <p:nvSpPr>
          <p:cNvPr id="11270" name="Line 7"/>
          <p:cNvSpPr>
            <a:spLocks noChangeShapeType="1"/>
          </p:cNvSpPr>
          <p:nvPr/>
        </p:nvSpPr>
        <p:spPr bwMode="auto">
          <a:xfrm flipH="1">
            <a:off x="2819400" y="4724400"/>
            <a:ext cx="3352800" cy="76200"/>
          </a:xfrm>
          <a:prstGeom prst="line">
            <a:avLst/>
          </a:prstGeom>
          <a:noFill/>
          <a:ln w="44450">
            <a:solidFill>
              <a:srgbClr val="CC00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304800"/>
            <a:ext cx="8686800" cy="4495800"/>
          </a:xfrm>
        </p:spPr>
        <p:txBody>
          <a:bodyPr/>
          <a:lstStyle/>
          <a:p>
            <a:pPr algn="ctr" eaLnBrk="1" hangingPunct="1">
              <a:buFontTx/>
              <a:buNone/>
            </a:pPr>
            <a:r>
              <a:rPr lang="en-US" smtClean="0">
                <a:latin typeface="Georgia" pitchFamily="18" charset="0"/>
              </a:rPr>
              <a:t>The four Great Lakes that do form part of the U.S./Canada border </a:t>
            </a:r>
            <a:r>
              <a:rPr lang="en-US" i="1" smtClean="0">
                <a:latin typeface="Georgia" pitchFamily="18" charset="0"/>
              </a:rPr>
              <a:t>(Superior, Huron, Ontario, &amp; Erie)</a:t>
            </a:r>
            <a:r>
              <a:rPr lang="en-US" smtClean="0">
                <a:latin typeface="Georgia" pitchFamily="18" charset="0"/>
              </a:rPr>
              <a:t>, also provide fresh water, fish and hydroelectricity for the people of Canada.</a:t>
            </a:r>
          </a:p>
        </p:txBody>
      </p:sp>
      <p:pic>
        <p:nvPicPr>
          <p:cNvPr id="12291" name="Picture 9" descr="File:Hydroelectric dam.png">
            <a:hlinkClick r:id="rId2"/>
          </p:cNvPr>
          <p:cNvPicPr>
            <a:picLocks noChangeAspect="1" noChangeArrowheads="1"/>
          </p:cNvPicPr>
          <p:nvPr/>
        </p:nvPicPr>
        <p:blipFill>
          <a:blip r:embed="rId3" cstate="print"/>
          <a:srcRect/>
          <a:stretch>
            <a:fillRect/>
          </a:stretch>
        </p:blipFill>
        <p:spPr bwMode="auto">
          <a:xfrm>
            <a:off x="0" y="3211513"/>
            <a:ext cx="4876800" cy="3646487"/>
          </a:xfrm>
          <a:prstGeom prst="rect">
            <a:avLst/>
          </a:prstGeom>
          <a:noFill/>
          <a:ln w="9525">
            <a:noFill/>
            <a:miter lim="800000"/>
            <a:headEnd/>
            <a:tailEnd/>
          </a:ln>
        </p:spPr>
      </p:pic>
      <p:pic>
        <p:nvPicPr>
          <p:cNvPr id="12292" name="Picture 11" descr="ontario-canada-hydro-electric-power-energy-niagara-river-bg"/>
          <p:cNvPicPr>
            <a:picLocks noChangeAspect="1" noChangeArrowheads="1"/>
          </p:cNvPicPr>
          <p:nvPr/>
        </p:nvPicPr>
        <p:blipFill>
          <a:blip r:embed="rId4" cstate="print"/>
          <a:srcRect/>
          <a:stretch>
            <a:fillRect/>
          </a:stretch>
        </p:blipFill>
        <p:spPr bwMode="auto">
          <a:xfrm>
            <a:off x="5638800" y="4054475"/>
            <a:ext cx="3505200" cy="2803525"/>
          </a:xfrm>
          <a:prstGeom prst="rect">
            <a:avLst/>
          </a:prstGeom>
          <a:noFill/>
          <a:ln w="9525">
            <a:noFill/>
            <a:miter lim="800000"/>
            <a:headEnd/>
            <a:tailEnd/>
          </a:ln>
        </p:spPr>
      </p:pic>
      <p:pic>
        <p:nvPicPr>
          <p:cNvPr id="12293" name="Picture 5" descr="falls"/>
          <p:cNvPicPr>
            <a:picLocks noChangeAspect="1" noChangeArrowheads="1"/>
          </p:cNvPicPr>
          <p:nvPr/>
        </p:nvPicPr>
        <p:blipFill>
          <a:blip r:embed="rId5" cstate="print"/>
          <a:srcRect/>
          <a:stretch>
            <a:fillRect/>
          </a:stretch>
        </p:blipFill>
        <p:spPr bwMode="auto">
          <a:xfrm>
            <a:off x="4495800" y="3657600"/>
            <a:ext cx="2157413"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838200"/>
          </a:xfrm>
        </p:spPr>
        <p:txBody>
          <a:bodyPr/>
          <a:lstStyle/>
          <a:p>
            <a:pPr eaLnBrk="1" hangingPunct="1">
              <a:defRPr/>
            </a:pPr>
            <a:r>
              <a:rPr lang="en-US" b="1" u="sng" smtClean="0">
                <a:solidFill>
                  <a:schemeClr val="tx1"/>
                </a:solidFill>
                <a:latin typeface="Georgia" pitchFamily="18" charset="0"/>
              </a:rPr>
              <a:t>Canadian Shield</a:t>
            </a:r>
          </a:p>
        </p:txBody>
      </p:sp>
      <p:sp>
        <p:nvSpPr>
          <p:cNvPr id="13315" name="Rectangle 3"/>
          <p:cNvSpPr>
            <a:spLocks noGrp="1" noChangeArrowheads="1"/>
          </p:cNvSpPr>
          <p:nvPr>
            <p:ph type="body" idx="1"/>
          </p:nvPr>
        </p:nvSpPr>
        <p:spPr>
          <a:xfrm>
            <a:off x="76200" y="914400"/>
            <a:ext cx="8991600" cy="4648200"/>
          </a:xfrm>
        </p:spPr>
        <p:txBody>
          <a:bodyPr/>
          <a:lstStyle/>
          <a:p>
            <a:pPr algn="ctr" eaLnBrk="1" hangingPunct="1">
              <a:buFontTx/>
              <a:buNone/>
            </a:pPr>
            <a:r>
              <a:rPr lang="en-US" sz="3100" dirty="0" smtClean="0">
                <a:latin typeface="Georgia" pitchFamily="18" charset="0"/>
              </a:rPr>
              <a:t>The Canadian Shield covers a large portion of </a:t>
            </a:r>
            <a:r>
              <a:rPr lang="en-US" sz="3100" b="1" u="sng" dirty="0" smtClean="0">
                <a:solidFill>
                  <a:srgbClr val="FFD317"/>
                </a:solidFill>
                <a:latin typeface="Georgia" pitchFamily="18" charset="0"/>
              </a:rPr>
              <a:t>Eastern</a:t>
            </a:r>
            <a:r>
              <a:rPr lang="en-US" sz="3100" dirty="0" smtClean="0">
                <a:latin typeface="Georgia" pitchFamily="18" charset="0"/>
              </a:rPr>
              <a:t> &amp; </a:t>
            </a:r>
            <a:r>
              <a:rPr lang="en-US" sz="3100" b="1" u="sng" dirty="0" smtClean="0">
                <a:solidFill>
                  <a:srgbClr val="FFD317"/>
                </a:solidFill>
                <a:latin typeface="Georgia" pitchFamily="18" charset="0"/>
              </a:rPr>
              <a:t>Southern</a:t>
            </a:r>
            <a:r>
              <a:rPr lang="en-US" sz="3100" dirty="0" smtClean="0">
                <a:latin typeface="Georgia" pitchFamily="18" charset="0"/>
              </a:rPr>
              <a:t> Canada, wrapping around the </a:t>
            </a:r>
            <a:r>
              <a:rPr lang="en-US" sz="3100" b="1" u="sng" dirty="0" smtClean="0">
                <a:solidFill>
                  <a:srgbClr val="FFD317"/>
                </a:solidFill>
                <a:latin typeface="Georgia" pitchFamily="18" charset="0"/>
              </a:rPr>
              <a:t>Hudson</a:t>
            </a:r>
            <a:r>
              <a:rPr lang="en-US" sz="3100" dirty="0" smtClean="0">
                <a:latin typeface="Georgia" pitchFamily="18" charset="0"/>
              </a:rPr>
              <a:t> Bay</a:t>
            </a:r>
          </a:p>
        </p:txBody>
      </p:sp>
      <p:pic>
        <p:nvPicPr>
          <p:cNvPr id="13316" name="Picture 7" descr="canshld3"/>
          <p:cNvPicPr>
            <a:picLocks noChangeAspect="1" noChangeArrowheads="1"/>
          </p:cNvPicPr>
          <p:nvPr/>
        </p:nvPicPr>
        <p:blipFill>
          <a:blip r:embed="rId2" cstate="print"/>
          <a:srcRect/>
          <a:stretch>
            <a:fillRect/>
          </a:stretch>
        </p:blipFill>
        <p:spPr bwMode="auto">
          <a:xfrm>
            <a:off x="3810000" y="2971800"/>
            <a:ext cx="5334000" cy="2667000"/>
          </a:xfrm>
          <a:prstGeom prst="rect">
            <a:avLst/>
          </a:prstGeom>
          <a:noFill/>
          <a:ln w="34925">
            <a:solidFill>
              <a:srgbClr val="333333"/>
            </a:solidFill>
            <a:miter lim="800000"/>
            <a:headEnd/>
            <a:tailEnd/>
          </a:ln>
        </p:spPr>
      </p:pic>
      <p:pic>
        <p:nvPicPr>
          <p:cNvPr id="13317" name="Picture 9" descr="CanadianShield"/>
          <p:cNvPicPr>
            <a:picLocks noChangeAspect="1" noChangeArrowheads="1"/>
          </p:cNvPicPr>
          <p:nvPr/>
        </p:nvPicPr>
        <p:blipFill>
          <a:blip r:embed="rId3" cstate="print"/>
          <a:srcRect/>
          <a:stretch>
            <a:fillRect/>
          </a:stretch>
        </p:blipFill>
        <p:spPr bwMode="auto">
          <a:xfrm>
            <a:off x="-304800" y="4049713"/>
            <a:ext cx="4724400" cy="2976562"/>
          </a:xfrm>
          <a:prstGeom prst="rect">
            <a:avLst/>
          </a:prstGeom>
          <a:noFill/>
          <a:ln w="41275">
            <a:solidFill>
              <a:srgbClr val="333333"/>
            </a:solidFill>
            <a:miter lim="800000"/>
            <a:headEnd/>
            <a:tailEnd/>
          </a:ln>
        </p:spPr>
      </p:pic>
      <p:pic>
        <p:nvPicPr>
          <p:cNvPr id="13318" name="Picture 13" descr="thumb_ecoz3"/>
          <p:cNvPicPr>
            <a:picLocks noChangeAspect="1" noChangeArrowheads="1"/>
          </p:cNvPicPr>
          <p:nvPr/>
        </p:nvPicPr>
        <p:blipFill>
          <a:blip r:embed="rId4" cstate="print"/>
          <a:srcRect/>
          <a:stretch>
            <a:fillRect/>
          </a:stretch>
        </p:blipFill>
        <p:spPr bwMode="auto">
          <a:xfrm>
            <a:off x="4191000" y="5105400"/>
            <a:ext cx="2362200" cy="2025650"/>
          </a:xfrm>
          <a:prstGeom prst="rect">
            <a:avLst/>
          </a:prstGeom>
          <a:noFill/>
          <a:ln w="34925">
            <a:solidFill>
              <a:srgbClr val="333333"/>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28600" y="152400"/>
            <a:ext cx="8763000" cy="4724400"/>
          </a:xfrm>
        </p:spPr>
        <p:txBody>
          <a:bodyPr lIns="0" rIns="0"/>
          <a:lstStyle/>
          <a:p>
            <a:pPr algn="ctr" eaLnBrk="1" hangingPunct="1"/>
            <a:r>
              <a:rPr lang="en-US" b="1" u="sng" dirty="0" smtClean="0">
                <a:latin typeface="Georgia" pitchFamily="18" charset="0"/>
              </a:rPr>
              <a:t>The Canadian Shield:</a:t>
            </a:r>
          </a:p>
          <a:p>
            <a:pPr eaLnBrk="1" hangingPunct="1"/>
            <a:r>
              <a:rPr lang="en-US" sz="2800" dirty="0" smtClean="0">
                <a:latin typeface="Georgia" pitchFamily="18" charset="0"/>
              </a:rPr>
              <a:t>Rough, rolling landscape with thin, rocky soil</a:t>
            </a:r>
          </a:p>
          <a:p>
            <a:pPr eaLnBrk="1" hangingPunct="1"/>
            <a:r>
              <a:rPr lang="en-US" sz="2800" dirty="0" smtClean="0">
                <a:latin typeface="Georgia" pitchFamily="18" charset="0"/>
              </a:rPr>
              <a:t>Many lakes and rivers provide water &amp; fish</a:t>
            </a:r>
          </a:p>
          <a:p>
            <a:pPr eaLnBrk="1" hangingPunct="1"/>
            <a:r>
              <a:rPr lang="en-US" sz="2800" dirty="0" smtClean="0">
                <a:latin typeface="Georgia" pitchFamily="18" charset="0"/>
              </a:rPr>
              <a:t>MOST important resource </a:t>
            </a:r>
            <a:r>
              <a:rPr lang="en-US" sz="2800" i="1" dirty="0" smtClean="0">
                <a:latin typeface="Georgia" pitchFamily="18" charset="0"/>
              </a:rPr>
              <a:t>(in abundance)</a:t>
            </a:r>
            <a:r>
              <a:rPr lang="en-US" sz="2800" dirty="0" smtClean="0">
                <a:latin typeface="Georgia" pitchFamily="18" charset="0"/>
              </a:rPr>
              <a:t> throughout the Canadian shield are minerals </a:t>
            </a:r>
            <a:r>
              <a:rPr lang="en-US" sz="2800" i="1" dirty="0" smtClean="0">
                <a:latin typeface="Georgia" pitchFamily="18" charset="0"/>
              </a:rPr>
              <a:t>(from iron ore, to nickel, to silver &amp; gold) You know that means?</a:t>
            </a:r>
            <a:endParaRPr lang="en-US" sz="2800" dirty="0" smtClean="0">
              <a:latin typeface="Georgia" pitchFamily="18" charset="0"/>
            </a:endParaRPr>
          </a:p>
          <a:p>
            <a:pPr algn="ctr" eaLnBrk="1" hangingPunct="1"/>
            <a:endParaRPr lang="en-US" sz="2800" dirty="0" smtClean="0">
              <a:latin typeface="Georgia" pitchFamily="18" charset="0"/>
            </a:endParaRPr>
          </a:p>
        </p:txBody>
      </p:sp>
      <p:pic>
        <p:nvPicPr>
          <p:cNvPr id="14339" name="Picture 5" descr="1276965024_36f21b8bd9"/>
          <p:cNvPicPr>
            <a:picLocks noChangeAspect="1" noChangeArrowheads="1"/>
          </p:cNvPicPr>
          <p:nvPr/>
        </p:nvPicPr>
        <p:blipFill>
          <a:blip r:embed="rId2" cstate="print"/>
          <a:srcRect/>
          <a:stretch>
            <a:fillRect/>
          </a:stretch>
        </p:blipFill>
        <p:spPr bwMode="auto">
          <a:xfrm>
            <a:off x="-228600" y="3686175"/>
            <a:ext cx="4762500" cy="3171825"/>
          </a:xfrm>
          <a:prstGeom prst="rect">
            <a:avLst/>
          </a:prstGeom>
          <a:noFill/>
          <a:ln w="9525">
            <a:noFill/>
            <a:miter lim="800000"/>
            <a:headEnd/>
            <a:tailEnd/>
          </a:ln>
        </p:spPr>
      </p:pic>
      <p:pic>
        <p:nvPicPr>
          <p:cNvPr id="14340" name="Picture 7" descr="na0606a_lg"/>
          <p:cNvPicPr>
            <a:picLocks noChangeAspect="1" noChangeArrowheads="1"/>
          </p:cNvPicPr>
          <p:nvPr/>
        </p:nvPicPr>
        <p:blipFill>
          <a:blip r:embed="rId3" cstate="print"/>
          <a:srcRect/>
          <a:stretch>
            <a:fillRect/>
          </a:stretch>
        </p:blipFill>
        <p:spPr bwMode="auto">
          <a:xfrm>
            <a:off x="4648200" y="3475038"/>
            <a:ext cx="5105400" cy="3382962"/>
          </a:xfrm>
          <a:prstGeom prst="rect">
            <a:avLst/>
          </a:prstGeom>
          <a:noFill/>
          <a:ln w="9525">
            <a:noFill/>
            <a:miter lim="800000"/>
            <a:headEnd/>
            <a:tailEnd/>
          </a:ln>
        </p:spPr>
      </p:pic>
      <p:pic>
        <p:nvPicPr>
          <p:cNvPr id="14341" name="Picture 9" descr="su_2"/>
          <p:cNvPicPr>
            <a:picLocks noChangeAspect="1" noChangeArrowheads="1"/>
          </p:cNvPicPr>
          <p:nvPr/>
        </p:nvPicPr>
        <p:blipFill>
          <a:blip r:embed="rId4" cstate="print"/>
          <a:srcRect/>
          <a:stretch>
            <a:fillRect/>
          </a:stretch>
        </p:blipFill>
        <p:spPr bwMode="auto">
          <a:xfrm>
            <a:off x="2438400" y="3276600"/>
            <a:ext cx="48768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762000"/>
          </a:xfrm>
        </p:spPr>
        <p:txBody>
          <a:bodyPr/>
          <a:lstStyle/>
          <a:p>
            <a:pPr eaLnBrk="1" hangingPunct="1">
              <a:defRPr/>
            </a:pPr>
            <a:r>
              <a:rPr lang="en-US" b="1" u="sng" smtClean="0">
                <a:solidFill>
                  <a:schemeClr val="tx1"/>
                </a:solidFill>
                <a:latin typeface="Georgia" pitchFamily="18" charset="0"/>
              </a:rPr>
              <a:t>The </a:t>
            </a:r>
            <a:r>
              <a:rPr lang="en-US" b="1" u="sng" smtClean="0">
                <a:solidFill>
                  <a:srgbClr val="FFD317"/>
                </a:solidFill>
                <a:latin typeface="Georgia" pitchFamily="18" charset="0"/>
              </a:rPr>
              <a:t>Rocky</a:t>
            </a:r>
            <a:r>
              <a:rPr lang="en-US" b="1" u="sng" smtClean="0">
                <a:solidFill>
                  <a:schemeClr val="tx1"/>
                </a:solidFill>
                <a:latin typeface="Georgia" pitchFamily="18" charset="0"/>
              </a:rPr>
              <a:t> Mountains</a:t>
            </a:r>
          </a:p>
        </p:txBody>
      </p:sp>
      <p:sp>
        <p:nvSpPr>
          <p:cNvPr id="15363" name="Rectangle 3"/>
          <p:cNvSpPr>
            <a:spLocks noGrp="1" noChangeArrowheads="1"/>
          </p:cNvSpPr>
          <p:nvPr>
            <p:ph type="body" idx="1"/>
          </p:nvPr>
        </p:nvSpPr>
        <p:spPr>
          <a:xfrm>
            <a:off x="228600" y="1371600"/>
            <a:ext cx="3810000" cy="4724400"/>
          </a:xfrm>
          <a:solidFill>
            <a:srgbClr val="000080"/>
          </a:solidFill>
        </p:spPr>
        <p:txBody>
          <a:bodyPr/>
          <a:lstStyle/>
          <a:p>
            <a:pPr algn="ctr" eaLnBrk="1" hangingPunct="1">
              <a:buFontTx/>
              <a:buNone/>
            </a:pPr>
            <a:r>
              <a:rPr lang="en-US" smtClean="0">
                <a:latin typeface="Georgia" pitchFamily="18" charset="0"/>
              </a:rPr>
              <a:t>Located in the Western portion of Canada, the Rocky Mountains stretch over 3,000 miles (from British Columbia in Canada to New Mexico in the U.S.</a:t>
            </a:r>
          </a:p>
        </p:txBody>
      </p:sp>
      <p:pic>
        <p:nvPicPr>
          <p:cNvPr id="15364" name="Picture 5" descr="nanewlnd"/>
          <p:cNvPicPr>
            <a:picLocks noChangeAspect="1" noChangeArrowheads="1"/>
          </p:cNvPicPr>
          <p:nvPr/>
        </p:nvPicPr>
        <p:blipFill>
          <a:blip r:embed="rId2" cstate="print"/>
          <a:srcRect/>
          <a:stretch>
            <a:fillRect/>
          </a:stretch>
        </p:blipFill>
        <p:spPr bwMode="auto">
          <a:xfrm>
            <a:off x="4038600" y="1416050"/>
            <a:ext cx="5476875" cy="544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762000"/>
            <a:ext cx="8229600" cy="5334000"/>
          </a:xfrm>
        </p:spPr>
        <p:txBody>
          <a:bodyPr/>
          <a:lstStyle/>
          <a:p>
            <a:r>
              <a:rPr lang="en-US" sz="3400" b="1" u="sng" dirty="0" smtClean="0"/>
              <a:t>Learning Targets</a:t>
            </a:r>
          </a:p>
          <a:p>
            <a:r>
              <a:rPr lang="en-US" sz="3400" b="1" dirty="0" smtClean="0"/>
              <a:t>The </a:t>
            </a:r>
            <a:r>
              <a:rPr lang="en-US" sz="3400" b="1" dirty="0" smtClean="0"/>
              <a:t>student will explain the impact of location, climate, distribution of natural resources, and population distribution on Canada.</a:t>
            </a:r>
            <a:r>
              <a:rPr lang="en-US" b="1" dirty="0" smtClean="0"/>
              <a:t> </a:t>
            </a:r>
          </a:p>
          <a:p>
            <a:pPr lvl="1"/>
            <a:r>
              <a:rPr lang="en-US" sz="3200" b="1" dirty="0" smtClean="0"/>
              <a:t>(A) Impact on where people live </a:t>
            </a:r>
          </a:p>
          <a:p>
            <a:pPr lvl="1"/>
            <a:r>
              <a:rPr lang="en-US" sz="3200" b="1" dirty="0" smtClean="0"/>
              <a:t>(B) Impact on trade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04800" y="381000"/>
            <a:ext cx="8610600" cy="6096000"/>
          </a:xfrm>
          <a:gradFill rotWithShape="1">
            <a:gsLst>
              <a:gs pos="0">
                <a:schemeClr val="bg1"/>
              </a:gs>
              <a:gs pos="100000">
                <a:srgbClr val="00007E"/>
              </a:gs>
            </a:gsLst>
            <a:lin ang="5400000" scaled="1"/>
          </a:gradFill>
          <a:ln w="38100">
            <a:solidFill>
              <a:schemeClr val="tx1"/>
            </a:solidFill>
          </a:ln>
        </p:spPr>
        <p:txBody>
          <a:bodyPr/>
          <a:lstStyle/>
          <a:p>
            <a:pPr eaLnBrk="1" hangingPunct="1"/>
            <a:r>
              <a:rPr lang="en-US" dirty="0" smtClean="0">
                <a:latin typeface="Georgia" pitchFamily="18" charset="0"/>
              </a:rPr>
              <a:t>Canada is the largest country </a:t>
            </a:r>
            <a:r>
              <a:rPr lang="en-US" sz="2800" i="1" dirty="0" smtClean="0">
                <a:latin typeface="Georgia" pitchFamily="18" charset="0"/>
              </a:rPr>
              <a:t>(in area)</a:t>
            </a:r>
            <a:r>
              <a:rPr lang="en-US" sz="2800" dirty="0" smtClean="0">
                <a:latin typeface="Georgia" pitchFamily="18" charset="0"/>
              </a:rPr>
              <a:t>,</a:t>
            </a:r>
            <a:r>
              <a:rPr lang="en-US" dirty="0" smtClean="0">
                <a:latin typeface="Georgia" pitchFamily="18" charset="0"/>
              </a:rPr>
              <a:t> in the Western Hemisphere</a:t>
            </a:r>
          </a:p>
          <a:p>
            <a:pPr eaLnBrk="1" hangingPunct="1"/>
            <a:r>
              <a:rPr lang="en-US" dirty="0" smtClean="0">
                <a:latin typeface="Georgia" pitchFamily="18" charset="0"/>
              </a:rPr>
              <a:t>But, only about 33 million people live in Canada. </a:t>
            </a:r>
          </a:p>
          <a:p>
            <a:pPr eaLnBrk="1" hangingPunct="1"/>
            <a:r>
              <a:rPr lang="en-US" dirty="0" smtClean="0">
                <a:latin typeface="Georgia" pitchFamily="18" charset="0"/>
              </a:rPr>
              <a:t>Canada’s population is much </a:t>
            </a:r>
            <a:r>
              <a:rPr lang="en-US" b="1" u="sng" dirty="0" smtClean="0">
                <a:solidFill>
                  <a:srgbClr val="FFD317"/>
                </a:solidFill>
                <a:latin typeface="Georgia" pitchFamily="18" charset="0"/>
              </a:rPr>
              <a:t>smaller</a:t>
            </a:r>
            <a:r>
              <a:rPr lang="en-US" dirty="0" smtClean="0">
                <a:latin typeface="Georgia" pitchFamily="18" charset="0"/>
              </a:rPr>
              <a:t> than both Mexico’s and the United States’</a:t>
            </a:r>
          </a:p>
          <a:p>
            <a:pPr eaLnBrk="1" hangingPunct="1">
              <a:buFontTx/>
              <a:buNone/>
            </a:pPr>
            <a:endParaRPr lang="en-US" sz="800" dirty="0" smtClean="0">
              <a:latin typeface="Georgia" pitchFamily="18" charset="0"/>
            </a:endParaRPr>
          </a:p>
          <a:p>
            <a:pPr lvl="1" eaLnBrk="1" hangingPunct="1"/>
            <a:r>
              <a:rPr lang="en-US" sz="3000" dirty="0" smtClean="0">
                <a:latin typeface="Georgia" pitchFamily="18" charset="0"/>
              </a:rPr>
              <a:t>Mexico’s population is 3 times Canada’s population</a:t>
            </a:r>
          </a:p>
          <a:p>
            <a:pPr lvl="1" eaLnBrk="1" hangingPunct="1"/>
            <a:r>
              <a:rPr lang="en-US" sz="3000" dirty="0" smtClean="0">
                <a:latin typeface="Georgia" pitchFamily="18" charset="0"/>
              </a:rPr>
              <a:t>The United States population is 9 times Canada’s population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76200" y="762000"/>
            <a:ext cx="9220200" cy="5759450"/>
          </a:xfrm>
          <a:noFill/>
        </p:spPr>
        <p:txBody>
          <a:bodyPr lIns="0" rIns="0" anchor="b"/>
          <a:lstStyle/>
          <a:p>
            <a:pPr lvl="1" eaLnBrk="1" hangingPunct="1">
              <a:lnSpc>
                <a:spcPct val="80000"/>
              </a:lnSpc>
              <a:buFontTx/>
              <a:buNone/>
            </a:pPr>
            <a:endParaRPr lang="en-US" sz="1800" smtClean="0">
              <a:latin typeface="Georgia" pitchFamily="18" charset="0"/>
            </a:endParaRPr>
          </a:p>
          <a:p>
            <a:pPr lvl="1" eaLnBrk="1" hangingPunct="1">
              <a:lnSpc>
                <a:spcPct val="80000"/>
              </a:lnSpc>
              <a:buFontTx/>
              <a:buNone/>
            </a:pPr>
            <a:endParaRPr lang="en-US" sz="1800" smtClean="0">
              <a:latin typeface="Georgia" pitchFamily="18" charset="0"/>
            </a:endParaRPr>
          </a:p>
          <a:p>
            <a:pPr lvl="1" eaLnBrk="1" hangingPunct="1">
              <a:lnSpc>
                <a:spcPct val="80000"/>
              </a:lnSpc>
              <a:buFontTx/>
              <a:buNone/>
            </a:pPr>
            <a:r>
              <a:rPr lang="en-US" sz="1600" smtClean="0">
                <a:latin typeface="Georgia" pitchFamily="18" charset="0"/>
              </a:rPr>
              <a:t>The reason that Canada’s population is so</a:t>
            </a:r>
          </a:p>
          <a:p>
            <a:pPr lvl="1" eaLnBrk="1" hangingPunct="1">
              <a:lnSpc>
                <a:spcPct val="80000"/>
              </a:lnSpc>
              <a:buFontTx/>
              <a:buNone/>
            </a:pPr>
            <a:r>
              <a:rPr lang="en-US" sz="1600" smtClean="0">
                <a:latin typeface="Georgia" pitchFamily="18" charset="0"/>
              </a:rPr>
              <a:t>much smaller, (while Canada is very large in</a:t>
            </a:r>
          </a:p>
          <a:p>
            <a:pPr lvl="1" eaLnBrk="1" hangingPunct="1">
              <a:lnSpc>
                <a:spcPct val="80000"/>
              </a:lnSpc>
              <a:buFontTx/>
              <a:buNone/>
            </a:pPr>
            <a:r>
              <a:rPr lang="en-US" sz="1600" smtClean="0">
                <a:latin typeface="Georgia" pitchFamily="18" charset="0"/>
              </a:rPr>
              <a:t>size), is that much of Canada’s land lies in a</a:t>
            </a:r>
          </a:p>
          <a:p>
            <a:pPr lvl="1" eaLnBrk="1" hangingPunct="1">
              <a:lnSpc>
                <a:spcPct val="80000"/>
              </a:lnSpc>
              <a:buFontTx/>
              <a:buNone/>
            </a:pPr>
            <a:r>
              <a:rPr lang="en-US" sz="1600" smtClean="0">
                <a:latin typeface="Georgia" pitchFamily="18" charset="0"/>
              </a:rPr>
              <a:t>part of the Northern hemisphere where the</a:t>
            </a:r>
          </a:p>
          <a:p>
            <a:pPr lvl="1" eaLnBrk="1" hangingPunct="1">
              <a:lnSpc>
                <a:spcPct val="80000"/>
              </a:lnSpc>
              <a:buFontTx/>
              <a:buNone/>
            </a:pPr>
            <a:r>
              <a:rPr lang="en-US" sz="1600" smtClean="0">
                <a:latin typeface="Georgia" pitchFamily="18" charset="0"/>
              </a:rPr>
              <a:t>climate is </a:t>
            </a:r>
            <a:r>
              <a:rPr lang="en-US" sz="1600" b="1" u="sng" smtClean="0">
                <a:solidFill>
                  <a:srgbClr val="FFD317"/>
                </a:solidFill>
                <a:latin typeface="Georgia" pitchFamily="18" charset="0"/>
              </a:rPr>
              <a:t>harsh</a:t>
            </a:r>
            <a:r>
              <a:rPr lang="en-US" sz="1600" smtClean="0">
                <a:latin typeface="Georgia" pitchFamily="18" charset="0"/>
              </a:rPr>
              <a:t> and living conditions are</a:t>
            </a:r>
          </a:p>
          <a:p>
            <a:pPr lvl="1" eaLnBrk="1" hangingPunct="1">
              <a:lnSpc>
                <a:spcPct val="80000"/>
              </a:lnSpc>
              <a:buFontTx/>
              <a:buNone/>
            </a:pPr>
            <a:r>
              <a:rPr lang="en-US" sz="1600" b="1" u="sng" smtClean="0">
                <a:solidFill>
                  <a:srgbClr val="FFD317"/>
                </a:solidFill>
                <a:latin typeface="Georgia" pitchFamily="18" charset="0"/>
              </a:rPr>
              <a:t>difficult</a:t>
            </a:r>
          </a:p>
          <a:p>
            <a:pPr>
              <a:lnSpc>
                <a:spcPct val="80000"/>
              </a:lnSpc>
            </a:pPr>
            <a:endParaRPr lang="en-US" smtClean="0">
              <a:solidFill>
                <a:srgbClr val="FFD317"/>
              </a:solidFill>
            </a:endParaRPr>
          </a:p>
        </p:txBody>
      </p:sp>
      <p:pic>
        <p:nvPicPr>
          <p:cNvPr id="18435" name="Picture 5" descr="canada_climate"/>
          <p:cNvPicPr>
            <a:picLocks noGrp="1" noChangeAspect="1" noChangeArrowheads="1"/>
          </p:cNvPicPr>
          <p:nvPr>
            <p:ph sz="half" idx="2"/>
          </p:nvPr>
        </p:nvPicPr>
        <p:blipFill rotWithShape="1">
          <a:blip r:embed="rId2" cstate="print"/>
          <a:srcRect t="-3548" b="3548"/>
          <a:stretch/>
        </p:blipFill>
        <p:spPr>
          <a:xfrm>
            <a:off x="2133600" y="0"/>
            <a:ext cx="5257800" cy="4295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763000" cy="914400"/>
          </a:xfrm>
          <a:noFill/>
        </p:spPr>
        <p:txBody>
          <a:bodyPr/>
          <a:lstStyle/>
          <a:p>
            <a:r>
              <a:rPr lang="en-US" b="1" u="sng" smtClean="0">
                <a:effectLst/>
              </a:rPr>
              <a:t>Climate of Canada</a:t>
            </a:r>
          </a:p>
        </p:txBody>
      </p:sp>
      <p:sp>
        <p:nvSpPr>
          <p:cNvPr id="19459" name="Rectangle 3"/>
          <p:cNvSpPr>
            <a:spLocks noGrp="1" noChangeArrowheads="1"/>
          </p:cNvSpPr>
          <p:nvPr>
            <p:ph type="body" idx="1"/>
          </p:nvPr>
        </p:nvSpPr>
        <p:spPr>
          <a:xfrm>
            <a:off x="228600" y="1219200"/>
            <a:ext cx="8763000" cy="4876800"/>
          </a:xfrm>
        </p:spPr>
        <p:txBody>
          <a:bodyPr/>
          <a:lstStyle/>
          <a:p>
            <a:r>
              <a:rPr lang="en-US" sz="3600" smtClean="0"/>
              <a:t>Most of the southeastern part of Canada has a </a:t>
            </a:r>
            <a:r>
              <a:rPr lang="en-US" sz="3600" b="1" u="sng" smtClean="0">
                <a:solidFill>
                  <a:srgbClr val="FFD317"/>
                </a:solidFill>
              </a:rPr>
              <a:t>humid continental</a:t>
            </a:r>
            <a:r>
              <a:rPr lang="en-US" sz="3600" smtClean="0"/>
              <a:t> climate.</a:t>
            </a:r>
          </a:p>
          <a:p>
            <a:pPr lvl="1"/>
            <a:r>
              <a:rPr lang="en-US" sz="3200" smtClean="0"/>
              <a:t>It has </a:t>
            </a:r>
            <a:r>
              <a:rPr lang="en-US" sz="3200" b="1" u="sng" smtClean="0">
                <a:solidFill>
                  <a:srgbClr val="FFD317"/>
                </a:solidFill>
              </a:rPr>
              <a:t>warm</a:t>
            </a:r>
            <a:r>
              <a:rPr lang="en-US" sz="3200" smtClean="0"/>
              <a:t> to</a:t>
            </a:r>
            <a:r>
              <a:rPr lang="en-US" sz="3200" smtClean="0">
                <a:solidFill>
                  <a:srgbClr val="FFCC00"/>
                </a:solidFill>
              </a:rPr>
              <a:t> </a:t>
            </a:r>
            <a:r>
              <a:rPr lang="en-US" sz="3200" b="1" u="sng" smtClean="0">
                <a:solidFill>
                  <a:srgbClr val="FFCC00"/>
                </a:solidFill>
              </a:rPr>
              <a:t>hot</a:t>
            </a:r>
            <a:r>
              <a:rPr lang="en-US" sz="3200" smtClean="0"/>
              <a:t> summers &amp; </a:t>
            </a:r>
            <a:r>
              <a:rPr lang="en-US" sz="3200" b="1" u="sng" smtClean="0">
                <a:solidFill>
                  <a:srgbClr val="FFD317"/>
                </a:solidFill>
              </a:rPr>
              <a:t>cold</a:t>
            </a:r>
            <a:r>
              <a:rPr lang="en-US" sz="3200" smtClean="0"/>
              <a:t> winters</a:t>
            </a:r>
          </a:p>
          <a:p>
            <a:pPr lvl="1"/>
            <a:r>
              <a:rPr lang="en-US" sz="3200" smtClean="0"/>
              <a:t>There can be up to 60 inches of precipitation per year</a:t>
            </a:r>
          </a:p>
        </p:txBody>
      </p:sp>
    </p:spTree>
    <p:extLst>
      <p:ext uri="{BB962C8B-B14F-4D97-AF65-F5344CB8AC3E}">
        <p14:creationId xmlns:p14="http://schemas.microsoft.com/office/powerpoint/2010/main" val="332014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lstStyle/>
          <a:p>
            <a:r>
              <a:rPr lang="en-US" dirty="0" smtClean="0"/>
              <a:t>What do you know about Canada?</a:t>
            </a:r>
            <a:br>
              <a:rPr lang="en-US" dirty="0" smtClean="0"/>
            </a:br>
            <a:endParaRPr lang="en-US" dirty="0"/>
          </a:p>
        </p:txBody>
      </p:sp>
      <p:sp>
        <p:nvSpPr>
          <p:cNvPr id="3" name="Content Placeholder 2"/>
          <p:cNvSpPr>
            <a:spLocks noGrp="1"/>
          </p:cNvSpPr>
          <p:nvPr>
            <p:ph idx="1"/>
          </p:nvPr>
        </p:nvSpPr>
        <p:spPr/>
        <p:txBody>
          <a:bodyPr/>
          <a:lstStyle/>
          <a:p>
            <a:r>
              <a:rPr lang="en-US" dirty="0" smtClean="0"/>
              <a:t>Location </a:t>
            </a:r>
          </a:p>
          <a:p>
            <a:r>
              <a:rPr lang="en-US" dirty="0" smtClean="0"/>
              <a:t>Landforms and Bodies of Water </a:t>
            </a:r>
          </a:p>
          <a:p>
            <a:r>
              <a:rPr lang="en-US" dirty="0" smtClean="0"/>
              <a:t>Climate </a:t>
            </a:r>
          </a:p>
          <a:p>
            <a:r>
              <a:rPr lang="en-US" dirty="0" smtClean="0"/>
              <a:t>Natural Resources</a:t>
            </a:r>
          </a:p>
          <a:p>
            <a:r>
              <a:rPr lang="en-US" dirty="0" smtClean="0"/>
              <a:t>Languages Spoken </a:t>
            </a:r>
          </a:p>
          <a:p>
            <a:r>
              <a:rPr lang="en-US" dirty="0" smtClean="0"/>
              <a:t>Ethnic Groups </a:t>
            </a:r>
          </a:p>
          <a:p>
            <a:r>
              <a:rPr lang="en-US" dirty="0" smtClean="0"/>
              <a:t>Clothes they wear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52400" y="304800"/>
            <a:ext cx="8839200" cy="5791200"/>
          </a:xfrm>
        </p:spPr>
        <p:txBody>
          <a:bodyPr/>
          <a:lstStyle/>
          <a:p>
            <a:r>
              <a:rPr lang="en-US" smtClean="0"/>
              <a:t>The climate in the southern and central parts of Canada allow for a </a:t>
            </a:r>
            <a:r>
              <a:rPr lang="en-US" b="1" u="sng" smtClean="0">
                <a:solidFill>
                  <a:srgbClr val="FFD317"/>
                </a:solidFill>
              </a:rPr>
              <a:t>long</a:t>
            </a:r>
            <a:r>
              <a:rPr lang="en-US" smtClean="0"/>
              <a:t> growing season</a:t>
            </a:r>
          </a:p>
          <a:p>
            <a:r>
              <a:rPr lang="en-US" smtClean="0"/>
              <a:t>Canada’s central plains are an important source of canola, </a:t>
            </a:r>
            <a:r>
              <a:rPr lang="en-US" b="1" u="sng" smtClean="0">
                <a:solidFill>
                  <a:srgbClr val="FFD317"/>
                </a:solidFill>
              </a:rPr>
              <a:t>wheat</a:t>
            </a:r>
            <a:r>
              <a:rPr lang="en-US" smtClean="0"/>
              <a:t>, and other </a:t>
            </a:r>
            <a:r>
              <a:rPr lang="en-US" b="1" u="sng" smtClean="0">
                <a:solidFill>
                  <a:srgbClr val="FFD317"/>
                </a:solidFill>
              </a:rPr>
              <a:t>grains</a:t>
            </a:r>
          </a:p>
        </p:txBody>
      </p:sp>
      <p:pic>
        <p:nvPicPr>
          <p:cNvPr id="20483" name="Picture 6" descr="Central_Plains"/>
          <p:cNvPicPr>
            <a:picLocks noChangeAspect="1" noChangeArrowheads="1"/>
          </p:cNvPicPr>
          <p:nvPr/>
        </p:nvPicPr>
        <p:blipFill>
          <a:blip r:embed="rId2" cstate="print"/>
          <a:srcRect/>
          <a:stretch>
            <a:fillRect/>
          </a:stretch>
        </p:blipFill>
        <p:spPr bwMode="auto">
          <a:xfrm>
            <a:off x="0" y="3429000"/>
            <a:ext cx="5410200" cy="3602038"/>
          </a:xfrm>
          <a:prstGeom prst="rect">
            <a:avLst/>
          </a:prstGeom>
          <a:noFill/>
          <a:ln w="9525">
            <a:noFill/>
            <a:miter lim="800000"/>
            <a:headEnd/>
            <a:tailEnd/>
          </a:ln>
        </p:spPr>
      </p:pic>
      <p:pic>
        <p:nvPicPr>
          <p:cNvPr id="20484" name="Picture 8" descr="landcover_eng"/>
          <p:cNvPicPr>
            <a:picLocks noChangeAspect="1" noChangeArrowheads="1"/>
          </p:cNvPicPr>
          <p:nvPr/>
        </p:nvPicPr>
        <p:blipFill>
          <a:blip r:embed="rId3" cstate="print"/>
          <a:srcRect/>
          <a:stretch>
            <a:fillRect/>
          </a:stretch>
        </p:blipFill>
        <p:spPr bwMode="auto">
          <a:xfrm>
            <a:off x="4795838" y="2590800"/>
            <a:ext cx="502285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304800"/>
            <a:ext cx="8763000" cy="5791200"/>
          </a:xfrm>
        </p:spPr>
        <p:txBody>
          <a:bodyPr/>
          <a:lstStyle/>
          <a:p>
            <a:r>
              <a:rPr lang="en-US" smtClean="0"/>
              <a:t>The area in Canada along the Pacific coast has a </a:t>
            </a:r>
            <a:r>
              <a:rPr lang="en-US" b="1" u="sng" smtClean="0">
                <a:solidFill>
                  <a:srgbClr val="FFD317"/>
                </a:solidFill>
              </a:rPr>
              <a:t>temperate</a:t>
            </a:r>
            <a:r>
              <a:rPr lang="en-US" smtClean="0"/>
              <a:t> climate</a:t>
            </a:r>
          </a:p>
          <a:p>
            <a:pPr lvl="1"/>
            <a:r>
              <a:rPr lang="en-US" smtClean="0"/>
              <a:t>The </a:t>
            </a:r>
            <a:r>
              <a:rPr lang="en-US" b="1" u="sng" smtClean="0">
                <a:solidFill>
                  <a:srgbClr val="FFD317"/>
                </a:solidFill>
              </a:rPr>
              <a:t>ocean </a:t>
            </a:r>
            <a:r>
              <a:rPr lang="en-US" smtClean="0"/>
              <a:t>cools the region in the summer and keeps it </a:t>
            </a:r>
            <a:r>
              <a:rPr lang="en-US" b="1" u="sng" smtClean="0">
                <a:solidFill>
                  <a:srgbClr val="FFD317"/>
                </a:solidFill>
              </a:rPr>
              <a:t>warmer</a:t>
            </a:r>
            <a:r>
              <a:rPr lang="en-US" smtClean="0"/>
              <a:t> in the winter</a:t>
            </a:r>
          </a:p>
          <a:p>
            <a:pPr lvl="1"/>
            <a:r>
              <a:rPr lang="en-US" smtClean="0"/>
              <a:t>It can receive up to 100 inches of rain in a year (mostly in the winter)</a:t>
            </a:r>
          </a:p>
        </p:txBody>
      </p:sp>
      <p:pic>
        <p:nvPicPr>
          <p:cNvPr id="21507" name="Picture 6" descr="regions"/>
          <p:cNvPicPr>
            <a:picLocks noChangeAspect="1" noChangeArrowheads="1"/>
          </p:cNvPicPr>
          <p:nvPr/>
        </p:nvPicPr>
        <p:blipFill>
          <a:blip r:embed="rId2" cstate="print"/>
          <a:srcRect/>
          <a:stretch>
            <a:fillRect/>
          </a:stretch>
        </p:blipFill>
        <p:spPr bwMode="auto">
          <a:xfrm>
            <a:off x="4343400" y="2711813"/>
            <a:ext cx="5057775"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228600"/>
            <a:ext cx="4724400" cy="5867400"/>
          </a:xfrm>
        </p:spPr>
        <p:txBody>
          <a:bodyPr/>
          <a:lstStyle/>
          <a:p>
            <a:r>
              <a:rPr lang="en-US" sz="2800" smtClean="0"/>
              <a:t>Northern Canada has a </a:t>
            </a:r>
            <a:r>
              <a:rPr lang="en-US" sz="2800" b="1" u="sng" smtClean="0">
                <a:solidFill>
                  <a:srgbClr val="FFD317"/>
                </a:solidFill>
              </a:rPr>
              <a:t>subarctic</a:t>
            </a:r>
            <a:r>
              <a:rPr lang="en-US" sz="2800" smtClean="0"/>
              <a:t> climate</a:t>
            </a:r>
          </a:p>
          <a:p>
            <a:pPr lvl="1"/>
            <a:r>
              <a:rPr lang="en-US" sz="2600" smtClean="0"/>
              <a:t>It is </a:t>
            </a:r>
            <a:r>
              <a:rPr lang="en-US" sz="2600" i="1" smtClean="0"/>
              <a:t>much</a:t>
            </a:r>
            <a:r>
              <a:rPr lang="en-US" sz="2600" smtClean="0"/>
              <a:t> colder in this region of the country</a:t>
            </a:r>
          </a:p>
          <a:p>
            <a:pPr lvl="1"/>
            <a:r>
              <a:rPr lang="en-US" sz="2600" smtClean="0"/>
              <a:t>Here they have long, cold </a:t>
            </a:r>
            <a:r>
              <a:rPr lang="en-US" sz="2600" b="1" u="sng" smtClean="0">
                <a:solidFill>
                  <a:srgbClr val="FFD317"/>
                </a:solidFill>
              </a:rPr>
              <a:t>winters</a:t>
            </a:r>
            <a:r>
              <a:rPr lang="en-US" sz="2600" smtClean="0"/>
              <a:t> and </a:t>
            </a:r>
            <a:r>
              <a:rPr lang="en-US" sz="2600" b="1" u="sng" smtClean="0">
                <a:solidFill>
                  <a:srgbClr val="FFD317"/>
                </a:solidFill>
              </a:rPr>
              <a:t>short, cool</a:t>
            </a:r>
            <a:r>
              <a:rPr lang="en-US" sz="2600" smtClean="0"/>
              <a:t> summers</a:t>
            </a:r>
          </a:p>
          <a:p>
            <a:pPr lvl="1"/>
            <a:r>
              <a:rPr lang="en-US" sz="2600" smtClean="0"/>
              <a:t>It is possible to have temperatures below freezing even during the summer</a:t>
            </a:r>
          </a:p>
        </p:txBody>
      </p:sp>
      <p:pic>
        <p:nvPicPr>
          <p:cNvPr id="22531" name="Picture 6" descr="cfs11x8E"/>
          <p:cNvPicPr>
            <a:picLocks noChangeAspect="1" noChangeArrowheads="1"/>
          </p:cNvPicPr>
          <p:nvPr/>
        </p:nvPicPr>
        <p:blipFill>
          <a:blip r:embed="rId2" cstate="print"/>
          <a:srcRect/>
          <a:stretch>
            <a:fillRect/>
          </a:stretch>
        </p:blipFill>
        <p:spPr bwMode="auto">
          <a:xfrm>
            <a:off x="4730931" y="228600"/>
            <a:ext cx="441306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noFill/>
        </p:spPr>
        <p:txBody>
          <a:bodyPr/>
          <a:lstStyle/>
          <a:p>
            <a:endParaRPr lang="en-US" smtClean="0">
              <a:effectLst/>
            </a:endParaRPr>
          </a:p>
        </p:txBody>
      </p:sp>
      <p:pic>
        <p:nvPicPr>
          <p:cNvPr id="23555" name="Picture 10" descr="map"/>
          <p:cNvPicPr>
            <a:picLocks noGrp="1" noChangeAspect="1" noChangeArrowheads="1"/>
          </p:cNvPicPr>
          <p:nvPr>
            <p:ph idx="1"/>
          </p:nvPr>
        </p:nvPicPr>
        <p:blipFill>
          <a:blip r:embed="rId2" cstate="print"/>
          <a:srcRect/>
          <a:stretch>
            <a:fillRect/>
          </a:stretch>
        </p:blipFill>
        <p:spPr>
          <a:xfrm>
            <a:off x="838200" y="381000"/>
            <a:ext cx="7543800" cy="59277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52400"/>
            <a:ext cx="8839200" cy="2514600"/>
          </a:xfrm>
          <a:solidFill>
            <a:srgbClr val="00007E"/>
          </a:solidFill>
          <a:ln w="44450">
            <a:solidFill>
              <a:srgbClr val="FFFFCC"/>
            </a:solidFill>
          </a:ln>
        </p:spPr>
        <p:txBody>
          <a:bodyPr tIns="0" bIns="0" anchor="t"/>
          <a:lstStyle/>
          <a:p>
            <a:pPr eaLnBrk="1" hangingPunct="1">
              <a:defRPr/>
            </a:pPr>
            <a:r>
              <a:rPr lang="en-US" sz="2800" b="1" smtClean="0">
                <a:solidFill>
                  <a:schemeClr val="tx1"/>
                </a:solidFill>
                <a:latin typeface="Georgia" pitchFamily="18" charset="0"/>
              </a:rPr>
              <a:t>This is a ‘Permafrost’ Map of Canada:</a:t>
            </a:r>
            <a:r>
              <a:rPr lang="en-US" sz="2800" smtClean="0">
                <a:solidFill>
                  <a:schemeClr val="tx1"/>
                </a:solidFill>
                <a:latin typeface="Georgia" pitchFamily="18" charset="0"/>
              </a:rPr>
              <a:t> </a:t>
            </a:r>
            <a:br>
              <a:rPr lang="en-US" sz="2800" smtClean="0">
                <a:solidFill>
                  <a:schemeClr val="tx1"/>
                </a:solidFill>
                <a:latin typeface="Georgia" pitchFamily="18" charset="0"/>
              </a:rPr>
            </a:br>
            <a:r>
              <a:rPr lang="en-US" sz="2600" i="1" smtClean="0">
                <a:solidFill>
                  <a:schemeClr val="tx1"/>
                </a:solidFill>
                <a:latin typeface="Georgia" pitchFamily="18" charset="0"/>
              </a:rPr>
              <a:t>(Permafrost is when the soil in an area stays permanently frozen)</a:t>
            </a:r>
            <a:r>
              <a:rPr lang="en-US" sz="2600" smtClean="0">
                <a:solidFill>
                  <a:schemeClr val="tx1"/>
                </a:solidFill>
                <a:latin typeface="Georgia" pitchFamily="18" charset="0"/>
              </a:rPr>
              <a:t>.</a:t>
            </a:r>
            <a:r>
              <a:rPr lang="en-US" sz="3200" smtClean="0">
                <a:solidFill>
                  <a:schemeClr val="tx1"/>
                </a:solidFill>
                <a:latin typeface="Georgia" pitchFamily="18" charset="0"/>
              </a:rPr>
              <a:t>  </a:t>
            </a:r>
            <a:br>
              <a:rPr lang="en-US" sz="3200" smtClean="0">
                <a:solidFill>
                  <a:schemeClr val="tx1"/>
                </a:solidFill>
                <a:latin typeface="Georgia" pitchFamily="18" charset="0"/>
              </a:rPr>
            </a:br>
            <a:endParaRPr lang="en-US" sz="2800" smtClean="0">
              <a:solidFill>
                <a:schemeClr val="tx1"/>
              </a:solidFill>
              <a:latin typeface="Georgia" pitchFamily="18" charset="0"/>
            </a:endParaRPr>
          </a:p>
        </p:txBody>
      </p:sp>
      <p:pic>
        <p:nvPicPr>
          <p:cNvPr id="24579" name="Picture 14"/>
          <p:cNvPicPr>
            <a:picLocks noGrp="1" noChangeAspect="1" noChangeArrowheads="1"/>
          </p:cNvPicPr>
          <p:nvPr>
            <p:ph type="body" idx="1"/>
          </p:nvPr>
        </p:nvPicPr>
        <p:blipFill>
          <a:blip r:embed="rId2" cstate="print"/>
          <a:srcRect/>
          <a:stretch>
            <a:fillRect/>
          </a:stretch>
        </p:blipFill>
        <p:spPr>
          <a:xfrm>
            <a:off x="990600" y="1524000"/>
            <a:ext cx="7315200" cy="548322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457200" y="609600"/>
            <a:ext cx="8458200" cy="4360863"/>
          </a:xfrm>
          <a:prstGeom prst="rect">
            <a:avLst/>
          </a:prstGeom>
          <a:noFill/>
          <a:ln w="9525">
            <a:noFill/>
            <a:miter lim="800000"/>
            <a:headEnd/>
            <a:tailEnd/>
          </a:ln>
        </p:spPr>
        <p:txBody>
          <a:bodyPr>
            <a:spAutoFit/>
          </a:bodyPr>
          <a:lstStyle/>
          <a:p>
            <a:pPr>
              <a:spcBef>
                <a:spcPct val="50000"/>
              </a:spcBef>
            </a:pPr>
            <a:r>
              <a:rPr lang="en-US" sz="3200"/>
              <a:t>90% of Canadians live in the Southern region of Canada </a:t>
            </a:r>
            <a:r>
              <a:rPr lang="en-US" sz="3200" i="1"/>
              <a:t>(within 100 miles of the Canada / U.S. border)</a:t>
            </a:r>
            <a:endParaRPr lang="en-US" sz="3200"/>
          </a:p>
          <a:p>
            <a:pPr>
              <a:spcBef>
                <a:spcPct val="50000"/>
              </a:spcBef>
            </a:pPr>
            <a:endParaRPr lang="en-US" sz="800"/>
          </a:p>
          <a:p>
            <a:pPr>
              <a:spcBef>
                <a:spcPct val="50000"/>
              </a:spcBef>
            </a:pPr>
            <a:r>
              <a:rPr lang="en-US" sz="3200"/>
              <a:t>Most of these people live toward the east and central parts of the country</a:t>
            </a:r>
          </a:p>
          <a:p>
            <a:pPr>
              <a:spcBef>
                <a:spcPct val="50000"/>
              </a:spcBef>
            </a:pPr>
            <a:endParaRPr lang="en-US" sz="800"/>
          </a:p>
          <a:p>
            <a:pPr>
              <a:spcBef>
                <a:spcPct val="50000"/>
              </a:spcBef>
            </a:pPr>
            <a:r>
              <a:rPr lang="en-US" sz="3200"/>
              <a:t>Most Canadians live in towns or cities, only about 20% live in rural areas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noFill/>
        </p:spPr>
        <p:txBody>
          <a:bodyPr/>
          <a:lstStyle/>
          <a:p>
            <a:endParaRPr lang="en-US" smtClean="0">
              <a:effectLst/>
            </a:endParaRPr>
          </a:p>
        </p:txBody>
      </p:sp>
      <p:pic>
        <p:nvPicPr>
          <p:cNvPr id="26627" name="Picture 5" descr="70010-004-BBFE93FB"/>
          <p:cNvPicPr>
            <a:picLocks noGrp="1" noChangeAspect="1" noChangeArrowheads="1"/>
          </p:cNvPicPr>
          <p:nvPr>
            <p:ph idx="1"/>
          </p:nvPr>
        </p:nvPicPr>
        <p:blipFill>
          <a:blip r:embed="rId2" cstate="print"/>
          <a:srcRect/>
          <a:stretch>
            <a:fillRect/>
          </a:stretch>
        </p:blipFill>
        <p:spPr>
          <a:xfrm>
            <a:off x="304800" y="228600"/>
            <a:ext cx="8534400" cy="56515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228600"/>
            <a:ext cx="8839200" cy="1066800"/>
          </a:xfrm>
          <a:ln w="28575">
            <a:solidFill>
              <a:schemeClr val="tx1"/>
            </a:solidFill>
          </a:ln>
        </p:spPr>
        <p:txBody>
          <a:bodyPr lIns="0" tIns="0" rIns="0" bIns="0"/>
          <a:lstStyle/>
          <a:p>
            <a:pPr eaLnBrk="1" hangingPunct="1">
              <a:defRPr/>
            </a:pPr>
            <a:r>
              <a:rPr lang="en-US" sz="3200" b="1" u="sng" smtClean="0">
                <a:solidFill>
                  <a:schemeClr val="tx1"/>
                </a:solidFill>
                <a:latin typeface="Georgia" pitchFamily="18" charset="0"/>
              </a:rPr>
              <a:t>Canada’s Political Boundaries/Divisions</a:t>
            </a:r>
          </a:p>
        </p:txBody>
      </p:sp>
      <p:sp>
        <p:nvSpPr>
          <p:cNvPr id="27651" name="Rectangle 3"/>
          <p:cNvSpPr>
            <a:spLocks noGrp="1" noChangeArrowheads="1"/>
          </p:cNvSpPr>
          <p:nvPr>
            <p:ph type="body" idx="1"/>
          </p:nvPr>
        </p:nvSpPr>
        <p:spPr>
          <a:xfrm>
            <a:off x="228600" y="1447800"/>
            <a:ext cx="8686800" cy="5334000"/>
          </a:xfrm>
          <a:solidFill>
            <a:srgbClr val="00007E"/>
          </a:solidFill>
          <a:ln w="44450">
            <a:solidFill>
              <a:schemeClr val="tx1"/>
            </a:solidFill>
          </a:ln>
        </p:spPr>
        <p:txBody>
          <a:bodyPr/>
          <a:lstStyle/>
          <a:p>
            <a:pPr eaLnBrk="1" hangingPunct="1"/>
            <a:r>
              <a:rPr lang="en-US" sz="2800" smtClean="0">
                <a:latin typeface="Georgia" pitchFamily="18" charset="0"/>
              </a:rPr>
              <a:t>Because so many people in Canada live such a small portion of the country I</a:t>
            </a:r>
            <a:r>
              <a:rPr lang="en-US" sz="2800" i="1" smtClean="0">
                <a:latin typeface="Georgia" pitchFamily="18" charset="0"/>
              </a:rPr>
              <a:t> (within 100 miles of the Canada / United States border)</a:t>
            </a:r>
            <a:endParaRPr lang="en-US" sz="2800" smtClean="0">
              <a:latin typeface="Georgia" pitchFamily="18" charset="0"/>
            </a:endParaRPr>
          </a:p>
          <a:p>
            <a:pPr eaLnBrk="1" hangingPunct="1"/>
            <a:r>
              <a:rPr lang="en-US" sz="2800" smtClean="0">
                <a:latin typeface="Georgia" pitchFamily="18" charset="0"/>
              </a:rPr>
              <a:t> And Because so few people in Canada live in such a large portion of the country: </a:t>
            </a:r>
            <a:r>
              <a:rPr lang="en-US" sz="2800" i="1" smtClean="0">
                <a:latin typeface="Georgia" pitchFamily="18" charset="0"/>
              </a:rPr>
              <a:t>(in the northern regions)</a:t>
            </a:r>
            <a:endParaRPr lang="en-US" sz="2800" smtClean="0">
              <a:latin typeface="Georgia" pitchFamily="18" charset="0"/>
            </a:endParaRPr>
          </a:p>
          <a:p>
            <a:pPr lvl="1" eaLnBrk="1" hangingPunct="1"/>
            <a:r>
              <a:rPr lang="en-US" smtClean="0">
                <a:latin typeface="Georgia" pitchFamily="18" charset="0"/>
              </a:rPr>
              <a:t>Canada has chosen to divide its land into two different types of political divisions </a:t>
            </a:r>
            <a:r>
              <a:rPr lang="en-US" i="1" smtClean="0">
                <a:latin typeface="Georgia" pitchFamily="18" charset="0"/>
              </a:rPr>
              <a:t>(we divide our country’s land into states here in the U.S.)</a:t>
            </a:r>
            <a:endParaRPr lang="en-US" smtClean="0">
              <a:latin typeface="Georgia" pitchFamily="18" charset="0"/>
            </a:endParaRPr>
          </a:p>
          <a:p>
            <a:pPr lvl="2" eaLnBrk="1" hangingPunct="1"/>
            <a:r>
              <a:rPr lang="en-US" sz="2800" b="1" u="sng" smtClean="0">
                <a:solidFill>
                  <a:srgbClr val="FFD317"/>
                </a:solidFill>
                <a:latin typeface="Georgia" pitchFamily="18" charset="0"/>
              </a:rPr>
              <a:t>Provinces</a:t>
            </a:r>
          </a:p>
          <a:p>
            <a:pPr lvl="2" eaLnBrk="1" hangingPunct="1"/>
            <a:r>
              <a:rPr lang="en-US" sz="2800" b="1" u="sng" smtClean="0">
                <a:solidFill>
                  <a:srgbClr val="FFD317"/>
                </a:solidFill>
                <a:latin typeface="Georgia" pitchFamily="18" charset="0"/>
              </a:rPr>
              <a:t>Territories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52400" y="228600"/>
            <a:ext cx="8839200" cy="5867400"/>
          </a:xfrm>
        </p:spPr>
        <p:txBody>
          <a:bodyPr/>
          <a:lstStyle/>
          <a:p>
            <a:pPr eaLnBrk="1" hangingPunct="1"/>
            <a:r>
              <a:rPr lang="en-US" smtClean="0">
                <a:latin typeface="Georgia" pitchFamily="18" charset="0"/>
              </a:rPr>
              <a:t>Canada has </a:t>
            </a:r>
            <a:r>
              <a:rPr lang="en-US" b="1" u="sng" smtClean="0">
                <a:solidFill>
                  <a:srgbClr val="FFD317"/>
                </a:solidFill>
                <a:latin typeface="Georgia" pitchFamily="18" charset="0"/>
              </a:rPr>
              <a:t>10</a:t>
            </a:r>
            <a:r>
              <a:rPr lang="en-US" smtClean="0">
                <a:latin typeface="Georgia" pitchFamily="18" charset="0"/>
              </a:rPr>
              <a:t> provinces </a:t>
            </a:r>
            <a:r>
              <a:rPr lang="en-US" sz="2800" i="1" smtClean="0">
                <a:latin typeface="Georgia" pitchFamily="18" charset="0"/>
              </a:rPr>
              <a:t>(These are similar in their structure and purpose to our own</a:t>
            </a:r>
            <a:r>
              <a:rPr lang="en-US" sz="2800" b="1" i="1" u="sng" smtClean="0">
                <a:latin typeface="Georgia" pitchFamily="18" charset="0"/>
              </a:rPr>
              <a:t> </a:t>
            </a:r>
            <a:r>
              <a:rPr lang="en-US" sz="2800" i="1" smtClean="0">
                <a:latin typeface="Georgia" pitchFamily="18" charset="0"/>
              </a:rPr>
              <a:t>States. British Columbia, Alberta, Saskatchewan, Manitoba, Ontario, Quebec, Newfoundland and Labrador, Prince Edward Island, Nova Scotia, &amp; New Brunswick)</a:t>
            </a:r>
          </a:p>
          <a:p>
            <a:pPr eaLnBrk="1" hangingPunct="1">
              <a:buFontTx/>
              <a:buNone/>
            </a:pPr>
            <a:endParaRPr lang="en-US" sz="2800" smtClean="0">
              <a:latin typeface="Georgia" pitchFamily="18" charset="0"/>
            </a:endParaRPr>
          </a:p>
          <a:p>
            <a:pPr eaLnBrk="1" hangingPunct="1"/>
            <a:r>
              <a:rPr lang="en-US" smtClean="0">
                <a:latin typeface="Georgia" pitchFamily="18" charset="0"/>
              </a:rPr>
              <a:t>Canada has </a:t>
            </a:r>
            <a:r>
              <a:rPr lang="en-US" b="1" u="sng" smtClean="0">
                <a:solidFill>
                  <a:srgbClr val="FFD317"/>
                </a:solidFill>
                <a:latin typeface="Georgia" pitchFamily="18" charset="0"/>
              </a:rPr>
              <a:t>3</a:t>
            </a:r>
            <a:r>
              <a:rPr lang="en-US" smtClean="0">
                <a:latin typeface="Georgia" pitchFamily="18" charset="0"/>
              </a:rPr>
              <a:t> territories </a:t>
            </a:r>
            <a:r>
              <a:rPr lang="en-US" sz="2800" i="1" smtClean="0">
                <a:latin typeface="Georgia" pitchFamily="18" charset="0"/>
              </a:rPr>
              <a:t>(These are all located in the northern regions of Canada where there are far fewer people and thus less reason to formalize these areas into provinces)</a:t>
            </a:r>
            <a:endParaRPr lang="en-US" sz="2800" smtClean="0">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7" descr="Political-Map-Of-Canada"/>
          <p:cNvPicPr>
            <a:picLocks noChangeAspect="1" noChangeArrowheads="1"/>
          </p:cNvPicPr>
          <p:nvPr/>
        </p:nvPicPr>
        <p:blipFill>
          <a:blip r:embed="rId2" cstate="print"/>
          <a:srcRect/>
          <a:stretch>
            <a:fillRect/>
          </a:stretch>
        </p:blipFill>
        <p:spPr bwMode="auto">
          <a:xfrm>
            <a:off x="381000" y="206375"/>
            <a:ext cx="8458200"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8229600" cy="1371600"/>
          </a:xfrm>
        </p:spPr>
        <p:txBody>
          <a:bodyPr/>
          <a:lstStyle/>
          <a:p>
            <a:pPr eaLnBrk="1" hangingPunct="1">
              <a:defRPr/>
            </a:pPr>
            <a:r>
              <a:rPr lang="en-US" sz="7200" b="1" u="sng" dirty="0" smtClean="0">
                <a:latin typeface="Georgia" pitchFamily="18" charset="0"/>
              </a:rPr>
              <a:t>Canada</a:t>
            </a:r>
          </a:p>
        </p:txBody>
      </p:sp>
      <p:sp>
        <p:nvSpPr>
          <p:cNvPr id="2051" name="Rectangle 3"/>
          <p:cNvSpPr>
            <a:spLocks noGrp="1" noChangeArrowheads="1"/>
          </p:cNvSpPr>
          <p:nvPr>
            <p:ph type="subTitle" idx="1"/>
          </p:nvPr>
        </p:nvSpPr>
        <p:spPr>
          <a:xfrm>
            <a:off x="228600" y="1752600"/>
            <a:ext cx="8382000" cy="3886200"/>
          </a:xfrm>
        </p:spPr>
        <p:txBody>
          <a:bodyPr/>
          <a:lstStyle/>
          <a:p>
            <a:pPr eaLnBrk="1" hangingPunct="1">
              <a:defRPr/>
            </a:pPr>
            <a:r>
              <a:rPr lang="en-US" sz="4800" dirty="0" smtClean="0">
                <a:latin typeface="Georgia" pitchFamily="18" charset="0"/>
              </a:rPr>
              <a:t>Geography</a:t>
            </a:r>
          </a:p>
          <a:p>
            <a:pPr eaLnBrk="1" hangingPunct="1">
              <a:defRPr/>
            </a:pPr>
            <a:r>
              <a:rPr lang="en-US" dirty="0" smtClean="0">
                <a:latin typeface="Georgia" pitchFamily="18" charset="0"/>
              </a:rPr>
              <a:t>Learning Target and </a:t>
            </a:r>
            <a:r>
              <a:rPr lang="en-US" dirty="0" smtClean="0">
                <a:latin typeface="Georgia" pitchFamily="18" charset="0"/>
              </a:rPr>
              <a:t>Objectives: </a:t>
            </a:r>
            <a:r>
              <a:rPr lang="en-US" dirty="0" smtClean="0">
                <a:latin typeface="Georgia" pitchFamily="18" charset="0"/>
              </a:rPr>
              <a:t>The student will locate select features of Canada: Atlantic Ocean, Pacific Ocean, Hudson Bay, St. Lawrence River, the Great Lakes, the Canadian Shield, and the Rocky Mountains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b="1" u="sng" smtClean="0">
                <a:effectLst/>
              </a:rPr>
              <a:t>Natural Resources of Canada</a:t>
            </a:r>
          </a:p>
        </p:txBody>
      </p:sp>
      <p:sp>
        <p:nvSpPr>
          <p:cNvPr id="30723" name="Rectangle 3"/>
          <p:cNvSpPr>
            <a:spLocks noGrp="1" noChangeArrowheads="1"/>
          </p:cNvSpPr>
          <p:nvPr>
            <p:ph type="body" idx="1"/>
          </p:nvPr>
        </p:nvSpPr>
        <p:spPr/>
        <p:txBody>
          <a:bodyPr/>
          <a:lstStyle/>
          <a:p>
            <a:r>
              <a:rPr lang="en-US" smtClean="0"/>
              <a:t>Canada is rich in natural resources</a:t>
            </a:r>
          </a:p>
          <a:p>
            <a:r>
              <a:rPr lang="en-US" smtClean="0"/>
              <a:t>Some of their most important of these resources </a:t>
            </a:r>
            <a:r>
              <a:rPr lang="en-US" i="1" smtClean="0"/>
              <a:t>(found primarily in the Canadian Shield), </a:t>
            </a:r>
            <a:r>
              <a:rPr lang="en-US" smtClean="0"/>
              <a:t>are iron ore, nickel, zinc, copper, gold, lead, diamonds, and silver</a:t>
            </a:r>
          </a:p>
        </p:txBody>
      </p:sp>
      <p:pic>
        <p:nvPicPr>
          <p:cNvPr id="30724" name="Picture 5" descr="copper"/>
          <p:cNvPicPr>
            <a:picLocks noChangeAspect="1" noChangeArrowheads="1"/>
          </p:cNvPicPr>
          <p:nvPr/>
        </p:nvPicPr>
        <p:blipFill>
          <a:blip r:embed="rId2" cstate="print"/>
          <a:srcRect/>
          <a:stretch>
            <a:fillRect/>
          </a:stretch>
        </p:blipFill>
        <p:spPr bwMode="auto">
          <a:xfrm>
            <a:off x="6381750" y="4298950"/>
            <a:ext cx="2762250" cy="2559050"/>
          </a:xfrm>
          <a:prstGeom prst="rect">
            <a:avLst/>
          </a:prstGeom>
          <a:noFill/>
          <a:ln w="9525">
            <a:noFill/>
            <a:miter lim="800000"/>
            <a:headEnd/>
            <a:tailEnd/>
          </a:ln>
        </p:spPr>
      </p:pic>
      <p:pic>
        <p:nvPicPr>
          <p:cNvPr id="30725" name="Picture 7" descr="lead"/>
          <p:cNvPicPr>
            <a:picLocks noChangeAspect="1" noChangeArrowheads="1"/>
          </p:cNvPicPr>
          <p:nvPr/>
        </p:nvPicPr>
        <p:blipFill>
          <a:blip r:embed="rId3" cstate="print"/>
          <a:srcRect/>
          <a:stretch>
            <a:fillRect/>
          </a:stretch>
        </p:blipFill>
        <p:spPr bwMode="auto">
          <a:xfrm>
            <a:off x="3352800" y="4114800"/>
            <a:ext cx="3657600" cy="2928938"/>
          </a:xfrm>
          <a:prstGeom prst="rect">
            <a:avLst/>
          </a:prstGeom>
          <a:noFill/>
          <a:ln w="9525">
            <a:noFill/>
            <a:miter lim="800000"/>
            <a:headEnd/>
            <a:tailEnd/>
          </a:ln>
        </p:spPr>
      </p:pic>
      <p:pic>
        <p:nvPicPr>
          <p:cNvPr id="30726" name="Picture 9" descr="diamond_brillanten"/>
          <p:cNvPicPr>
            <a:picLocks noChangeAspect="1" noChangeArrowheads="1"/>
          </p:cNvPicPr>
          <p:nvPr/>
        </p:nvPicPr>
        <p:blipFill>
          <a:blip r:embed="rId4" cstate="print"/>
          <a:srcRect/>
          <a:stretch>
            <a:fillRect/>
          </a:stretch>
        </p:blipFill>
        <p:spPr bwMode="auto">
          <a:xfrm>
            <a:off x="1524000" y="4495800"/>
            <a:ext cx="2819400" cy="2733675"/>
          </a:xfrm>
          <a:prstGeom prst="rect">
            <a:avLst/>
          </a:prstGeom>
          <a:noFill/>
          <a:ln w="9525">
            <a:noFill/>
            <a:miter lim="800000"/>
            <a:headEnd/>
            <a:tailEnd/>
          </a:ln>
        </p:spPr>
      </p:pic>
      <p:pic>
        <p:nvPicPr>
          <p:cNvPr id="30727" name="Picture 11" descr="gold"/>
          <p:cNvPicPr>
            <a:picLocks noChangeAspect="1" noChangeArrowheads="1"/>
          </p:cNvPicPr>
          <p:nvPr/>
        </p:nvPicPr>
        <p:blipFill>
          <a:blip r:embed="rId5" cstate="print"/>
          <a:srcRect/>
          <a:stretch>
            <a:fillRect/>
          </a:stretch>
        </p:blipFill>
        <p:spPr bwMode="auto">
          <a:xfrm>
            <a:off x="-990600" y="4343400"/>
            <a:ext cx="28575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228600"/>
            <a:ext cx="8991600" cy="5867400"/>
          </a:xfrm>
          <a:noFill/>
        </p:spPr>
        <p:txBody>
          <a:bodyPr lIns="0" rIns="0"/>
          <a:lstStyle/>
          <a:p>
            <a:pPr>
              <a:buFontTx/>
              <a:buNone/>
            </a:pPr>
            <a:r>
              <a:rPr lang="en-US" smtClean="0"/>
              <a:t>  </a:t>
            </a:r>
            <a:r>
              <a:rPr lang="en-US" sz="3000" smtClean="0"/>
              <a:t>Canada’s large number of lakes and rivers are an excellent source of </a:t>
            </a:r>
            <a:r>
              <a:rPr lang="en-US" sz="3000" b="1" u="sng" smtClean="0">
                <a:solidFill>
                  <a:srgbClr val="FFD317"/>
                </a:solidFill>
              </a:rPr>
              <a:t>fish</a:t>
            </a:r>
            <a:r>
              <a:rPr lang="en-US" sz="3000" smtClean="0"/>
              <a:t>, </a:t>
            </a:r>
            <a:r>
              <a:rPr lang="en-US" sz="3000" b="1" u="sng" smtClean="0">
                <a:solidFill>
                  <a:srgbClr val="FFD317"/>
                </a:solidFill>
              </a:rPr>
              <a:t>fresh water</a:t>
            </a:r>
            <a:r>
              <a:rPr lang="en-US" sz="3000" smtClean="0"/>
              <a:t>, and </a:t>
            </a:r>
            <a:r>
              <a:rPr lang="en-US" sz="3000" b="1" u="sng" smtClean="0">
                <a:solidFill>
                  <a:srgbClr val="FFD317"/>
                </a:solidFill>
              </a:rPr>
              <a:t>hydroelectricity</a:t>
            </a:r>
          </a:p>
        </p:txBody>
      </p:sp>
      <p:pic>
        <p:nvPicPr>
          <p:cNvPr id="31747" name="Picture 5" descr="canada-mountains-rivers-and-lakes-map"/>
          <p:cNvPicPr>
            <a:picLocks noChangeAspect="1" noChangeArrowheads="1"/>
          </p:cNvPicPr>
          <p:nvPr/>
        </p:nvPicPr>
        <p:blipFill>
          <a:blip r:embed="rId2" cstate="print"/>
          <a:srcRect/>
          <a:stretch>
            <a:fillRect/>
          </a:stretch>
        </p:blipFill>
        <p:spPr bwMode="auto">
          <a:xfrm>
            <a:off x="3505200" y="1600200"/>
            <a:ext cx="6248400"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endParaRPr lang="en-US" smtClean="0">
              <a:effectLst/>
            </a:endParaRPr>
          </a:p>
        </p:txBody>
      </p:sp>
      <p:sp>
        <p:nvSpPr>
          <p:cNvPr id="32771" name="Rectangle 3"/>
          <p:cNvSpPr>
            <a:spLocks noGrp="1" noChangeArrowheads="1"/>
          </p:cNvSpPr>
          <p:nvPr>
            <p:ph type="body" idx="1"/>
          </p:nvPr>
        </p:nvSpPr>
        <p:spPr/>
        <p:txBody>
          <a:bodyPr/>
          <a:lstStyle/>
          <a:p>
            <a:endParaRPr lang="en-US" dirty="0" smtClean="0"/>
          </a:p>
        </p:txBody>
      </p:sp>
      <p:pic>
        <p:nvPicPr>
          <p:cNvPr id="32772" name="Picture 4" descr="a1053d7bebc7bfa46ff27a7decc2_grande"/>
          <p:cNvPicPr>
            <a:picLocks noChangeAspect="1" noChangeArrowheads="1"/>
          </p:cNvPicPr>
          <p:nvPr/>
        </p:nvPicPr>
        <p:blipFill>
          <a:blip r:embed="rId2" cstate="print"/>
          <a:srcRect/>
          <a:stretch>
            <a:fillRect/>
          </a:stretch>
        </p:blipFill>
        <p:spPr bwMode="auto">
          <a:xfrm>
            <a:off x="0" y="2114550"/>
            <a:ext cx="6324600" cy="4743450"/>
          </a:xfrm>
          <a:prstGeom prst="rect">
            <a:avLst/>
          </a:prstGeom>
          <a:noFill/>
          <a:ln w="9525">
            <a:noFill/>
            <a:miter lim="800000"/>
            <a:headEnd/>
            <a:tailEnd/>
          </a:ln>
        </p:spPr>
      </p:pic>
      <p:pic>
        <p:nvPicPr>
          <p:cNvPr id="32773" name="Picture 5" descr="hydroelectric-system_17689"/>
          <p:cNvPicPr>
            <a:picLocks noChangeAspect="1" noChangeArrowheads="1"/>
          </p:cNvPicPr>
          <p:nvPr/>
        </p:nvPicPr>
        <p:blipFill rotWithShape="1">
          <a:blip r:embed="rId3" cstate="print"/>
          <a:srcRect b="13569"/>
          <a:stretch/>
        </p:blipFill>
        <p:spPr bwMode="auto">
          <a:xfrm>
            <a:off x="1" y="-507381"/>
            <a:ext cx="5791198" cy="3326782"/>
          </a:xfrm>
          <a:prstGeom prst="rect">
            <a:avLst/>
          </a:prstGeom>
          <a:noFill/>
          <a:ln w="9525">
            <a:noFill/>
            <a:miter lim="800000"/>
            <a:headEnd/>
            <a:tailEnd/>
          </a:ln>
        </p:spPr>
      </p:pic>
      <p:pic>
        <p:nvPicPr>
          <p:cNvPr id="32774" name="Picture 6" descr="fish2"/>
          <p:cNvPicPr>
            <a:picLocks noChangeAspect="1" noChangeArrowheads="1"/>
          </p:cNvPicPr>
          <p:nvPr/>
        </p:nvPicPr>
        <p:blipFill>
          <a:blip r:embed="rId4" cstate="print"/>
          <a:srcRect/>
          <a:stretch>
            <a:fillRect/>
          </a:stretch>
        </p:blipFill>
        <p:spPr bwMode="auto">
          <a:xfrm>
            <a:off x="5791199" y="0"/>
            <a:ext cx="47391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533400"/>
            <a:ext cx="8229600" cy="5562600"/>
          </a:xfrm>
        </p:spPr>
        <p:txBody>
          <a:bodyPr/>
          <a:lstStyle/>
          <a:p>
            <a:r>
              <a:rPr lang="en-US" smtClean="0"/>
              <a:t>Good soil in Canada allows farmers to grow </a:t>
            </a:r>
            <a:r>
              <a:rPr lang="en-US" b="1" u="sng" smtClean="0">
                <a:solidFill>
                  <a:srgbClr val="FFD317"/>
                </a:solidFill>
              </a:rPr>
              <a:t>crops</a:t>
            </a:r>
            <a:r>
              <a:rPr lang="en-US" smtClean="0"/>
              <a:t> for the people of Canada with enough left over to </a:t>
            </a:r>
            <a:r>
              <a:rPr lang="en-US" b="1" u="sng" smtClean="0">
                <a:solidFill>
                  <a:srgbClr val="FFD317"/>
                </a:solidFill>
              </a:rPr>
              <a:t>trade</a:t>
            </a:r>
            <a:r>
              <a:rPr lang="en-US" smtClean="0"/>
              <a:t> with other countries</a:t>
            </a:r>
          </a:p>
          <a:p>
            <a:pPr lvl="1"/>
            <a:r>
              <a:rPr lang="en-US" smtClean="0"/>
              <a:t>About 5% of Canada’s land is arable </a:t>
            </a:r>
            <a:r>
              <a:rPr lang="en-US" i="1" smtClean="0"/>
              <a:t>(farmable)</a:t>
            </a:r>
            <a:endParaRPr lang="en-US" smtClean="0"/>
          </a:p>
          <a:p>
            <a:pPr lvl="1"/>
            <a:r>
              <a:rPr lang="en-US" smtClean="0"/>
              <a:t>While this may seem like only a small amount of land, 5% of Canada is actually quite large </a:t>
            </a:r>
            <a:r>
              <a:rPr lang="en-US" i="1" smtClean="0"/>
              <a:t>(remember that Canada is the largest country in the Western Hemisphere)</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2008Mar7: Rising seas and arable land."/>
          <p:cNvPicPr>
            <a:picLocks noChangeAspect="1" noChangeArrowheads="1"/>
          </p:cNvPicPr>
          <p:nvPr/>
        </p:nvPicPr>
        <p:blipFill>
          <a:blip r:embed="rId2" cstate="print"/>
          <a:srcRect/>
          <a:stretch>
            <a:fillRect/>
          </a:stretch>
        </p:blipFill>
        <p:spPr bwMode="auto">
          <a:xfrm>
            <a:off x="0" y="3143250"/>
            <a:ext cx="4953000" cy="3714750"/>
          </a:xfrm>
          <a:prstGeom prst="rect">
            <a:avLst/>
          </a:prstGeom>
          <a:noFill/>
          <a:ln w="9525">
            <a:noFill/>
            <a:miter lim="800000"/>
            <a:headEnd/>
            <a:tailEnd/>
          </a:ln>
        </p:spPr>
      </p:pic>
      <p:sp>
        <p:nvSpPr>
          <p:cNvPr id="34819" name="Rectangle 2"/>
          <p:cNvSpPr>
            <a:spLocks noGrp="1" noChangeArrowheads="1"/>
          </p:cNvSpPr>
          <p:nvPr>
            <p:ph type="title"/>
          </p:nvPr>
        </p:nvSpPr>
        <p:spPr>
          <a:noFill/>
        </p:spPr>
        <p:txBody>
          <a:bodyPr/>
          <a:lstStyle/>
          <a:p>
            <a:endParaRPr lang="en-US" smtClean="0">
              <a:effectLst/>
            </a:endParaRPr>
          </a:p>
        </p:txBody>
      </p:sp>
      <p:sp>
        <p:nvSpPr>
          <p:cNvPr id="34820" name="Rectangle 3"/>
          <p:cNvSpPr>
            <a:spLocks noGrp="1" noChangeArrowheads="1"/>
          </p:cNvSpPr>
          <p:nvPr>
            <p:ph type="body" idx="1"/>
          </p:nvPr>
        </p:nvSpPr>
        <p:spPr/>
        <p:txBody>
          <a:bodyPr/>
          <a:lstStyle/>
          <a:p>
            <a:endParaRPr lang="en-US" smtClean="0"/>
          </a:p>
        </p:txBody>
      </p:sp>
      <p:pic>
        <p:nvPicPr>
          <p:cNvPr id="34821" name="Picture 5" descr="250px-Canada_topo"/>
          <p:cNvPicPr>
            <a:picLocks noChangeAspect="1" noChangeArrowheads="1"/>
          </p:cNvPicPr>
          <p:nvPr/>
        </p:nvPicPr>
        <p:blipFill>
          <a:blip r:embed="rId3" cstate="print"/>
          <a:srcRect/>
          <a:stretch>
            <a:fillRect/>
          </a:stretch>
        </p:blipFill>
        <p:spPr bwMode="auto">
          <a:xfrm>
            <a:off x="0" y="-1676399"/>
            <a:ext cx="9144000" cy="4819649"/>
          </a:xfrm>
          <a:prstGeom prst="rect">
            <a:avLst/>
          </a:prstGeom>
          <a:noFill/>
          <a:ln w="9525">
            <a:noFill/>
            <a:miter lim="800000"/>
            <a:headEnd/>
            <a:tailEnd/>
          </a:ln>
        </p:spPr>
      </p:pic>
      <p:pic>
        <p:nvPicPr>
          <p:cNvPr id="34822" name="Picture 9" descr="161_293585_IMG_02"/>
          <p:cNvPicPr>
            <a:picLocks noChangeAspect="1" noChangeArrowheads="1"/>
          </p:cNvPicPr>
          <p:nvPr/>
        </p:nvPicPr>
        <p:blipFill>
          <a:blip r:embed="rId4" cstate="print"/>
          <a:srcRect/>
          <a:stretch>
            <a:fillRect/>
          </a:stretch>
        </p:blipFill>
        <p:spPr bwMode="auto">
          <a:xfrm>
            <a:off x="4953000" y="2941291"/>
            <a:ext cx="4191000" cy="3916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685800"/>
            <a:ext cx="8229600" cy="5410200"/>
          </a:xfrm>
        </p:spPr>
        <p:txBody>
          <a:bodyPr/>
          <a:lstStyle/>
          <a:p>
            <a:r>
              <a:rPr lang="en-US" smtClean="0"/>
              <a:t>Forests in Canada are a major </a:t>
            </a:r>
            <a:r>
              <a:rPr lang="en-US" b="1" u="sng" smtClean="0">
                <a:solidFill>
                  <a:srgbClr val="FFD317"/>
                </a:solidFill>
              </a:rPr>
              <a:t>natural </a:t>
            </a:r>
            <a:r>
              <a:rPr lang="en-US" smtClean="0"/>
              <a:t>resource with an abundance of </a:t>
            </a:r>
            <a:r>
              <a:rPr lang="en-US" b="1" u="sng" smtClean="0">
                <a:solidFill>
                  <a:srgbClr val="FFD317"/>
                </a:solidFill>
              </a:rPr>
              <a:t>timber</a:t>
            </a:r>
            <a:r>
              <a:rPr lang="en-US" smtClean="0"/>
              <a:t>, which is harvested in Canada to be used by its own people as well as </a:t>
            </a:r>
            <a:r>
              <a:rPr lang="en-US" b="1" u="sng" smtClean="0">
                <a:solidFill>
                  <a:srgbClr val="FFD317"/>
                </a:solidFill>
              </a:rPr>
              <a:t>traded</a:t>
            </a:r>
            <a:r>
              <a:rPr lang="en-US" smtClean="0"/>
              <a:t> with other countries around the world.</a:t>
            </a:r>
          </a:p>
          <a:p>
            <a:r>
              <a:rPr lang="en-US" smtClean="0"/>
              <a:t>The forests are also home to abundant wildlife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quebec-forest"/>
          <p:cNvPicPr>
            <a:picLocks noChangeAspect="1" noChangeArrowheads="1"/>
          </p:cNvPicPr>
          <p:nvPr/>
        </p:nvPicPr>
        <p:blipFill>
          <a:blip r:embed="rId2" cstate="print"/>
          <a:srcRect/>
          <a:stretch>
            <a:fillRect/>
          </a:stretch>
        </p:blipFill>
        <p:spPr bwMode="auto">
          <a:xfrm>
            <a:off x="457200" y="1085396"/>
            <a:ext cx="8686800" cy="5721350"/>
          </a:xfrm>
          <a:prstGeom prst="rect">
            <a:avLst/>
          </a:prstGeom>
          <a:noFill/>
          <a:ln w="9525">
            <a:noFill/>
            <a:miter lim="800000"/>
            <a:headEnd/>
            <a:tailEnd/>
          </a:ln>
        </p:spPr>
      </p:pic>
      <p:pic>
        <p:nvPicPr>
          <p:cNvPr id="36867" name="Picture 7" descr="map-placeholder"/>
          <p:cNvPicPr>
            <a:picLocks noChangeAspect="1" noChangeArrowheads="1"/>
          </p:cNvPicPr>
          <p:nvPr/>
        </p:nvPicPr>
        <p:blipFill>
          <a:blip r:embed="rId3" cstate="print"/>
          <a:srcRect/>
          <a:stretch>
            <a:fillRect/>
          </a:stretch>
        </p:blipFill>
        <p:spPr bwMode="auto">
          <a:xfrm>
            <a:off x="0" y="4461564"/>
            <a:ext cx="3567525" cy="2396436"/>
          </a:xfrm>
          <a:prstGeom prst="rect">
            <a:avLst/>
          </a:prstGeom>
          <a:noFill/>
          <a:ln w="9525">
            <a:noFill/>
            <a:miter lim="800000"/>
            <a:headEnd/>
            <a:tailEnd/>
          </a:ln>
        </p:spPr>
      </p:pic>
      <p:pic>
        <p:nvPicPr>
          <p:cNvPr id="36868" name="Picture 9" descr="Canada%20Boreal%20Forest%20Map-thumb-425x269"/>
          <p:cNvPicPr>
            <a:picLocks noChangeAspect="1" noChangeArrowheads="1"/>
          </p:cNvPicPr>
          <p:nvPr/>
        </p:nvPicPr>
        <p:blipFill>
          <a:blip r:embed="rId4" cstate="print"/>
          <a:srcRect/>
          <a:stretch>
            <a:fillRect/>
          </a:stretch>
        </p:blipFill>
        <p:spPr bwMode="auto">
          <a:xfrm>
            <a:off x="4572000" y="0"/>
            <a:ext cx="4572000" cy="289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4143789"/>
          <p:cNvPicPr>
            <a:picLocks noChangeAspect="1" noChangeArrowheads="1"/>
          </p:cNvPicPr>
          <p:nvPr/>
        </p:nvPicPr>
        <p:blipFill>
          <a:blip r:embed="rId2" cstate="print"/>
          <a:srcRect/>
          <a:stretch>
            <a:fillRect/>
          </a:stretch>
        </p:blipFill>
        <p:spPr bwMode="auto">
          <a:xfrm>
            <a:off x="1905000" y="4068763"/>
            <a:ext cx="4324350" cy="2789237"/>
          </a:xfrm>
          <a:prstGeom prst="rect">
            <a:avLst/>
          </a:prstGeom>
          <a:noFill/>
          <a:ln w="9525">
            <a:noFill/>
            <a:miter lim="800000"/>
            <a:headEnd/>
            <a:tailEnd/>
          </a:ln>
        </p:spPr>
      </p:pic>
      <p:sp>
        <p:nvSpPr>
          <p:cNvPr id="37891" name="Rectangle 3"/>
          <p:cNvSpPr>
            <a:spLocks noGrp="1" noChangeArrowheads="1"/>
          </p:cNvSpPr>
          <p:nvPr>
            <p:ph type="body" idx="1"/>
          </p:nvPr>
        </p:nvSpPr>
        <p:spPr>
          <a:xfrm>
            <a:off x="381000" y="457200"/>
            <a:ext cx="8229600" cy="4495800"/>
          </a:xfrm>
        </p:spPr>
        <p:txBody>
          <a:bodyPr/>
          <a:lstStyle/>
          <a:p>
            <a:r>
              <a:rPr lang="en-US" smtClean="0"/>
              <a:t>Canada also has a </a:t>
            </a:r>
            <a:r>
              <a:rPr lang="en-US" b="1" u="sng" smtClean="0">
                <a:solidFill>
                  <a:srgbClr val="FFD317"/>
                </a:solidFill>
              </a:rPr>
              <a:t>large</a:t>
            </a:r>
            <a:r>
              <a:rPr lang="en-US" smtClean="0"/>
              <a:t> supply of natural energy resources, such as coal, </a:t>
            </a:r>
            <a:r>
              <a:rPr lang="en-US" b="1" u="sng" smtClean="0">
                <a:solidFill>
                  <a:srgbClr val="FFD317"/>
                </a:solidFill>
              </a:rPr>
              <a:t>oil</a:t>
            </a:r>
            <a:r>
              <a:rPr lang="en-US" smtClean="0"/>
              <a:t>, and </a:t>
            </a:r>
            <a:r>
              <a:rPr lang="en-US" b="1" u="sng" smtClean="0">
                <a:solidFill>
                  <a:srgbClr val="FFD317"/>
                </a:solidFill>
              </a:rPr>
              <a:t>natural gas</a:t>
            </a:r>
          </a:p>
          <a:p>
            <a:pPr lvl="1"/>
            <a:r>
              <a:rPr lang="en-US" smtClean="0"/>
              <a:t>They have enough to supply their own needs and sell the rest to other countries</a:t>
            </a:r>
          </a:p>
        </p:txBody>
      </p:sp>
      <p:pic>
        <p:nvPicPr>
          <p:cNvPr id="37892" name="Picture 5" descr="img-canada-coal"/>
          <p:cNvPicPr>
            <a:picLocks noChangeAspect="1" noChangeArrowheads="1"/>
          </p:cNvPicPr>
          <p:nvPr/>
        </p:nvPicPr>
        <p:blipFill>
          <a:blip r:embed="rId3" cstate="print"/>
          <a:srcRect/>
          <a:stretch>
            <a:fillRect/>
          </a:stretch>
        </p:blipFill>
        <p:spPr bwMode="auto">
          <a:xfrm>
            <a:off x="-457200" y="3962400"/>
            <a:ext cx="3886200" cy="2643188"/>
          </a:xfrm>
          <a:prstGeom prst="rect">
            <a:avLst/>
          </a:prstGeom>
          <a:noFill/>
          <a:ln w="9525">
            <a:noFill/>
            <a:miter lim="800000"/>
            <a:headEnd/>
            <a:tailEnd/>
          </a:ln>
        </p:spPr>
      </p:pic>
      <p:pic>
        <p:nvPicPr>
          <p:cNvPr id="37893" name="Picture 7" descr="Gulf_Offshore_Platform"/>
          <p:cNvPicPr>
            <a:picLocks noChangeAspect="1" noChangeArrowheads="1"/>
          </p:cNvPicPr>
          <p:nvPr/>
        </p:nvPicPr>
        <p:blipFill>
          <a:blip r:embed="rId4" cstate="print"/>
          <a:srcRect/>
          <a:stretch>
            <a:fillRect/>
          </a:stretch>
        </p:blipFill>
        <p:spPr bwMode="auto">
          <a:xfrm>
            <a:off x="5724525" y="2971800"/>
            <a:ext cx="3419475" cy="455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quebec-forest"/>
          <p:cNvPicPr>
            <a:picLocks noChangeAspect="1" noChangeArrowheads="1"/>
          </p:cNvPicPr>
          <p:nvPr/>
        </p:nvPicPr>
        <p:blipFill>
          <a:blip r:embed="rId2" cstate="print"/>
          <a:srcRect/>
          <a:stretch>
            <a:fillRect/>
          </a:stretch>
        </p:blipFill>
        <p:spPr bwMode="auto">
          <a:xfrm>
            <a:off x="4648200" y="4038600"/>
            <a:ext cx="4724400" cy="3111500"/>
          </a:xfrm>
          <a:prstGeom prst="rect">
            <a:avLst/>
          </a:prstGeom>
          <a:noFill/>
          <a:ln w="9525">
            <a:noFill/>
            <a:miter lim="800000"/>
            <a:headEnd/>
            <a:tailEnd/>
          </a:ln>
        </p:spPr>
      </p:pic>
      <p:sp>
        <p:nvSpPr>
          <p:cNvPr id="38915" name="Rectangle 3"/>
          <p:cNvSpPr>
            <a:spLocks noGrp="1" noChangeArrowheads="1"/>
          </p:cNvSpPr>
          <p:nvPr>
            <p:ph type="body" idx="1"/>
          </p:nvPr>
        </p:nvSpPr>
        <p:spPr>
          <a:xfrm>
            <a:off x="0" y="0"/>
            <a:ext cx="9144000" cy="5562600"/>
          </a:xfrm>
        </p:spPr>
        <p:txBody>
          <a:bodyPr/>
          <a:lstStyle/>
          <a:p>
            <a:r>
              <a:rPr lang="en-US" smtClean="0"/>
              <a:t>Review of Canada’s Natural Resources:</a:t>
            </a:r>
          </a:p>
          <a:p>
            <a:pPr lvl="1"/>
            <a:r>
              <a:rPr lang="en-US" smtClean="0"/>
              <a:t>Minerals found in the Canadian Shield (iron ore, nickel, zinc, copper, gold, lead, diamonds, &amp; silver)</a:t>
            </a:r>
          </a:p>
          <a:p>
            <a:pPr lvl="1"/>
            <a:r>
              <a:rPr lang="en-US" smtClean="0"/>
              <a:t>Fish, fresh water, hydroelectricity from lakes &amp; rivers</a:t>
            </a:r>
          </a:p>
          <a:p>
            <a:pPr lvl="1"/>
            <a:r>
              <a:rPr lang="en-US" smtClean="0"/>
              <a:t>Many crops due to good soil</a:t>
            </a:r>
          </a:p>
          <a:p>
            <a:pPr lvl="1"/>
            <a:r>
              <a:rPr lang="en-US" smtClean="0"/>
              <a:t>Timber &amp; wildlife from the forests of Canada</a:t>
            </a:r>
          </a:p>
          <a:p>
            <a:pPr lvl="1"/>
            <a:r>
              <a:rPr lang="en-US" smtClean="0"/>
              <a:t>Coal, oil, &amp; natural gas</a:t>
            </a:r>
          </a:p>
        </p:txBody>
      </p:sp>
      <p:pic>
        <p:nvPicPr>
          <p:cNvPr id="38916" name="Picture 5" descr="fish2"/>
          <p:cNvPicPr>
            <a:picLocks noChangeAspect="1" noChangeArrowheads="1"/>
          </p:cNvPicPr>
          <p:nvPr/>
        </p:nvPicPr>
        <p:blipFill>
          <a:blip r:embed="rId3" cstate="print"/>
          <a:srcRect/>
          <a:stretch>
            <a:fillRect/>
          </a:stretch>
        </p:blipFill>
        <p:spPr bwMode="auto">
          <a:xfrm>
            <a:off x="7696200" y="3657600"/>
            <a:ext cx="1684338" cy="2438400"/>
          </a:xfrm>
          <a:prstGeom prst="rect">
            <a:avLst/>
          </a:prstGeom>
          <a:noFill/>
          <a:ln w="9525">
            <a:noFill/>
            <a:miter lim="800000"/>
            <a:headEnd/>
            <a:tailEnd/>
          </a:ln>
        </p:spPr>
      </p:pic>
      <p:pic>
        <p:nvPicPr>
          <p:cNvPr id="38917" name="Picture 13" descr="copper"/>
          <p:cNvPicPr>
            <a:picLocks noChangeAspect="1" noChangeArrowheads="1"/>
          </p:cNvPicPr>
          <p:nvPr/>
        </p:nvPicPr>
        <p:blipFill>
          <a:blip r:embed="rId4" cstate="print"/>
          <a:srcRect/>
          <a:stretch>
            <a:fillRect/>
          </a:stretch>
        </p:blipFill>
        <p:spPr bwMode="auto">
          <a:xfrm>
            <a:off x="4343400" y="4953000"/>
            <a:ext cx="2286000" cy="2117725"/>
          </a:xfrm>
          <a:prstGeom prst="rect">
            <a:avLst/>
          </a:prstGeom>
          <a:noFill/>
          <a:ln w="9525">
            <a:noFill/>
            <a:miter lim="800000"/>
            <a:headEnd/>
            <a:tailEnd/>
          </a:ln>
        </p:spPr>
      </p:pic>
      <p:pic>
        <p:nvPicPr>
          <p:cNvPr id="38918" name="Picture 15" descr="img-canada-coal"/>
          <p:cNvPicPr>
            <a:picLocks noChangeAspect="1" noChangeArrowheads="1"/>
          </p:cNvPicPr>
          <p:nvPr/>
        </p:nvPicPr>
        <p:blipFill>
          <a:blip r:embed="rId5" cstate="print"/>
          <a:srcRect/>
          <a:stretch>
            <a:fillRect/>
          </a:stretch>
        </p:blipFill>
        <p:spPr bwMode="auto">
          <a:xfrm>
            <a:off x="-838200" y="4495800"/>
            <a:ext cx="3886200" cy="2643188"/>
          </a:xfrm>
          <a:prstGeom prst="rect">
            <a:avLst/>
          </a:prstGeom>
          <a:noFill/>
          <a:ln w="9525">
            <a:noFill/>
            <a:miter lim="800000"/>
            <a:headEnd/>
            <a:tailEnd/>
          </a:ln>
        </p:spPr>
      </p:pic>
      <p:pic>
        <p:nvPicPr>
          <p:cNvPr id="38919" name="Picture 12" descr="gold"/>
          <p:cNvPicPr>
            <a:picLocks noChangeAspect="1" noChangeArrowheads="1"/>
          </p:cNvPicPr>
          <p:nvPr/>
        </p:nvPicPr>
        <p:blipFill>
          <a:blip r:embed="rId6" cstate="print"/>
          <a:srcRect/>
          <a:stretch>
            <a:fillRect/>
          </a:stretch>
        </p:blipFill>
        <p:spPr bwMode="auto">
          <a:xfrm>
            <a:off x="2590800" y="4876800"/>
            <a:ext cx="20383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52400" y="304800"/>
            <a:ext cx="8839200" cy="6096000"/>
          </a:xfrm>
        </p:spPr>
        <p:txBody>
          <a:bodyPr/>
          <a:lstStyle/>
          <a:p>
            <a:r>
              <a:rPr lang="en-US" smtClean="0"/>
              <a:t>Because many of the natural resources of Canada are located in remote areas of the country, small communities are found spread across the country where mining, logging, and farming are important</a:t>
            </a:r>
          </a:p>
          <a:p>
            <a:pPr lvl="1"/>
            <a:r>
              <a:rPr lang="en-US" smtClean="0"/>
              <a:t>Goods from these areas are shipped by </a:t>
            </a:r>
            <a:r>
              <a:rPr lang="en-US" b="1" u="sng" smtClean="0">
                <a:solidFill>
                  <a:srgbClr val="FFD317"/>
                </a:solidFill>
              </a:rPr>
              <a:t>rail</a:t>
            </a:r>
            <a:r>
              <a:rPr lang="en-US" smtClean="0"/>
              <a:t> or </a:t>
            </a:r>
            <a:r>
              <a:rPr lang="en-US" b="1" u="sng" smtClean="0">
                <a:solidFill>
                  <a:srgbClr val="FFD317"/>
                </a:solidFill>
              </a:rPr>
              <a:t>highway</a:t>
            </a:r>
            <a:r>
              <a:rPr lang="en-US" smtClean="0"/>
              <a:t> to larger cities for trade with other parts of Canada and the world</a:t>
            </a:r>
          </a:p>
          <a:p>
            <a:pPr lvl="1"/>
            <a:r>
              <a:rPr lang="en-US" smtClean="0"/>
              <a:t>An excellent system of highways, railroads, and air transportation have been built throughout Canada and adapt to the colder climate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228600" y="685800"/>
            <a:ext cx="3581400" cy="4267200"/>
          </a:xfrm>
        </p:spPr>
        <p:txBody>
          <a:bodyPr/>
          <a:lstStyle/>
          <a:p>
            <a:pPr eaLnBrk="1" hangingPunct="1"/>
            <a:r>
              <a:rPr lang="en-US" sz="3600" smtClean="0">
                <a:latin typeface="Georgia" pitchFamily="18" charset="0"/>
              </a:rPr>
              <a:t>Canada is located in the </a:t>
            </a:r>
            <a:r>
              <a:rPr lang="en-US" sz="3600" b="1" u="sng" smtClean="0">
                <a:solidFill>
                  <a:srgbClr val="FFD317"/>
                </a:solidFill>
                <a:latin typeface="Georgia" pitchFamily="18" charset="0"/>
              </a:rPr>
              <a:t>Northern</a:t>
            </a:r>
            <a:r>
              <a:rPr lang="en-US" sz="3600" smtClean="0">
                <a:latin typeface="Georgia" pitchFamily="18" charset="0"/>
              </a:rPr>
              <a:t> and </a:t>
            </a:r>
            <a:r>
              <a:rPr lang="en-US" sz="3600" b="1" u="sng" smtClean="0">
                <a:solidFill>
                  <a:srgbClr val="FFD317"/>
                </a:solidFill>
                <a:latin typeface="Georgia" pitchFamily="18" charset="0"/>
              </a:rPr>
              <a:t>Western</a:t>
            </a:r>
            <a:r>
              <a:rPr lang="en-US" sz="3600" smtClean="0">
                <a:latin typeface="Georgia" pitchFamily="18" charset="0"/>
              </a:rPr>
              <a:t> Hemispheres of the globe</a:t>
            </a:r>
          </a:p>
        </p:txBody>
      </p:sp>
      <p:pic>
        <p:nvPicPr>
          <p:cNvPr id="4099" name="Picture 5" descr="Western_Hemisphere_LamAz"/>
          <p:cNvPicPr>
            <a:picLocks noGrp="1" noChangeAspect="1" noChangeArrowheads="1"/>
          </p:cNvPicPr>
          <p:nvPr>
            <p:ph sz="half" idx="2"/>
          </p:nvPr>
        </p:nvPicPr>
        <p:blipFill>
          <a:blip r:embed="rId2" cstate="print"/>
          <a:srcRect/>
          <a:stretch>
            <a:fillRect/>
          </a:stretch>
        </p:blipFill>
        <p:spPr>
          <a:xfrm>
            <a:off x="3962400" y="533400"/>
            <a:ext cx="4876800" cy="4876800"/>
          </a:xfrm>
          <a:noFill/>
          <a:ln w="28575">
            <a:solidFill>
              <a:srgbClr val="00CCFF"/>
            </a:solidFill>
          </a:ln>
        </p:spPr>
      </p:pic>
      <p:sp>
        <p:nvSpPr>
          <p:cNvPr id="4100" name="Oval 8"/>
          <p:cNvSpPr>
            <a:spLocks noChangeArrowheads="1"/>
          </p:cNvSpPr>
          <p:nvPr/>
        </p:nvSpPr>
        <p:spPr bwMode="auto">
          <a:xfrm>
            <a:off x="5410200" y="914400"/>
            <a:ext cx="1676400" cy="914400"/>
          </a:xfrm>
          <a:prstGeom prst="ellipse">
            <a:avLst/>
          </a:prstGeom>
          <a:solidFill>
            <a:srgbClr val="FF0000">
              <a:alpha val="10196"/>
            </a:srgbClr>
          </a:solidFill>
          <a:ln w="47625">
            <a:solidFill>
              <a:srgbClr val="FF0000"/>
            </a:solidFill>
            <a:round/>
            <a:headEnd/>
            <a:tailEnd/>
          </a:ln>
        </p:spPr>
        <p:txBody>
          <a:bodyPr wrap="none" anchor="ctr"/>
          <a:lstStyle/>
          <a:p>
            <a:endParaRPr lang="en-US"/>
          </a:p>
        </p:txBody>
      </p:sp>
      <p:sp>
        <p:nvSpPr>
          <p:cNvPr id="4101" name="Line 6"/>
          <p:cNvSpPr>
            <a:spLocks noChangeShapeType="1"/>
          </p:cNvSpPr>
          <p:nvPr/>
        </p:nvSpPr>
        <p:spPr bwMode="auto">
          <a:xfrm>
            <a:off x="3886200" y="2971800"/>
            <a:ext cx="4953000" cy="0"/>
          </a:xfrm>
          <a:prstGeom prst="line">
            <a:avLst/>
          </a:prstGeom>
          <a:noFill/>
          <a:ln w="47625">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endParaRPr lang="en-US" smtClean="0">
              <a:effectLst/>
            </a:endParaRPr>
          </a:p>
        </p:txBody>
      </p:sp>
      <p:sp>
        <p:nvSpPr>
          <p:cNvPr id="40963" name="Rectangle 3"/>
          <p:cNvSpPr>
            <a:spLocks noGrp="1" noChangeArrowheads="1"/>
          </p:cNvSpPr>
          <p:nvPr>
            <p:ph type="body" idx="1"/>
          </p:nvPr>
        </p:nvSpPr>
        <p:spPr/>
        <p:txBody>
          <a:bodyPr/>
          <a:lstStyle/>
          <a:p>
            <a:endParaRPr lang="en-US" smtClean="0"/>
          </a:p>
        </p:txBody>
      </p:sp>
      <p:pic>
        <p:nvPicPr>
          <p:cNvPr id="40964" name="Picture 7" descr="canada-road-map"/>
          <p:cNvPicPr>
            <a:picLocks noChangeAspect="1" noChangeArrowheads="1"/>
          </p:cNvPicPr>
          <p:nvPr/>
        </p:nvPicPr>
        <p:blipFill>
          <a:blip r:embed="rId2" cstate="print"/>
          <a:srcRect/>
          <a:stretch>
            <a:fillRect/>
          </a:stretch>
        </p:blipFill>
        <p:spPr bwMode="auto">
          <a:xfrm>
            <a:off x="-1" y="1"/>
            <a:ext cx="9364095"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1987" name="Rectangle 3"/>
          <p:cNvSpPr>
            <a:spLocks noGrp="1" noChangeArrowheads="1"/>
          </p:cNvSpPr>
          <p:nvPr>
            <p:ph type="body" idx="1"/>
          </p:nvPr>
        </p:nvSpPr>
        <p:spPr>
          <a:xfrm>
            <a:off x="228600" y="990600"/>
            <a:ext cx="8686800" cy="5486400"/>
          </a:xfrm>
          <a:solidFill>
            <a:schemeClr val="tx1">
              <a:alpha val="70195"/>
            </a:schemeClr>
          </a:solidFill>
        </p:spPr>
        <p:txBody>
          <a:bodyPr/>
          <a:lstStyle/>
          <a:p>
            <a:r>
              <a:rPr lang="en-US" sz="2800" b="1" smtClean="0">
                <a:solidFill>
                  <a:srgbClr val="FF0000"/>
                </a:solidFill>
              </a:rPr>
              <a:t>These are the questions located at the end of your notes… You must write the questions and your answers on YOUR OWN sheet of paper.</a:t>
            </a:r>
            <a:endParaRPr lang="en-US" sz="2800" b="1" smtClean="0">
              <a:solidFill>
                <a:srgbClr val="00007E"/>
              </a:solidFill>
            </a:endParaRPr>
          </a:p>
          <a:p>
            <a:pPr lvl="1"/>
            <a:r>
              <a:rPr lang="en-US" smtClean="0">
                <a:solidFill>
                  <a:srgbClr val="000060"/>
                </a:solidFill>
              </a:rPr>
              <a:t>1. What 3 oceans and 1 country make up Canada’s 4 borders?</a:t>
            </a:r>
          </a:p>
          <a:p>
            <a:pPr lvl="2"/>
            <a:r>
              <a:rPr lang="en-US" sz="2800" smtClean="0">
                <a:solidFill>
                  <a:srgbClr val="000060"/>
                </a:solidFill>
              </a:rPr>
              <a:t>North – Arctic Ocean</a:t>
            </a:r>
          </a:p>
          <a:p>
            <a:pPr lvl="2"/>
            <a:r>
              <a:rPr lang="en-US" sz="2800" smtClean="0">
                <a:solidFill>
                  <a:srgbClr val="000060"/>
                </a:solidFill>
              </a:rPr>
              <a:t>East – Atlantic Ocean</a:t>
            </a:r>
          </a:p>
          <a:p>
            <a:pPr lvl="2"/>
            <a:r>
              <a:rPr lang="en-US" sz="2800" smtClean="0">
                <a:solidFill>
                  <a:srgbClr val="000060"/>
                </a:solidFill>
              </a:rPr>
              <a:t>South – The United States</a:t>
            </a:r>
          </a:p>
          <a:p>
            <a:pPr lvl="2"/>
            <a:r>
              <a:rPr lang="en-US" sz="2800" smtClean="0">
                <a:solidFill>
                  <a:srgbClr val="000060"/>
                </a:solidFill>
              </a:rPr>
              <a:t>West – The Pacific Ocean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3011"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2. How does Canada’s location impact its ability to trade / travel with the rest of the world?</a:t>
            </a:r>
          </a:p>
          <a:p>
            <a:pPr lvl="2"/>
            <a:r>
              <a:rPr lang="en-US" sz="3200" smtClean="0">
                <a:solidFill>
                  <a:srgbClr val="000060"/>
                </a:solidFill>
              </a:rPr>
              <a:t>Canada’s location, surrounded by three oceans with its Southern border formed by the United States, makes travel / trade with the rest of the world easy for Canadians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4035"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3. Why is Canada’s population so small, even though it is a very large country?</a:t>
            </a:r>
          </a:p>
          <a:p>
            <a:pPr lvl="2"/>
            <a:r>
              <a:rPr lang="en-US" sz="3200" smtClean="0">
                <a:solidFill>
                  <a:srgbClr val="000060"/>
                </a:solidFill>
              </a:rPr>
              <a:t>Because a large part if Canada’s land lies so far north in the northern hemisphere that the climate is harsh and living conditions difficult. </a:t>
            </a:r>
            <a:r>
              <a:rPr lang="en-US" sz="3200" i="1" smtClean="0">
                <a:solidFill>
                  <a:srgbClr val="000060"/>
                </a:solidFill>
              </a:rPr>
              <a:t>Most of Canada is uninhabitable due to its harsh, cold climate</a:t>
            </a:r>
            <a:endParaRPr lang="en-US" sz="3200" smtClean="0">
              <a:solidFill>
                <a:srgbClr val="00006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5059"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4. Where do most Canadians live?</a:t>
            </a:r>
          </a:p>
          <a:p>
            <a:pPr lvl="2"/>
            <a:r>
              <a:rPr lang="en-US" sz="3200" smtClean="0">
                <a:solidFill>
                  <a:srgbClr val="000060"/>
                </a:solidFill>
              </a:rPr>
              <a:t>90% of all Canadians live in southern Canada </a:t>
            </a:r>
            <a:r>
              <a:rPr lang="en-US" sz="3200" i="1" smtClean="0">
                <a:solidFill>
                  <a:srgbClr val="000060"/>
                </a:solidFill>
              </a:rPr>
              <a:t>(within 100 miles of Canada’s border with the United States)</a:t>
            </a:r>
            <a:endParaRPr lang="en-US" sz="3200" smtClean="0">
              <a:solidFill>
                <a:srgbClr val="000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6083"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5. Why do most Canadians live in this region?</a:t>
            </a:r>
          </a:p>
          <a:p>
            <a:pPr lvl="2"/>
            <a:r>
              <a:rPr lang="en-US" sz="3200" smtClean="0">
                <a:solidFill>
                  <a:srgbClr val="000060"/>
                </a:solidFill>
              </a:rPr>
              <a:t>Because the farther north you travel in Canada, the colder the temperatures become, the harsher the climate is, and the more difficult it is to survive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7107"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6. How does the Pacific Ocean impact Canada’s Pacific coast region?</a:t>
            </a:r>
          </a:p>
          <a:p>
            <a:pPr lvl="2"/>
            <a:r>
              <a:rPr lang="en-US" sz="3200" smtClean="0">
                <a:solidFill>
                  <a:srgbClr val="000060"/>
                </a:solidFill>
              </a:rPr>
              <a:t>The ocean creates a temperate climate in the region, it cools the area in the summer and helps keep it warmer in the winter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8131"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7. Describe the climate of Northern Canada?</a:t>
            </a:r>
          </a:p>
          <a:p>
            <a:pPr lvl="2"/>
            <a:r>
              <a:rPr lang="en-US" sz="3200" smtClean="0">
                <a:solidFill>
                  <a:srgbClr val="000060"/>
                </a:solidFill>
              </a:rPr>
              <a:t>Northern Canada is much colder than the rest of the country. They have cold winters and cool summers. The climate is harsh, making living conditions difficult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914400"/>
          </a:xfrm>
          <a:noFill/>
        </p:spPr>
        <p:txBody>
          <a:bodyPr/>
          <a:lstStyle/>
          <a:p>
            <a:r>
              <a:rPr lang="en-US" sz="4000" b="1" u="sng" smtClean="0">
                <a:solidFill>
                  <a:srgbClr val="FFD317"/>
                </a:solidFill>
                <a:effectLst/>
              </a:rPr>
              <a:t>Summary &amp; Review</a:t>
            </a:r>
          </a:p>
        </p:txBody>
      </p:sp>
      <p:sp>
        <p:nvSpPr>
          <p:cNvPr id="49155" name="Rectangle 3"/>
          <p:cNvSpPr>
            <a:spLocks noGrp="1" noChangeArrowheads="1"/>
          </p:cNvSpPr>
          <p:nvPr>
            <p:ph type="body" idx="1"/>
          </p:nvPr>
        </p:nvSpPr>
        <p:spPr>
          <a:xfrm>
            <a:off x="228600" y="990600"/>
            <a:ext cx="8686800" cy="5486400"/>
          </a:xfrm>
          <a:solidFill>
            <a:schemeClr val="tx1">
              <a:alpha val="70195"/>
            </a:schemeClr>
          </a:solidFill>
        </p:spPr>
        <p:txBody>
          <a:bodyPr/>
          <a:lstStyle/>
          <a:p>
            <a:pPr>
              <a:buFontTx/>
              <a:buNone/>
            </a:pPr>
            <a:r>
              <a:rPr lang="en-US" b="1" smtClean="0">
                <a:solidFill>
                  <a:srgbClr val="000060"/>
                </a:solidFill>
              </a:rPr>
              <a:t>8. List Canada’s major natural resources:</a:t>
            </a:r>
          </a:p>
          <a:p>
            <a:pPr lvl="2"/>
            <a:r>
              <a:rPr lang="en-US" sz="2900" u="sng" smtClean="0">
                <a:solidFill>
                  <a:srgbClr val="000060"/>
                </a:solidFill>
              </a:rPr>
              <a:t>Lakes &amp; Rivers</a:t>
            </a:r>
            <a:r>
              <a:rPr lang="en-US" sz="2900" smtClean="0">
                <a:solidFill>
                  <a:srgbClr val="000060"/>
                </a:solidFill>
              </a:rPr>
              <a:t>: fresh water, fish, hydroelectricity and routes for trade and travel</a:t>
            </a:r>
          </a:p>
          <a:p>
            <a:pPr lvl="2"/>
            <a:r>
              <a:rPr lang="en-US" sz="2900" u="sng" smtClean="0">
                <a:solidFill>
                  <a:srgbClr val="000060"/>
                </a:solidFill>
              </a:rPr>
              <a:t>Good Soil</a:t>
            </a:r>
            <a:r>
              <a:rPr lang="en-US" sz="2900" smtClean="0">
                <a:solidFill>
                  <a:srgbClr val="000060"/>
                </a:solidFill>
              </a:rPr>
              <a:t>: crops like canola, wheat &amp; other grains</a:t>
            </a:r>
          </a:p>
          <a:p>
            <a:pPr lvl="2"/>
            <a:r>
              <a:rPr lang="en-US" sz="2900" u="sng" smtClean="0">
                <a:solidFill>
                  <a:srgbClr val="000060"/>
                </a:solidFill>
              </a:rPr>
              <a:t>Forests</a:t>
            </a:r>
            <a:r>
              <a:rPr lang="en-US" sz="2900" smtClean="0">
                <a:solidFill>
                  <a:srgbClr val="000060"/>
                </a:solidFill>
              </a:rPr>
              <a:t>: timber</a:t>
            </a:r>
          </a:p>
          <a:p>
            <a:pPr lvl="2"/>
            <a:r>
              <a:rPr lang="en-US" sz="2900" u="sng" smtClean="0">
                <a:solidFill>
                  <a:srgbClr val="000060"/>
                </a:solidFill>
              </a:rPr>
              <a:t>Canadian Shield</a:t>
            </a:r>
            <a:r>
              <a:rPr lang="en-US" sz="2900" smtClean="0">
                <a:solidFill>
                  <a:srgbClr val="000060"/>
                </a:solidFill>
              </a:rPr>
              <a:t>: minerals, like uranium, gold, and silver</a:t>
            </a:r>
          </a:p>
          <a:p>
            <a:pPr lvl="2"/>
            <a:r>
              <a:rPr lang="en-US" sz="2900" u="sng" smtClean="0">
                <a:solidFill>
                  <a:srgbClr val="000060"/>
                </a:solidFill>
              </a:rPr>
              <a:t>Natural Energy</a:t>
            </a:r>
            <a:r>
              <a:rPr lang="en-US" sz="2900" smtClean="0">
                <a:solidFill>
                  <a:srgbClr val="000060"/>
                </a:solidFill>
              </a:rPr>
              <a:t>: coal, oil, &amp; natural gas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533400" y="228600"/>
            <a:ext cx="8305800" cy="1143000"/>
          </a:xfrm>
        </p:spPr>
        <p:txBody>
          <a:bodyPr/>
          <a:lstStyle/>
          <a:p>
            <a:pPr algn="ctr" eaLnBrk="1" hangingPunct="1">
              <a:lnSpc>
                <a:spcPct val="80000"/>
              </a:lnSpc>
            </a:pPr>
            <a:r>
              <a:rPr lang="en-US" sz="2000" smtClean="0">
                <a:latin typeface="Georgia" pitchFamily="18" charset="0"/>
              </a:rPr>
              <a:t>Canada is surrounded on three sides by 3 of the Earth’s major oceans: </a:t>
            </a:r>
          </a:p>
          <a:p>
            <a:pPr algn="ctr" eaLnBrk="1" hangingPunct="1">
              <a:lnSpc>
                <a:spcPct val="80000"/>
              </a:lnSpc>
            </a:pPr>
            <a:r>
              <a:rPr lang="en-US" sz="1800" smtClean="0">
                <a:latin typeface="Georgia" pitchFamily="18" charset="0"/>
              </a:rPr>
              <a:t>Canada is bordered in the South by the United States: </a:t>
            </a:r>
            <a:r>
              <a:rPr lang="en-US" sz="1600" i="1" smtClean="0">
                <a:latin typeface="Georgia" pitchFamily="18" charset="0"/>
              </a:rPr>
              <a:t>They share a 3,000 mile long border. It is the longest unguarded border in the world</a:t>
            </a:r>
            <a:endParaRPr lang="en-US" sz="1600" smtClean="0">
              <a:latin typeface="Georgia" pitchFamily="18" charset="0"/>
            </a:endParaRPr>
          </a:p>
          <a:p>
            <a:pPr algn="ctr" eaLnBrk="1" hangingPunct="1">
              <a:lnSpc>
                <a:spcPct val="80000"/>
              </a:lnSpc>
            </a:pPr>
            <a:endParaRPr lang="en-US" sz="2000" smtClean="0">
              <a:latin typeface="Georgia" pitchFamily="18" charset="0"/>
            </a:endParaRPr>
          </a:p>
        </p:txBody>
      </p:sp>
      <p:pic>
        <p:nvPicPr>
          <p:cNvPr id="5123" name="Picture 13" descr="canadaphysicalmap"/>
          <p:cNvPicPr>
            <a:picLocks noChangeAspect="1" noChangeArrowheads="1"/>
          </p:cNvPicPr>
          <p:nvPr/>
        </p:nvPicPr>
        <p:blipFill>
          <a:blip r:embed="rId2" cstate="print"/>
          <a:srcRect/>
          <a:stretch>
            <a:fillRect/>
          </a:stretch>
        </p:blipFill>
        <p:spPr bwMode="auto">
          <a:xfrm>
            <a:off x="1295400" y="1676400"/>
            <a:ext cx="6477000" cy="4851400"/>
          </a:xfrm>
          <a:prstGeom prst="rect">
            <a:avLst/>
          </a:prstGeom>
          <a:noFill/>
          <a:ln w="28575">
            <a:solidFill>
              <a:srgbClr val="000080"/>
            </a:solidFill>
            <a:miter lim="800000"/>
            <a:headEnd/>
            <a:tailEnd/>
          </a:ln>
        </p:spPr>
      </p:pic>
      <p:sp>
        <p:nvSpPr>
          <p:cNvPr id="5124" name="Text Box 14"/>
          <p:cNvSpPr txBox="1">
            <a:spLocks noChangeArrowheads="1"/>
          </p:cNvSpPr>
          <p:nvPr/>
        </p:nvSpPr>
        <p:spPr bwMode="auto">
          <a:xfrm>
            <a:off x="7162800" y="4572000"/>
            <a:ext cx="1981200" cy="366713"/>
          </a:xfrm>
          <a:prstGeom prst="rect">
            <a:avLst/>
          </a:prstGeom>
          <a:noFill/>
          <a:ln w="9525">
            <a:noFill/>
            <a:miter lim="800000"/>
            <a:headEnd/>
            <a:tailEnd/>
          </a:ln>
        </p:spPr>
        <p:txBody>
          <a:bodyPr>
            <a:spAutoFit/>
          </a:bodyPr>
          <a:lstStyle/>
          <a:p>
            <a:pPr>
              <a:spcBef>
                <a:spcPct val="50000"/>
              </a:spcBef>
            </a:pPr>
            <a:endParaRPr lang="en-US"/>
          </a:p>
        </p:txBody>
      </p:sp>
      <p:sp>
        <p:nvSpPr>
          <p:cNvPr id="5125" name="Text Box 15"/>
          <p:cNvSpPr txBox="1">
            <a:spLocks noChangeArrowheads="1"/>
          </p:cNvSpPr>
          <p:nvPr/>
        </p:nvSpPr>
        <p:spPr bwMode="auto">
          <a:xfrm>
            <a:off x="7391400" y="3962400"/>
            <a:ext cx="1752600" cy="1216025"/>
          </a:xfrm>
          <a:prstGeom prst="rect">
            <a:avLst/>
          </a:prstGeom>
          <a:solidFill>
            <a:srgbClr val="FFFFFF">
              <a:alpha val="85097"/>
            </a:srgbClr>
          </a:solidFill>
          <a:ln w="28575">
            <a:solidFill>
              <a:srgbClr val="FF0000"/>
            </a:solidFill>
            <a:miter lim="800000"/>
            <a:headEnd/>
            <a:tailEnd/>
          </a:ln>
        </p:spPr>
        <p:txBody>
          <a:bodyPr>
            <a:spAutoFit/>
          </a:bodyPr>
          <a:lstStyle/>
          <a:p>
            <a:pPr algn="ctr">
              <a:spcBef>
                <a:spcPct val="50000"/>
              </a:spcBef>
            </a:pPr>
            <a:r>
              <a:rPr lang="en-US" sz="2400" b="1">
                <a:solidFill>
                  <a:srgbClr val="FF0000"/>
                </a:solidFill>
                <a:latin typeface="Georgia" pitchFamily="18" charset="0"/>
              </a:rPr>
              <a:t>EAST: </a:t>
            </a:r>
            <a:r>
              <a:rPr lang="en-US" sz="2400" b="1" u="sng">
                <a:solidFill>
                  <a:srgbClr val="FF0000"/>
                </a:solidFill>
                <a:latin typeface="Georgia" pitchFamily="18" charset="0"/>
              </a:rPr>
              <a:t>Atlantic Ocean</a:t>
            </a:r>
          </a:p>
        </p:txBody>
      </p:sp>
      <p:sp>
        <p:nvSpPr>
          <p:cNvPr id="5126" name="Text Box 16"/>
          <p:cNvSpPr txBox="1">
            <a:spLocks noChangeArrowheads="1"/>
          </p:cNvSpPr>
          <p:nvPr/>
        </p:nvSpPr>
        <p:spPr bwMode="auto">
          <a:xfrm>
            <a:off x="228600" y="4114800"/>
            <a:ext cx="1752600" cy="1216025"/>
          </a:xfrm>
          <a:prstGeom prst="rect">
            <a:avLst/>
          </a:prstGeom>
          <a:solidFill>
            <a:srgbClr val="FFFFFF">
              <a:alpha val="85097"/>
            </a:srgbClr>
          </a:solidFill>
          <a:ln w="28575">
            <a:solidFill>
              <a:srgbClr val="FF0000"/>
            </a:solidFill>
            <a:miter lim="800000"/>
            <a:headEnd/>
            <a:tailEnd/>
          </a:ln>
        </p:spPr>
        <p:txBody>
          <a:bodyPr>
            <a:spAutoFit/>
          </a:bodyPr>
          <a:lstStyle/>
          <a:p>
            <a:pPr algn="ctr">
              <a:spcBef>
                <a:spcPct val="50000"/>
              </a:spcBef>
            </a:pPr>
            <a:r>
              <a:rPr lang="en-US" sz="2400" b="1">
                <a:solidFill>
                  <a:srgbClr val="FF0000"/>
                </a:solidFill>
                <a:latin typeface="Georgia" pitchFamily="18" charset="0"/>
              </a:rPr>
              <a:t>WEST: </a:t>
            </a:r>
            <a:r>
              <a:rPr lang="en-US" sz="2400" b="1" u="sng">
                <a:solidFill>
                  <a:srgbClr val="FF0000"/>
                </a:solidFill>
                <a:latin typeface="Georgia" pitchFamily="18" charset="0"/>
              </a:rPr>
              <a:t>Pacific Ocean</a:t>
            </a:r>
          </a:p>
        </p:txBody>
      </p:sp>
      <p:sp>
        <p:nvSpPr>
          <p:cNvPr id="5127" name="Text Box 17"/>
          <p:cNvSpPr txBox="1">
            <a:spLocks noChangeArrowheads="1"/>
          </p:cNvSpPr>
          <p:nvPr/>
        </p:nvSpPr>
        <p:spPr bwMode="auto">
          <a:xfrm>
            <a:off x="3733800" y="1524000"/>
            <a:ext cx="1752600" cy="1216025"/>
          </a:xfrm>
          <a:prstGeom prst="rect">
            <a:avLst/>
          </a:prstGeom>
          <a:solidFill>
            <a:srgbClr val="FFFFFF">
              <a:alpha val="85097"/>
            </a:srgbClr>
          </a:solidFill>
          <a:ln w="28575">
            <a:solidFill>
              <a:srgbClr val="FF0000"/>
            </a:solidFill>
            <a:miter lim="800000"/>
            <a:headEnd/>
            <a:tailEnd/>
          </a:ln>
        </p:spPr>
        <p:txBody>
          <a:bodyPr>
            <a:spAutoFit/>
          </a:bodyPr>
          <a:lstStyle/>
          <a:p>
            <a:pPr algn="ctr">
              <a:spcBef>
                <a:spcPct val="50000"/>
              </a:spcBef>
            </a:pPr>
            <a:r>
              <a:rPr lang="en-US" sz="2400" b="1">
                <a:solidFill>
                  <a:srgbClr val="FF0000"/>
                </a:solidFill>
                <a:latin typeface="Georgia" pitchFamily="18" charset="0"/>
              </a:rPr>
              <a:t>NORTH: </a:t>
            </a:r>
            <a:r>
              <a:rPr lang="en-US" sz="2400" b="1" u="sng">
                <a:solidFill>
                  <a:srgbClr val="FF0000"/>
                </a:solidFill>
                <a:latin typeface="Georgia" pitchFamily="18" charset="0"/>
              </a:rPr>
              <a:t>Arctic Ocean</a:t>
            </a:r>
          </a:p>
        </p:txBody>
      </p:sp>
      <p:sp>
        <p:nvSpPr>
          <p:cNvPr id="5128" name="Line 18"/>
          <p:cNvSpPr>
            <a:spLocks noChangeShapeType="1"/>
          </p:cNvSpPr>
          <p:nvPr/>
        </p:nvSpPr>
        <p:spPr bwMode="auto">
          <a:xfrm>
            <a:off x="2819400" y="5486400"/>
            <a:ext cx="1905000" cy="0"/>
          </a:xfrm>
          <a:prstGeom prst="line">
            <a:avLst/>
          </a:prstGeom>
          <a:noFill/>
          <a:ln w="38100">
            <a:solidFill>
              <a:srgbClr val="FF0000"/>
            </a:solidFill>
            <a:prstDash val="dash"/>
            <a:round/>
            <a:headEnd/>
            <a:tailEnd/>
          </a:ln>
        </p:spPr>
        <p:txBody>
          <a:bodyPr/>
          <a:lstStyle/>
          <a:p>
            <a:endParaRPr lang="en-US"/>
          </a:p>
        </p:txBody>
      </p:sp>
      <p:sp>
        <p:nvSpPr>
          <p:cNvPr id="5129" name="Freeform 19"/>
          <p:cNvSpPr>
            <a:spLocks/>
          </p:cNvSpPr>
          <p:nvPr/>
        </p:nvSpPr>
        <p:spPr bwMode="auto">
          <a:xfrm>
            <a:off x="4724400" y="5410200"/>
            <a:ext cx="1905000" cy="482600"/>
          </a:xfrm>
          <a:custGeom>
            <a:avLst/>
            <a:gdLst>
              <a:gd name="T0" fmla="*/ 0 w 1200"/>
              <a:gd name="T1" fmla="*/ 0 h 304"/>
              <a:gd name="T2" fmla="*/ 2147483647 w 1200"/>
              <a:gd name="T3" fmla="*/ 2147483647 h 304"/>
              <a:gd name="T4" fmla="*/ 2147483647 w 1200"/>
              <a:gd name="T5" fmla="*/ 2147483647 h 304"/>
              <a:gd name="T6" fmla="*/ 2147483647 w 1200"/>
              <a:gd name="T7" fmla="*/ 2147483647 h 304"/>
              <a:gd name="T8" fmla="*/ 2147483647 w 1200"/>
              <a:gd name="T9" fmla="*/ 2147483647 h 304"/>
              <a:gd name="T10" fmla="*/ 2147483647 w 1200"/>
              <a:gd name="T11" fmla="*/ 2147483647 h 304"/>
              <a:gd name="T12" fmla="*/ 2147483647 w 1200"/>
              <a:gd name="T13" fmla="*/ 2147483647 h 304"/>
              <a:gd name="T14" fmla="*/ 2147483647 w 1200"/>
              <a:gd name="T15" fmla="*/ 2147483647 h 304"/>
              <a:gd name="T16" fmla="*/ 0 60000 65536"/>
              <a:gd name="T17" fmla="*/ 0 60000 65536"/>
              <a:gd name="T18" fmla="*/ 0 60000 65536"/>
              <a:gd name="T19" fmla="*/ 0 60000 65536"/>
              <a:gd name="T20" fmla="*/ 0 60000 65536"/>
              <a:gd name="T21" fmla="*/ 0 60000 65536"/>
              <a:gd name="T22" fmla="*/ 0 60000 65536"/>
              <a:gd name="T23" fmla="*/ 0 60000 65536"/>
              <a:gd name="T24" fmla="*/ 0 w 1200"/>
              <a:gd name="T25" fmla="*/ 0 h 304"/>
              <a:gd name="T26" fmla="*/ 1200 w 1200"/>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 h="304">
                <a:moveTo>
                  <a:pt x="0" y="0"/>
                </a:moveTo>
                <a:cubicBezTo>
                  <a:pt x="228" y="84"/>
                  <a:pt x="456" y="168"/>
                  <a:pt x="576" y="192"/>
                </a:cubicBezTo>
                <a:cubicBezTo>
                  <a:pt x="696" y="216"/>
                  <a:pt x="664" y="128"/>
                  <a:pt x="720" y="144"/>
                </a:cubicBezTo>
                <a:cubicBezTo>
                  <a:pt x="776" y="160"/>
                  <a:pt x="864" y="272"/>
                  <a:pt x="912" y="288"/>
                </a:cubicBezTo>
                <a:cubicBezTo>
                  <a:pt x="960" y="304"/>
                  <a:pt x="984" y="272"/>
                  <a:pt x="1008" y="240"/>
                </a:cubicBezTo>
                <a:cubicBezTo>
                  <a:pt x="1032" y="208"/>
                  <a:pt x="1040" y="120"/>
                  <a:pt x="1056" y="96"/>
                </a:cubicBezTo>
                <a:cubicBezTo>
                  <a:pt x="1072" y="72"/>
                  <a:pt x="1080" y="64"/>
                  <a:pt x="1104" y="96"/>
                </a:cubicBezTo>
                <a:cubicBezTo>
                  <a:pt x="1128" y="128"/>
                  <a:pt x="1164" y="208"/>
                  <a:pt x="1200" y="288"/>
                </a:cubicBezTo>
              </a:path>
            </a:pathLst>
          </a:custGeom>
          <a:noFill/>
          <a:ln w="38100" cap="flat">
            <a:solidFill>
              <a:srgbClr val="FF0000"/>
            </a:solidFill>
            <a:prstDash val="dash"/>
            <a:round/>
            <a:headEnd/>
            <a:tailEnd/>
          </a:ln>
        </p:spPr>
        <p:txBody>
          <a:bodyPr/>
          <a:lstStyle/>
          <a:p>
            <a:endParaRPr lang="en-US"/>
          </a:p>
        </p:txBody>
      </p:sp>
      <p:sp>
        <p:nvSpPr>
          <p:cNvPr id="5130" name="Text Box 22"/>
          <p:cNvSpPr txBox="1">
            <a:spLocks noChangeArrowheads="1"/>
          </p:cNvSpPr>
          <p:nvPr/>
        </p:nvSpPr>
        <p:spPr bwMode="auto">
          <a:xfrm>
            <a:off x="3429000" y="6007100"/>
            <a:ext cx="1752600" cy="850900"/>
          </a:xfrm>
          <a:prstGeom prst="rect">
            <a:avLst/>
          </a:prstGeom>
          <a:solidFill>
            <a:srgbClr val="FFFFFF">
              <a:alpha val="85097"/>
            </a:srgbClr>
          </a:solidFill>
          <a:ln w="28575">
            <a:solidFill>
              <a:srgbClr val="FF0000"/>
            </a:solidFill>
            <a:miter lim="800000"/>
            <a:headEnd/>
            <a:tailEnd/>
          </a:ln>
        </p:spPr>
        <p:txBody>
          <a:bodyPr>
            <a:spAutoFit/>
          </a:bodyPr>
          <a:lstStyle/>
          <a:p>
            <a:pPr algn="ctr">
              <a:spcBef>
                <a:spcPct val="50000"/>
              </a:spcBef>
            </a:pPr>
            <a:r>
              <a:rPr lang="en-US" sz="2400" b="1" u="sng">
                <a:solidFill>
                  <a:srgbClr val="FF0000"/>
                </a:solidFill>
                <a:latin typeface="Georgia" pitchFamily="18" charset="0"/>
              </a:rPr>
              <a:t>UNITED STATES</a:t>
            </a:r>
          </a:p>
        </p:txBody>
      </p:sp>
      <p:sp>
        <p:nvSpPr>
          <p:cNvPr id="5131" name="Text Box 21"/>
          <p:cNvSpPr txBox="1">
            <a:spLocks noChangeArrowheads="1"/>
          </p:cNvSpPr>
          <p:nvPr/>
        </p:nvSpPr>
        <p:spPr bwMode="auto">
          <a:xfrm>
            <a:off x="2743200" y="3886200"/>
            <a:ext cx="1752600" cy="485775"/>
          </a:xfrm>
          <a:prstGeom prst="rect">
            <a:avLst/>
          </a:prstGeom>
          <a:solidFill>
            <a:srgbClr val="FFFFFF">
              <a:alpha val="85097"/>
            </a:srgbClr>
          </a:solidFill>
          <a:ln w="28575">
            <a:solidFill>
              <a:srgbClr val="FF0000"/>
            </a:solidFill>
            <a:miter lim="800000"/>
            <a:headEnd/>
            <a:tailEnd/>
          </a:ln>
        </p:spPr>
        <p:txBody>
          <a:bodyPr>
            <a:spAutoFit/>
          </a:bodyPr>
          <a:lstStyle/>
          <a:p>
            <a:pPr algn="ctr">
              <a:spcBef>
                <a:spcPct val="50000"/>
              </a:spcBef>
            </a:pPr>
            <a:r>
              <a:rPr lang="en-US" sz="2400" b="1">
                <a:solidFill>
                  <a:srgbClr val="FF0000"/>
                </a:solidFill>
                <a:latin typeface="Georgia" pitchFamily="18" charset="0"/>
              </a:rPr>
              <a:t>CANADA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8600" y="441325"/>
            <a:ext cx="3048000" cy="5216525"/>
          </a:xfrm>
        </p:spPr>
        <p:txBody>
          <a:bodyPr lIns="0" anchor="ctr" anchorCtr="1">
            <a:spAutoFit/>
          </a:bodyPr>
          <a:lstStyle/>
          <a:p>
            <a:pPr algn="ctr" eaLnBrk="1" hangingPunct="1">
              <a:buFontTx/>
              <a:buNone/>
            </a:pPr>
            <a:r>
              <a:rPr lang="en-US" sz="2800" smtClean="0">
                <a:latin typeface="Georgia" pitchFamily="18" charset="0"/>
              </a:rPr>
              <a:t>Having coastlines along each of these 3 major oceans, along with a southern border with the United States, makes</a:t>
            </a:r>
            <a:r>
              <a:rPr lang="en-US" sz="2800" b="1" u="sng" smtClean="0">
                <a:solidFill>
                  <a:srgbClr val="FFD317"/>
                </a:solidFill>
                <a:latin typeface="Georgia" pitchFamily="18" charset="0"/>
              </a:rPr>
              <a:t> trade</a:t>
            </a:r>
            <a:r>
              <a:rPr lang="en-US" sz="2800" smtClean="0">
                <a:latin typeface="Georgia" pitchFamily="18" charset="0"/>
              </a:rPr>
              <a:t> / </a:t>
            </a:r>
            <a:r>
              <a:rPr lang="en-US" sz="2800" b="1" u="sng" smtClean="0">
                <a:solidFill>
                  <a:srgbClr val="FFCC00"/>
                </a:solidFill>
                <a:latin typeface="Georgia" pitchFamily="18" charset="0"/>
              </a:rPr>
              <a:t>travel</a:t>
            </a:r>
            <a:r>
              <a:rPr lang="en-US" sz="2800" smtClean="0">
                <a:latin typeface="Georgia" pitchFamily="18" charset="0"/>
              </a:rPr>
              <a:t> with the rest of the world easy for Canadians</a:t>
            </a:r>
          </a:p>
        </p:txBody>
      </p:sp>
      <p:pic>
        <p:nvPicPr>
          <p:cNvPr id="6147" name="Picture 5" descr="spatial_coverage_map_north"/>
          <p:cNvPicPr>
            <a:picLocks noChangeAspect="1" noChangeArrowheads="1"/>
          </p:cNvPicPr>
          <p:nvPr/>
        </p:nvPicPr>
        <p:blipFill>
          <a:blip r:embed="rId2" cstate="print"/>
          <a:srcRect/>
          <a:stretch>
            <a:fillRect/>
          </a:stretch>
        </p:blipFill>
        <p:spPr bwMode="auto">
          <a:xfrm>
            <a:off x="3276600" y="457200"/>
            <a:ext cx="5867400" cy="5867400"/>
          </a:xfrm>
          <a:prstGeom prst="rect">
            <a:avLst/>
          </a:prstGeom>
          <a:noFill/>
          <a:ln w="38100">
            <a:solidFill>
              <a:schemeClr val="tx1"/>
            </a:solidFill>
            <a:miter lim="800000"/>
            <a:headEnd/>
            <a:tailEnd/>
          </a:ln>
        </p:spPr>
      </p:pic>
      <p:sp>
        <p:nvSpPr>
          <p:cNvPr id="6148" name="Text Box 6"/>
          <p:cNvSpPr txBox="1">
            <a:spLocks noChangeArrowheads="1"/>
          </p:cNvSpPr>
          <p:nvPr/>
        </p:nvSpPr>
        <p:spPr bwMode="auto">
          <a:xfrm rot="-2557163">
            <a:off x="4800600" y="2895600"/>
            <a:ext cx="930275" cy="303213"/>
          </a:xfrm>
          <a:prstGeom prst="rect">
            <a:avLst/>
          </a:prstGeom>
          <a:solidFill>
            <a:srgbClr val="FFFFFF">
              <a:alpha val="85097"/>
            </a:srgbClr>
          </a:solidFill>
          <a:ln w="28575">
            <a:solidFill>
              <a:srgbClr val="FF0000"/>
            </a:solidFill>
            <a:miter lim="800000"/>
            <a:headEnd/>
            <a:tailEnd/>
          </a:ln>
        </p:spPr>
        <p:txBody>
          <a:bodyPr lIns="0" tIns="0" rIns="0" bIns="0">
            <a:spAutoFit/>
          </a:bodyPr>
          <a:lstStyle/>
          <a:p>
            <a:pPr algn="ctr">
              <a:spcBef>
                <a:spcPct val="50000"/>
              </a:spcBef>
            </a:pPr>
            <a:r>
              <a:rPr lang="en-US" b="1">
                <a:solidFill>
                  <a:srgbClr val="FF0000"/>
                </a:solidFill>
                <a:latin typeface="Georgia" pitchFamily="18" charset="0"/>
              </a:rPr>
              <a:t>Canada</a:t>
            </a:r>
          </a:p>
        </p:txBody>
      </p:sp>
      <p:sp>
        <p:nvSpPr>
          <p:cNvPr id="6149" name="Text Box 7"/>
          <p:cNvSpPr txBox="1">
            <a:spLocks noChangeArrowheads="1"/>
          </p:cNvSpPr>
          <p:nvPr/>
        </p:nvSpPr>
        <p:spPr bwMode="auto">
          <a:xfrm rot="1612744">
            <a:off x="4724400" y="4648200"/>
            <a:ext cx="1004888" cy="273050"/>
          </a:xfrm>
          <a:prstGeom prst="rect">
            <a:avLst/>
          </a:prstGeom>
          <a:solidFill>
            <a:srgbClr val="FFFFFF">
              <a:alpha val="85097"/>
            </a:srgbClr>
          </a:solidFill>
          <a:ln w="28575">
            <a:solidFill>
              <a:schemeClr val="bg1"/>
            </a:solidFill>
            <a:miter lim="800000"/>
            <a:headEnd/>
            <a:tailEnd/>
          </a:ln>
        </p:spPr>
        <p:txBody>
          <a:bodyPr lIns="0" tIns="0" rIns="0" bIns="0">
            <a:spAutoFit/>
          </a:bodyPr>
          <a:lstStyle/>
          <a:p>
            <a:pPr algn="ctr">
              <a:spcBef>
                <a:spcPct val="50000"/>
              </a:spcBef>
            </a:pPr>
            <a:r>
              <a:rPr lang="en-US" sz="1600" b="1">
                <a:solidFill>
                  <a:schemeClr val="bg1"/>
                </a:solidFill>
                <a:latin typeface="Georgia" pitchFamily="18" charset="0"/>
              </a:rPr>
              <a:t>Atlantic</a:t>
            </a:r>
          </a:p>
        </p:txBody>
      </p:sp>
      <p:sp>
        <p:nvSpPr>
          <p:cNvPr id="6150" name="Text Box 8"/>
          <p:cNvSpPr txBox="1">
            <a:spLocks noChangeArrowheads="1"/>
          </p:cNvSpPr>
          <p:nvPr/>
        </p:nvSpPr>
        <p:spPr bwMode="auto">
          <a:xfrm>
            <a:off x="5867400" y="1600200"/>
            <a:ext cx="762000" cy="273050"/>
          </a:xfrm>
          <a:prstGeom prst="rect">
            <a:avLst/>
          </a:prstGeom>
          <a:solidFill>
            <a:srgbClr val="FFFFFF">
              <a:alpha val="85097"/>
            </a:srgbClr>
          </a:solidFill>
          <a:ln w="28575">
            <a:solidFill>
              <a:schemeClr val="bg1"/>
            </a:solidFill>
            <a:miter lim="800000"/>
            <a:headEnd/>
            <a:tailEnd/>
          </a:ln>
        </p:spPr>
        <p:txBody>
          <a:bodyPr lIns="0" tIns="0" rIns="0" bIns="0">
            <a:spAutoFit/>
          </a:bodyPr>
          <a:lstStyle/>
          <a:p>
            <a:pPr algn="ctr">
              <a:spcBef>
                <a:spcPct val="50000"/>
              </a:spcBef>
            </a:pPr>
            <a:r>
              <a:rPr lang="en-US" sz="1600" b="1">
                <a:solidFill>
                  <a:schemeClr val="bg1"/>
                </a:solidFill>
                <a:latin typeface="Georgia" pitchFamily="18" charset="0"/>
              </a:rPr>
              <a:t>Pacific</a:t>
            </a:r>
          </a:p>
        </p:txBody>
      </p:sp>
      <p:sp>
        <p:nvSpPr>
          <p:cNvPr id="6151" name="Text Box 9"/>
          <p:cNvSpPr txBox="1">
            <a:spLocks noChangeArrowheads="1"/>
          </p:cNvSpPr>
          <p:nvPr/>
        </p:nvSpPr>
        <p:spPr bwMode="auto">
          <a:xfrm>
            <a:off x="5943600" y="3048000"/>
            <a:ext cx="685800" cy="273050"/>
          </a:xfrm>
          <a:prstGeom prst="rect">
            <a:avLst/>
          </a:prstGeom>
          <a:solidFill>
            <a:srgbClr val="FFFFFF">
              <a:alpha val="85097"/>
            </a:srgbClr>
          </a:solidFill>
          <a:ln w="28575">
            <a:solidFill>
              <a:schemeClr val="bg1"/>
            </a:solidFill>
            <a:miter lim="800000"/>
            <a:headEnd/>
            <a:tailEnd/>
          </a:ln>
        </p:spPr>
        <p:txBody>
          <a:bodyPr lIns="0" tIns="0" rIns="0" bIns="0">
            <a:spAutoFit/>
          </a:bodyPr>
          <a:lstStyle/>
          <a:p>
            <a:pPr algn="ctr">
              <a:spcBef>
                <a:spcPct val="50000"/>
              </a:spcBef>
            </a:pPr>
            <a:r>
              <a:rPr lang="en-US" sz="1600" b="1">
                <a:solidFill>
                  <a:schemeClr val="bg1"/>
                </a:solidFill>
                <a:latin typeface="Georgia" pitchFamily="18" charset="0"/>
              </a:rPr>
              <a:t>Arctic</a:t>
            </a:r>
          </a:p>
        </p:txBody>
      </p:sp>
      <p:sp>
        <p:nvSpPr>
          <p:cNvPr id="6152" name="Text Box 10"/>
          <p:cNvSpPr txBox="1">
            <a:spLocks noChangeArrowheads="1"/>
          </p:cNvSpPr>
          <p:nvPr/>
        </p:nvSpPr>
        <p:spPr bwMode="auto">
          <a:xfrm rot="-2557163">
            <a:off x="7543800" y="2971800"/>
            <a:ext cx="930275" cy="303213"/>
          </a:xfrm>
          <a:prstGeom prst="rect">
            <a:avLst/>
          </a:prstGeom>
          <a:solidFill>
            <a:srgbClr val="FFFFFF">
              <a:alpha val="85097"/>
            </a:srgbClr>
          </a:solidFill>
          <a:ln w="28575">
            <a:solidFill>
              <a:srgbClr val="FF0000"/>
            </a:solidFill>
            <a:miter lim="800000"/>
            <a:headEnd/>
            <a:tailEnd/>
          </a:ln>
        </p:spPr>
        <p:txBody>
          <a:bodyPr lIns="0" tIns="0" rIns="0" bIns="0">
            <a:spAutoFit/>
          </a:bodyPr>
          <a:lstStyle/>
          <a:p>
            <a:pPr algn="ctr">
              <a:spcBef>
                <a:spcPct val="50000"/>
              </a:spcBef>
            </a:pPr>
            <a:r>
              <a:rPr lang="en-US" b="1">
                <a:solidFill>
                  <a:srgbClr val="FF0000"/>
                </a:solidFill>
                <a:latin typeface="Georgia" pitchFamily="18" charset="0"/>
              </a:rPr>
              <a:t>Asia</a:t>
            </a:r>
          </a:p>
        </p:txBody>
      </p:sp>
      <p:sp>
        <p:nvSpPr>
          <p:cNvPr id="6153" name="Text Box 11"/>
          <p:cNvSpPr txBox="1">
            <a:spLocks noChangeArrowheads="1"/>
          </p:cNvSpPr>
          <p:nvPr/>
        </p:nvSpPr>
        <p:spPr bwMode="auto">
          <a:xfrm rot="-674784">
            <a:off x="6477000" y="4495800"/>
            <a:ext cx="930275" cy="303213"/>
          </a:xfrm>
          <a:prstGeom prst="rect">
            <a:avLst/>
          </a:prstGeom>
          <a:solidFill>
            <a:srgbClr val="FFFFFF">
              <a:alpha val="85097"/>
            </a:srgbClr>
          </a:solidFill>
          <a:ln w="28575">
            <a:solidFill>
              <a:srgbClr val="FF0000"/>
            </a:solidFill>
            <a:miter lim="800000"/>
            <a:headEnd/>
            <a:tailEnd/>
          </a:ln>
        </p:spPr>
        <p:txBody>
          <a:bodyPr lIns="0" tIns="0" rIns="0" bIns="0">
            <a:spAutoFit/>
          </a:bodyPr>
          <a:lstStyle/>
          <a:p>
            <a:pPr algn="ctr">
              <a:spcBef>
                <a:spcPct val="50000"/>
              </a:spcBef>
            </a:pPr>
            <a:r>
              <a:rPr lang="en-US" b="1">
                <a:solidFill>
                  <a:srgbClr val="FF0000"/>
                </a:solidFill>
                <a:latin typeface="Georgia" pitchFamily="18" charset="0"/>
              </a:rPr>
              <a:t>Europe</a:t>
            </a:r>
          </a:p>
        </p:txBody>
      </p:sp>
      <p:sp>
        <p:nvSpPr>
          <p:cNvPr id="6154" name="Text Box 12"/>
          <p:cNvSpPr txBox="1">
            <a:spLocks noChangeArrowheads="1"/>
          </p:cNvSpPr>
          <p:nvPr/>
        </p:nvSpPr>
        <p:spPr bwMode="auto">
          <a:xfrm rot="-2557163">
            <a:off x="6629400" y="3352800"/>
            <a:ext cx="930275" cy="303213"/>
          </a:xfrm>
          <a:prstGeom prst="rect">
            <a:avLst/>
          </a:prstGeom>
          <a:solidFill>
            <a:srgbClr val="FFFFFF">
              <a:alpha val="85097"/>
            </a:srgbClr>
          </a:solidFill>
          <a:ln w="28575">
            <a:solidFill>
              <a:srgbClr val="FF9900"/>
            </a:solidFill>
            <a:miter lim="800000"/>
            <a:headEnd/>
            <a:tailEnd/>
          </a:ln>
        </p:spPr>
        <p:txBody>
          <a:bodyPr lIns="0" tIns="0" rIns="0" bIns="0">
            <a:spAutoFit/>
          </a:bodyPr>
          <a:lstStyle/>
          <a:p>
            <a:pPr algn="ctr">
              <a:spcBef>
                <a:spcPct val="50000"/>
              </a:spcBef>
            </a:pPr>
            <a:r>
              <a:rPr lang="en-US" b="1">
                <a:solidFill>
                  <a:srgbClr val="FF9900"/>
                </a:solidFill>
                <a:latin typeface="Georgia" pitchFamily="18" charset="0"/>
              </a:rPr>
              <a:t>Russia</a:t>
            </a:r>
          </a:p>
        </p:txBody>
      </p:sp>
      <p:sp>
        <p:nvSpPr>
          <p:cNvPr id="6155" name="Line 13"/>
          <p:cNvSpPr>
            <a:spLocks noChangeShapeType="1"/>
          </p:cNvSpPr>
          <p:nvPr/>
        </p:nvSpPr>
        <p:spPr bwMode="auto">
          <a:xfrm>
            <a:off x="5715000" y="2514600"/>
            <a:ext cx="1752600" cy="0"/>
          </a:xfrm>
          <a:prstGeom prst="line">
            <a:avLst/>
          </a:prstGeom>
          <a:noFill/>
          <a:ln w="41275">
            <a:solidFill>
              <a:srgbClr val="FF0000"/>
            </a:solidFill>
            <a:round/>
            <a:headEnd type="triangle" w="lg" len="lg"/>
            <a:tailEnd type="triangle" w="lg" len="lg"/>
          </a:ln>
        </p:spPr>
        <p:txBody>
          <a:bodyPr/>
          <a:lstStyle/>
          <a:p>
            <a:endParaRPr lang="en-US"/>
          </a:p>
        </p:txBody>
      </p:sp>
      <p:sp>
        <p:nvSpPr>
          <p:cNvPr id="6156" name="Line 14"/>
          <p:cNvSpPr>
            <a:spLocks noChangeShapeType="1"/>
          </p:cNvSpPr>
          <p:nvPr/>
        </p:nvSpPr>
        <p:spPr bwMode="auto">
          <a:xfrm>
            <a:off x="5105400" y="3810000"/>
            <a:ext cx="1295400" cy="533400"/>
          </a:xfrm>
          <a:prstGeom prst="line">
            <a:avLst/>
          </a:prstGeom>
          <a:noFill/>
          <a:ln w="41275">
            <a:solidFill>
              <a:srgbClr val="FF0000"/>
            </a:solidFill>
            <a:round/>
            <a:headEnd type="triangle" w="lg" len="lg"/>
            <a:tailEnd type="triangle" w="lg" len="lg"/>
          </a:ln>
        </p:spPr>
        <p:txBody>
          <a:bodyPr/>
          <a:lstStyle/>
          <a:p>
            <a:endParaRPr lang="en-US"/>
          </a:p>
        </p:txBody>
      </p:sp>
      <p:sp>
        <p:nvSpPr>
          <p:cNvPr id="6157" name="Line 15"/>
          <p:cNvSpPr>
            <a:spLocks noChangeShapeType="1"/>
          </p:cNvSpPr>
          <p:nvPr/>
        </p:nvSpPr>
        <p:spPr bwMode="auto">
          <a:xfrm flipV="1">
            <a:off x="5638800" y="3429000"/>
            <a:ext cx="1143000" cy="76200"/>
          </a:xfrm>
          <a:prstGeom prst="line">
            <a:avLst/>
          </a:prstGeom>
          <a:noFill/>
          <a:ln w="41275">
            <a:solidFill>
              <a:srgbClr val="FF0000"/>
            </a:solidFill>
            <a:round/>
            <a:headEnd type="triangle" w="lg" len="lg"/>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anada_physical"/>
          <p:cNvPicPr>
            <a:picLocks noChangeAspect="1" noChangeArrowheads="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7171" name="Text Box 6"/>
          <p:cNvSpPr txBox="1">
            <a:spLocks noChangeArrowheads="1"/>
          </p:cNvSpPr>
          <p:nvPr/>
        </p:nvSpPr>
        <p:spPr bwMode="auto">
          <a:xfrm rot="-2872906">
            <a:off x="6523037" y="4983163"/>
            <a:ext cx="1978025" cy="241300"/>
          </a:xfrm>
          <a:prstGeom prst="rect">
            <a:avLst/>
          </a:prstGeom>
          <a:solidFill>
            <a:srgbClr val="FFFF13"/>
          </a:solidFill>
          <a:ln w="28575">
            <a:solidFill>
              <a:schemeClr val="bg2"/>
            </a:solidFill>
            <a:miter lim="800000"/>
            <a:headEnd/>
            <a:tailEnd/>
          </a:ln>
        </p:spPr>
        <p:txBody>
          <a:bodyPr tIns="0" bIns="0">
            <a:spAutoFit/>
          </a:bodyPr>
          <a:lstStyle/>
          <a:p>
            <a:pPr algn="ctr">
              <a:spcBef>
                <a:spcPct val="50000"/>
              </a:spcBef>
            </a:pPr>
            <a:r>
              <a:rPr lang="en-US" sz="1400" b="1">
                <a:solidFill>
                  <a:schemeClr val="bg2"/>
                </a:solidFill>
                <a:latin typeface="Georgia" pitchFamily="18" charset="0"/>
              </a:rPr>
              <a:t>St. Lawrence River</a:t>
            </a:r>
          </a:p>
        </p:txBody>
      </p:sp>
      <p:sp>
        <p:nvSpPr>
          <p:cNvPr id="7172" name="Text Box 7"/>
          <p:cNvSpPr txBox="1">
            <a:spLocks noChangeArrowheads="1"/>
          </p:cNvSpPr>
          <p:nvPr/>
        </p:nvSpPr>
        <p:spPr bwMode="auto">
          <a:xfrm>
            <a:off x="4800600" y="4953000"/>
            <a:ext cx="1804988" cy="241300"/>
          </a:xfrm>
          <a:prstGeom prst="rect">
            <a:avLst/>
          </a:prstGeom>
          <a:solidFill>
            <a:srgbClr val="FFFF13"/>
          </a:solidFill>
          <a:ln w="28575">
            <a:solidFill>
              <a:schemeClr val="bg2"/>
            </a:solidFill>
            <a:miter lim="800000"/>
            <a:headEnd/>
            <a:tailEnd/>
          </a:ln>
        </p:spPr>
        <p:txBody>
          <a:bodyPr tIns="0" bIns="0">
            <a:spAutoFit/>
          </a:bodyPr>
          <a:lstStyle/>
          <a:p>
            <a:pPr algn="ctr">
              <a:spcBef>
                <a:spcPct val="50000"/>
              </a:spcBef>
            </a:pPr>
            <a:r>
              <a:rPr lang="en-US" sz="1400" b="1">
                <a:solidFill>
                  <a:schemeClr val="bg2"/>
                </a:solidFill>
                <a:latin typeface="Georgia" pitchFamily="18" charset="0"/>
              </a:rPr>
              <a:t>The Great Lakes:</a:t>
            </a:r>
          </a:p>
        </p:txBody>
      </p:sp>
      <p:sp>
        <p:nvSpPr>
          <p:cNvPr id="7173" name="Text Box 8"/>
          <p:cNvSpPr txBox="1">
            <a:spLocks noChangeArrowheads="1"/>
          </p:cNvSpPr>
          <p:nvPr/>
        </p:nvSpPr>
        <p:spPr bwMode="auto">
          <a:xfrm>
            <a:off x="4800600" y="5486400"/>
            <a:ext cx="762000" cy="211138"/>
          </a:xfrm>
          <a:prstGeom prst="rect">
            <a:avLst/>
          </a:prstGeom>
          <a:solidFill>
            <a:srgbClr val="FFFF13">
              <a:alpha val="85097"/>
            </a:srgbClr>
          </a:solidFill>
          <a:ln w="28575">
            <a:solidFill>
              <a:schemeClr val="bg2"/>
            </a:solidFill>
            <a:miter lim="800000"/>
            <a:headEnd/>
            <a:tailEnd/>
          </a:ln>
        </p:spPr>
        <p:txBody>
          <a:bodyPr lIns="0" tIns="0" rIns="0" bIns="0">
            <a:spAutoFit/>
          </a:bodyPr>
          <a:lstStyle/>
          <a:p>
            <a:pPr algn="ctr">
              <a:spcBef>
                <a:spcPct val="50000"/>
              </a:spcBef>
            </a:pPr>
            <a:r>
              <a:rPr lang="en-US" sz="1200" b="1" i="1">
                <a:solidFill>
                  <a:schemeClr val="bg2"/>
                </a:solidFill>
                <a:latin typeface="Georgia" pitchFamily="18" charset="0"/>
              </a:rPr>
              <a:t>Superior</a:t>
            </a:r>
          </a:p>
        </p:txBody>
      </p:sp>
      <p:sp>
        <p:nvSpPr>
          <p:cNvPr id="7174" name="Text Box 9"/>
          <p:cNvSpPr txBox="1">
            <a:spLocks noChangeArrowheads="1"/>
          </p:cNvSpPr>
          <p:nvPr/>
        </p:nvSpPr>
        <p:spPr bwMode="auto">
          <a:xfrm rot="-1411941">
            <a:off x="6096000" y="5867400"/>
            <a:ext cx="609600" cy="211138"/>
          </a:xfrm>
          <a:prstGeom prst="rect">
            <a:avLst/>
          </a:prstGeom>
          <a:solidFill>
            <a:srgbClr val="FFFF13">
              <a:alpha val="85097"/>
            </a:srgbClr>
          </a:solidFill>
          <a:ln w="28575">
            <a:solidFill>
              <a:schemeClr val="bg2"/>
            </a:solidFill>
            <a:miter lim="800000"/>
            <a:headEnd/>
            <a:tailEnd/>
          </a:ln>
        </p:spPr>
        <p:txBody>
          <a:bodyPr lIns="0" tIns="0" rIns="0" bIns="0">
            <a:spAutoFit/>
          </a:bodyPr>
          <a:lstStyle/>
          <a:p>
            <a:pPr algn="ctr">
              <a:spcBef>
                <a:spcPct val="50000"/>
              </a:spcBef>
            </a:pPr>
            <a:r>
              <a:rPr lang="en-US" sz="1200" b="1" i="1">
                <a:solidFill>
                  <a:schemeClr val="bg2"/>
                </a:solidFill>
                <a:latin typeface="Georgia" pitchFamily="18" charset="0"/>
              </a:rPr>
              <a:t>Huron</a:t>
            </a:r>
          </a:p>
        </p:txBody>
      </p:sp>
      <p:sp>
        <p:nvSpPr>
          <p:cNvPr id="7175" name="Text Box 10"/>
          <p:cNvSpPr txBox="1">
            <a:spLocks noChangeArrowheads="1"/>
          </p:cNvSpPr>
          <p:nvPr/>
        </p:nvSpPr>
        <p:spPr bwMode="auto">
          <a:xfrm rot="-1212372">
            <a:off x="6400800" y="6400800"/>
            <a:ext cx="423863" cy="211138"/>
          </a:xfrm>
          <a:prstGeom prst="rect">
            <a:avLst/>
          </a:prstGeom>
          <a:solidFill>
            <a:srgbClr val="FFFF13">
              <a:alpha val="85097"/>
            </a:srgbClr>
          </a:solidFill>
          <a:ln w="28575">
            <a:solidFill>
              <a:schemeClr val="bg2"/>
            </a:solidFill>
            <a:miter lim="800000"/>
            <a:headEnd/>
            <a:tailEnd/>
          </a:ln>
        </p:spPr>
        <p:txBody>
          <a:bodyPr lIns="0" tIns="0" rIns="0" bIns="0">
            <a:spAutoFit/>
          </a:bodyPr>
          <a:lstStyle/>
          <a:p>
            <a:pPr algn="ctr">
              <a:spcBef>
                <a:spcPct val="50000"/>
              </a:spcBef>
            </a:pPr>
            <a:r>
              <a:rPr lang="en-US" sz="1200" b="1" i="1">
                <a:solidFill>
                  <a:schemeClr val="bg2"/>
                </a:solidFill>
                <a:latin typeface="Georgia" pitchFamily="18" charset="0"/>
              </a:rPr>
              <a:t>Erie</a:t>
            </a:r>
          </a:p>
        </p:txBody>
      </p:sp>
      <p:sp>
        <p:nvSpPr>
          <p:cNvPr id="7176" name="Text Box 11"/>
          <p:cNvSpPr txBox="1">
            <a:spLocks noChangeArrowheads="1"/>
          </p:cNvSpPr>
          <p:nvPr/>
        </p:nvSpPr>
        <p:spPr bwMode="auto">
          <a:xfrm rot="-1722209">
            <a:off x="6781800" y="5943600"/>
            <a:ext cx="655638" cy="211138"/>
          </a:xfrm>
          <a:prstGeom prst="rect">
            <a:avLst/>
          </a:prstGeom>
          <a:solidFill>
            <a:srgbClr val="FFFF13">
              <a:alpha val="85097"/>
            </a:srgbClr>
          </a:solidFill>
          <a:ln w="28575">
            <a:solidFill>
              <a:schemeClr val="bg2"/>
            </a:solidFill>
            <a:miter lim="800000"/>
            <a:headEnd/>
            <a:tailEnd/>
          </a:ln>
        </p:spPr>
        <p:txBody>
          <a:bodyPr lIns="0" tIns="0" rIns="0" bIns="0">
            <a:spAutoFit/>
          </a:bodyPr>
          <a:lstStyle/>
          <a:p>
            <a:pPr algn="ctr">
              <a:spcBef>
                <a:spcPct val="50000"/>
              </a:spcBef>
            </a:pPr>
            <a:r>
              <a:rPr lang="en-US" sz="1200" b="1" i="1">
                <a:solidFill>
                  <a:schemeClr val="bg2"/>
                </a:solidFill>
                <a:latin typeface="Georgia" pitchFamily="18" charset="0"/>
              </a:rPr>
              <a:t>Ontario</a:t>
            </a:r>
          </a:p>
        </p:txBody>
      </p:sp>
      <p:sp>
        <p:nvSpPr>
          <p:cNvPr id="19458" name="Rectangle 2"/>
          <p:cNvSpPr>
            <a:spLocks noGrp="1" noChangeArrowheads="1"/>
          </p:cNvSpPr>
          <p:nvPr>
            <p:ph type="title"/>
          </p:nvPr>
        </p:nvSpPr>
        <p:spPr>
          <a:xfrm>
            <a:off x="152400" y="152400"/>
            <a:ext cx="8839200" cy="1143000"/>
          </a:xfrm>
          <a:solidFill>
            <a:schemeClr val="tx1"/>
          </a:solidFill>
          <a:ln w="63500">
            <a:solidFill>
              <a:schemeClr val="bg2"/>
            </a:solidFill>
          </a:ln>
        </p:spPr>
        <p:txBody>
          <a:bodyPr lIns="0" tIns="0" rIns="0" bIns="0"/>
          <a:lstStyle/>
          <a:p>
            <a:pPr eaLnBrk="1" hangingPunct="1">
              <a:defRPr/>
            </a:pPr>
            <a:r>
              <a:rPr lang="en-US" b="1" u="sng" smtClean="0">
                <a:solidFill>
                  <a:schemeClr val="bg2"/>
                </a:solidFill>
                <a:effectLst>
                  <a:outerShdw blurRad="38100" dist="38100" dir="2700000" algn="tl">
                    <a:srgbClr val="C0C0C0"/>
                  </a:outerShdw>
                </a:effectLst>
                <a:latin typeface="Georgia" pitchFamily="18" charset="0"/>
              </a:rPr>
              <a:t>Canada’s Waterways</a:t>
            </a:r>
          </a:p>
        </p:txBody>
      </p:sp>
      <p:sp>
        <p:nvSpPr>
          <p:cNvPr id="7178" name="Text Box 12"/>
          <p:cNvSpPr txBox="1">
            <a:spLocks noChangeArrowheads="1"/>
          </p:cNvSpPr>
          <p:nvPr/>
        </p:nvSpPr>
        <p:spPr bwMode="auto">
          <a:xfrm>
            <a:off x="5029200" y="3505200"/>
            <a:ext cx="990600" cy="454025"/>
          </a:xfrm>
          <a:prstGeom prst="rect">
            <a:avLst/>
          </a:prstGeom>
          <a:solidFill>
            <a:srgbClr val="FFFF13"/>
          </a:solidFill>
          <a:ln w="28575">
            <a:solidFill>
              <a:schemeClr val="bg2"/>
            </a:solidFill>
            <a:miter lim="800000"/>
            <a:headEnd/>
            <a:tailEnd/>
          </a:ln>
        </p:spPr>
        <p:txBody>
          <a:bodyPr tIns="0" bIns="0">
            <a:spAutoFit/>
          </a:bodyPr>
          <a:lstStyle/>
          <a:p>
            <a:pPr algn="ctr">
              <a:spcBef>
                <a:spcPct val="50000"/>
              </a:spcBef>
            </a:pPr>
            <a:r>
              <a:rPr lang="en-US" sz="1400" b="1">
                <a:solidFill>
                  <a:schemeClr val="bg2"/>
                </a:solidFill>
                <a:latin typeface="Georgia" pitchFamily="18" charset="0"/>
              </a:rPr>
              <a:t>Hudson Bay</a:t>
            </a:r>
          </a:p>
        </p:txBody>
      </p:sp>
      <p:sp>
        <p:nvSpPr>
          <p:cNvPr id="7179" name="Text Box 9"/>
          <p:cNvSpPr txBox="1">
            <a:spLocks noChangeArrowheads="1"/>
          </p:cNvSpPr>
          <p:nvPr/>
        </p:nvSpPr>
        <p:spPr bwMode="auto">
          <a:xfrm rot="-1411941">
            <a:off x="5029200" y="6248400"/>
            <a:ext cx="954088" cy="211138"/>
          </a:xfrm>
          <a:prstGeom prst="rect">
            <a:avLst/>
          </a:prstGeom>
          <a:solidFill>
            <a:srgbClr val="FFFF13">
              <a:alpha val="85097"/>
            </a:srgbClr>
          </a:solidFill>
          <a:ln w="28575">
            <a:solidFill>
              <a:schemeClr val="bg2"/>
            </a:solidFill>
            <a:miter lim="800000"/>
            <a:headEnd/>
            <a:tailEnd/>
          </a:ln>
        </p:spPr>
        <p:txBody>
          <a:bodyPr lIns="0" tIns="0" rIns="0" bIns="0">
            <a:spAutoFit/>
          </a:bodyPr>
          <a:lstStyle/>
          <a:p>
            <a:pPr algn="ctr">
              <a:spcBef>
                <a:spcPct val="50000"/>
              </a:spcBef>
            </a:pPr>
            <a:r>
              <a:rPr lang="en-US" sz="1200" b="1" i="1">
                <a:solidFill>
                  <a:schemeClr val="bg2"/>
                </a:solidFill>
                <a:latin typeface="Georgia" pitchFamily="18" charset="0"/>
              </a:rPr>
              <a:t>Michigan</a:t>
            </a:r>
          </a:p>
        </p:txBody>
      </p:sp>
      <p:sp>
        <p:nvSpPr>
          <p:cNvPr id="12" name="TextBox 11"/>
          <p:cNvSpPr txBox="1"/>
          <p:nvPr/>
        </p:nvSpPr>
        <p:spPr>
          <a:xfrm>
            <a:off x="3657600" y="5562600"/>
            <a:ext cx="1143000" cy="369332"/>
          </a:xfrm>
          <a:prstGeom prst="rect">
            <a:avLst/>
          </a:prstGeom>
          <a:solidFill>
            <a:srgbClr val="FFFFCC"/>
          </a:solidFill>
        </p:spPr>
        <p:txBody>
          <a:bodyPr wrap="square" rtlCol="0">
            <a:spAutoFit/>
          </a:bodyPr>
          <a:lstStyle/>
          <a:p>
            <a:r>
              <a:rPr lang="en-US" b="1" dirty="0" smtClean="0">
                <a:solidFill>
                  <a:schemeClr val="accent1">
                    <a:lumMod val="75000"/>
                  </a:schemeClr>
                </a:solidFill>
              </a:rPr>
              <a:t>HOMES</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838200"/>
          </a:xfrm>
        </p:spPr>
        <p:txBody>
          <a:bodyPr/>
          <a:lstStyle/>
          <a:p>
            <a:pPr eaLnBrk="1" hangingPunct="1">
              <a:defRPr/>
            </a:pPr>
            <a:r>
              <a:rPr lang="en-US" b="1" u="sng" smtClean="0">
                <a:solidFill>
                  <a:schemeClr val="tx1"/>
                </a:solidFill>
                <a:latin typeface="Georgia" pitchFamily="18" charset="0"/>
              </a:rPr>
              <a:t>St. Lawrence River</a:t>
            </a:r>
          </a:p>
        </p:txBody>
      </p:sp>
      <p:pic>
        <p:nvPicPr>
          <p:cNvPr id="8195" name="Picture 5" descr="Map: The St. Lawrence River: Gateway to North America"/>
          <p:cNvPicPr>
            <a:picLocks noChangeAspect="1" noChangeArrowheads="1"/>
          </p:cNvPicPr>
          <p:nvPr/>
        </p:nvPicPr>
        <p:blipFill>
          <a:blip r:embed="rId2" cstate="print"/>
          <a:srcRect/>
          <a:stretch>
            <a:fillRect/>
          </a:stretch>
        </p:blipFill>
        <p:spPr bwMode="auto">
          <a:xfrm>
            <a:off x="0" y="1323975"/>
            <a:ext cx="6248400" cy="5534025"/>
          </a:xfrm>
          <a:prstGeom prst="rect">
            <a:avLst/>
          </a:prstGeom>
          <a:noFill/>
          <a:ln w="34925">
            <a:solidFill>
              <a:schemeClr val="tx1"/>
            </a:solidFill>
            <a:miter lim="800000"/>
            <a:headEnd/>
            <a:tailEnd/>
          </a:ln>
        </p:spPr>
      </p:pic>
      <p:sp>
        <p:nvSpPr>
          <p:cNvPr id="8196" name="Rectangle 3"/>
          <p:cNvSpPr>
            <a:spLocks noGrp="1" noChangeArrowheads="1"/>
          </p:cNvSpPr>
          <p:nvPr>
            <p:ph type="body" idx="1"/>
          </p:nvPr>
        </p:nvSpPr>
        <p:spPr>
          <a:xfrm>
            <a:off x="5257800" y="1524000"/>
            <a:ext cx="3733800" cy="4724400"/>
          </a:xfrm>
          <a:solidFill>
            <a:schemeClr val="bg1"/>
          </a:solidFill>
          <a:ln w="31750">
            <a:solidFill>
              <a:schemeClr val="tx1"/>
            </a:solidFill>
          </a:ln>
        </p:spPr>
        <p:txBody>
          <a:bodyPr tIns="0" bIns="0"/>
          <a:lstStyle/>
          <a:p>
            <a:pPr algn="ctr" eaLnBrk="1" hangingPunct="1">
              <a:buFontTx/>
              <a:buNone/>
            </a:pPr>
            <a:r>
              <a:rPr lang="en-US" dirty="0" smtClean="0">
                <a:latin typeface="Georgia" pitchFamily="18" charset="0"/>
              </a:rPr>
              <a:t>The St. Lawrence River is located in </a:t>
            </a:r>
            <a:r>
              <a:rPr lang="en-US" b="1" u="sng" dirty="0" smtClean="0">
                <a:solidFill>
                  <a:srgbClr val="FFD317"/>
                </a:solidFill>
                <a:latin typeface="Georgia" pitchFamily="18" charset="0"/>
              </a:rPr>
              <a:t>East</a:t>
            </a:r>
            <a:r>
              <a:rPr lang="en-US" dirty="0" smtClean="0">
                <a:latin typeface="Georgia" pitchFamily="18" charset="0"/>
              </a:rPr>
              <a:t>ern Canada; stretching from Lake </a:t>
            </a:r>
            <a:r>
              <a:rPr lang="en-US" b="1" u="sng" dirty="0" smtClean="0">
                <a:solidFill>
                  <a:srgbClr val="FFD317"/>
                </a:solidFill>
                <a:latin typeface="Georgia" pitchFamily="18" charset="0"/>
              </a:rPr>
              <a:t>Ontario</a:t>
            </a:r>
            <a:r>
              <a:rPr lang="en-US" dirty="0" smtClean="0">
                <a:latin typeface="Georgia" pitchFamily="18" charset="0"/>
              </a:rPr>
              <a:t> to the Atlantic Ocean. Why would this water be important?</a:t>
            </a:r>
          </a:p>
        </p:txBody>
      </p:sp>
      <p:sp>
        <p:nvSpPr>
          <p:cNvPr id="8197" name="Freeform 7"/>
          <p:cNvSpPr>
            <a:spLocks/>
          </p:cNvSpPr>
          <p:nvPr/>
        </p:nvSpPr>
        <p:spPr bwMode="auto">
          <a:xfrm>
            <a:off x="2971800" y="3886200"/>
            <a:ext cx="990600" cy="1676400"/>
          </a:xfrm>
          <a:custGeom>
            <a:avLst/>
            <a:gdLst>
              <a:gd name="T0" fmla="*/ 0 w 624"/>
              <a:gd name="T1" fmla="*/ 2147483647 h 1056"/>
              <a:gd name="T2" fmla="*/ 2147483647 w 624"/>
              <a:gd name="T3" fmla="*/ 2147483647 h 1056"/>
              <a:gd name="T4" fmla="*/ 2147483647 w 624"/>
              <a:gd name="T5" fmla="*/ 2147483647 h 1056"/>
              <a:gd name="T6" fmla="*/ 2147483647 w 624"/>
              <a:gd name="T7" fmla="*/ 2147483647 h 1056"/>
              <a:gd name="T8" fmla="*/ 2147483647 w 624"/>
              <a:gd name="T9" fmla="*/ 2147483647 h 1056"/>
              <a:gd name="T10" fmla="*/ 2147483647 w 624"/>
              <a:gd name="T11" fmla="*/ 2147483647 h 1056"/>
              <a:gd name="T12" fmla="*/ 2147483647 w 624"/>
              <a:gd name="T13" fmla="*/ 2147483647 h 1056"/>
              <a:gd name="T14" fmla="*/ 2147483647 w 624"/>
              <a:gd name="T15" fmla="*/ 2147483647 h 1056"/>
              <a:gd name="T16" fmla="*/ 2147483647 w 624"/>
              <a:gd name="T17" fmla="*/ 0 h 10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1056"/>
              <a:gd name="T29" fmla="*/ 624 w 624"/>
              <a:gd name="T30" fmla="*/ 1056 h 1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1056">
                <a:moveTo>
                  <a:pt x="0" y="1056"/>
                </a:moveTo>
                <a:cubicBezTo>
                  <a:pt x="32" y="1008"/>
                  <a:pt x="64" y="960"/>
                  <a:pt x="96" y="912"/>
                </a:cubicBezTo>
                <a:cubicBezTo>
                  <a:pt x="128" y="864"/>
                  <a:pt x="160" y="816"/>
                  <a:pt x="192" y="768"/>
                </a:cubicBezTo>
                <a:cubicBezTo>
                  <a:pt x="224" y="720"/>
                  <a:pt x="264" y="656"/>
                  <a:pt x="288" y="624"/>
                </a:cubicBezTo>
                <a:cubicBezTo>
                  <a:pt x="312" y="592"/>
                  <a:pt x="304" y="608"/>
                  <a:pt x="336" y="576"/>
                </a:cubicBezTo>
                <a:cubicBezTo>
                  <a:pt x="368" y="544"/>
                  <a:pt x="456" y="480"/>
                  <a:pt x="480" y="432"/>
                </a:cubicBezTo>
                <a:cubicBezTo>
                  <a:pt x="504" y="384"/>
                  <a:pt x="464" y="336"/>
                  <a:pt x="480" y="288"/>
                </a:cubicBezTo>
                <a:cubicBezTo>
                  <a:pt x="496" y="240"/>
                  <a:pt x="552" y="192"/>
                  <a:pt x="576" y="144"/>
                </a:cubicBezTo>
                <a:cubicBezTo>
                  <a:pt x="600" y="96"/>
                  <a:pt x="612" y="48"/>
                  <a:pt x="624" y="0"/>
                </a:cubicBezTo>
              </a:path>
            </a:pathLst>
          </a:custGeom>
          <a:noFill/>
          <a:ln w="50800" cap="flat">
            <a:solidFill>
              <a:srgbClr val="FF0000"/>
            </a:solidFill>
            <a:prstDash val="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nlc000849"/>
          <p:cNvPicPr>
            <a:picLocks noChangeAspect="1" noChangeArrowheads="1"/>
          </p:cNvPicPr>
          <p:nvPr/>
        </p:nvPicPr>
        <p:blipFill>
          <a:blip r:embed="rId2" cstate="print"/>
          <a:srcRect/>
          <a:stretch>
            <a:fillRect/>
          </a:stretch>
        </p:blipFill>
        <p:spPr bwMode="auto">
          <a:xfrm>
            <a:off x="0" y="0"/>
            <a:ext cx="7010400" cy="5222875"/>
          </a:xfrm>
          <a:prstGeom prst="rect">
            <a:avLst/>
          </a:prstGeom>
          <a:noFill/>
          <a:ln w="9525">
            <a:noFill/>
            <a:miter lim="800000"/>
            <a:headEnd/>
            <a:tailEnd/>
          </a:ln>
        </p:spPr>
      </p:pic>
      <p:sp>
        <p:nvSpPr>
          <p:cNvPr id="9219" name="Rectangle 3"/>
          <p:cNvSpPr>
            <a:spLocks noGrp="1" noChangeArrowheads="1"/>
          </p:cNvSpPr>
          <p:nvPr>
            <p:ph type="body" idx="1"/>
          </p:nvPr>
        </p:nvSpPr>
        <p:spPr>
          <a:xfrm>
            <a:off x="1143000" y="76200"/>
            <a:ext cx="7924800" cy="1981200"/>
          </a:xfrm>
          <a:solidFill>
            <a:srgbClr val="000080"/>
          </a:solidFill>
          <a:ln w="38100">
            <a:solidFill>
              <a:schemeClr val="tx1"/>
            </a:solidFill>
          </a:ln>
        </p:spPr>
        <p:txBody>
          <a:bodyPr/>
          <a:lstStyle/>
          <a:p>
            <a:pPr algn="ctr" eaLnBrk="1" hangingPunct="1">
              <a:buFontTx/>
              <a:buNone/>
            </a:pPr>
            <a:r>
              <a:rPr lang="en-US" sz="2800" smtClean="0">
                <a:latin typeface="Georgia" pitchFamily="18" charset="0"/>
              </a:rPr>
              <a:t>The St. Lawrence River played an important role in Canada’s history: Allowed European explorers to easily travel farther into North America</a:t>
            </a:r>
          </a:p>
        </p:txBody>
      </p:sp>
      <p:pic>
        <p:nvPicPr>
          <p:cNvPr id="9220" name="Picture 7" descr="cartier"/>
          <p:cNvPicPr>
            <a:picLocks noChangeAspect="1" noChangeArrowheads="1"/>
          </p:cNvPicPr>
          <p:nvPr/>
        </p:nvPicPr>
        <p:blipFill>
          <a:blip r:embed="rId3" cstate="print"/>
          <a:srcRect/>
          <a:stretch>
            <a:fillRect/>
          </a:stretch>
        </p:blipFill>
        <p:spPr bwMode="auto">
          <a:xfrm>
            <a:off x="5562600" y="2286000"/>
            <a:ext cx="3697288" cy="3733800"/>
          </a:xfrm>
          <a:prstGeom prst="rect">
            <a:avLst/>
          </a:prstGeom>
          <a:noFill/>
          <a:ln w="9525">
            <a:noFill/>
            <a:miter lim="800000"/>
            <a:headEnd/>
            <a:tailEnd/>
          </a:ln>
        </p:spPr>
      </p:pic>
      <p:sp>
        <p:nvSpPr>
          <p:cNvPr id="9221" name="Text Box 8"/>
          <p:cNvSpPr txBox="1">
            <a:spLocks noChangeArrowheads="1"/>
          </p:cNvSpPr>
          <p:nvPr/>
        </p:nvSpPr>
        <p:spPr bwMode="auto">
          <a:xfrm>
            <a:off x="76200" y="4876800"/>
            <a:ext cx="7772400" cy="1838325"/>
          </a:xfrm>
          <a:prstGeom prst="rect">
            <a:avLst/>
          </a:prstGeom>
          <a:solidFill>
            <a:schemeClr val="tx2"/>
          </a:solidFill>
          <a:ln w="38100">
            <a:solidFill>
              <a:srgbClr val="333333"/>
            </a:solidFill>
            <a:miter lim="800000"/>
            <a:headEnd/>
            <a:tailEnd/>
          </a:ln>
        </p:spPr>
        <p:txBody>
          <a:bodyPr>
            <a:spAutoFit/>
          </a:bodyPr>
          <a:lstStyle/>
          <a:p>
            <a:pPr algn="ctr">
              <a:spcBef>
                <a:spcPct val="50000"/>
              </a:spcBef>
            </a:pPr>
            <a:r>
              <a:rPr lang="en-US" sz="2800" dirty="0">
                <a:solidFill>
                  <a:srgbClr val="000000"/>
                </a:solidFill>
                <a:latin typeface="Georgia" pitchFamily="18" charset="0"/>
              </a:rPr>
              <a:t>The French explorer Jacques Cartier explored much of the St. Lawrence river system. In 1541 he led an expedition back to Canada, along with a few hundred colonists, to </a:t>
            </a:r>
            <a:r>
              <a:rPr lang="en-US" sz="2800" dirty="0" smtClean="0">
                <a:solidFill>
                  <a:srgbClr val="000000"/>
                </a:solidFill>
                <a:latin typeface="Georgia" pitchFamily="18" charset="0"/>
              </a:rPr>
              <a:t>create </a:t>
            </a:r>
            <a:r>
              <a:rPr lang="en-US" sz="2800" dirty="0">
                <a:solidFill>
                  <a:srgbClr val="000000"/>
                </a:solidFill>
                <a:latin typeface="Georgia" pitchFamily="18" charset="0"/>
              </a:rPr>
              <a:t>New France.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4AF051D6874F47957BFC4F13A198BD" ma:contentTypeVersion="0" ma:contentTypeDescription="Create a new document." ma:contentTypeScope="" ma:versionID="4944c2b60e08e1eafe95ec86f6cdd63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5718155-BEE2-47AB-9E0F-C62615DA76DE}">
  <ds:schemaRefs>
    <ds:schemaRef ds:uri="http://schemas.microsoft.com/sharepoint/v3/contenttype/forms"/>
  </ds:schemaRefs>
</ds:datastoreItem>
</file>

<file path=customXml/itemProps2.xml><?xml version="1.0" encoding="utf-8"?>
<ds:datastoreItem xmlns:ds="http://schemas.openxmlformats.org/officeDocument/2006/customXml" ds:itemID="{FAD5E7EF-9804-419E-B817-EAD7B3C91405}">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FED7CB-E0DC-41C5-8D91-6437FE06B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Mountain Top</Template>
  <TotalTime>2098</TotalTime>
  <Words>1772</Words>
  <Application>Microsoft Office PowerPoint</Application>
  <PresentationFormat>On-screen Show (4:3)</PresentationFormat>
  <Paragraphs>154</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Georgia</vt:lpstr>
      <vt:lpstr>Mountain Top</vt:lpstr>
      <vt:lpstr>CANADA POWERPOINT DIRECTIONS</vt:lpstr>
      <vt:lpstr>What do you know about Canada? </vt:lpstr>
      <vt:lpstr>Canada</vt:lpstr>
      <vt:lpstr>PowerPoint Presentation</vt:lpstr>
      <vt:lpstr>PowerPoint Presentation</vt:lpstr>
      <vt:lpstr>PowerPoint Presentation</vt:lpstr>
      <vt:lpstr>Canada’s Waterways</vt:lpstr>
      <vt:lpstr>St. Lawrence River</vt:lpstr>
      <vt:lpstr>PowerPoint Presentation</vt:lpstr>
      <vt:lpstr>PowerPoint Presentation</vt:lpstr>
      <vt:lpstr>The Great Lakes</vt:lpstr>
      <vt:lpstr>PowerPoint Presentation</vt:lpstr>
      <vt:lpstr>Canadian Shield</vt:lpstr>
      <vt:lpstr>PowerPoint Presentation</vt:lpstr>
      <vt:lpstr>The Rocky Mountains</vt:lpstr>
      <vt:lpstr>PowerPoint Presentation</vt:lpstr>
      <vt:lpstr>PowerPoint Presentation</vt:lpstr>
      <vt:lpstr>PowerPoint Presentation</vt:lpstr>
      <vt:lpstr>Climate of Canada</vt:lpstr>
      <vt:lpstr>PowerPoint Presentation</vt:lpstr>
      <vt:lpstr>PowerPoint Presentation</vt:lpstr>
      <vt:lpstr>PowerPoint Presentation</vt:lpstr>
      <vt:lpstr>PowerPoint Presentation</vt:lpstr>
      <vt:lpstr>This is a ‘Permafrost’ Map of Canada:  (Permafrost is when the soil in an area stays permanently frozen).   </vt:lpstr>
      <vt:lpstr>PowerPoint Presentation</vt:lpstr>
      <vt:lpstr>PowerPoint Presentation</vt:lpstr>
      <vt:lpstr>Canada’s Political Boundaries/Divisions</vt:lpstr>
      <vt:lpstr>PowerPoint Presentation</vt:lpstr>
      <vt:lpstr>PowerPoint Presentation</vt:lpstr>
      <vt:lpstr>Natural Resources of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&amp; Review</vt:lpstr>
      <vt:lpstr>Summary &amp; Review</vt:lpstr>
      <vt:lpstr>Summary &amp; Review</vt:lpstr>
      <vt:lpstr>Summary &amp; Review</vt:lpstr>
      <vt:lpstr>Summary &amp; Review</vt:lpstr>
      <vt:lpstr>Summary &amp; Review</vt:lpstr>
      <vt:lpstr>Summary &amp; Review</vt:lpstr>
      <vt:lpstr>Summary &amp; Review</vt:lpstr>
    </vt:vector>
  </TitlesOfParts>
  <Company>Paulding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6th Grade Social Studies</dc:creator>
  <cp:lastModifiedBy>Ryan Kay</cp:lastModifiedBy>
  <cp:revision>188</cp:revision>
  <dcterms:created xsi:type="dcterms:W3CDTF">2010-04-12T02:15:31Z</dcterms:created>
  <dcterms:modified xsi:type="dcterms:W3CDTF">2021-02-01T00:52:04Z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0x010100D84AF051D6874F47957BFC4F13A198BD</vt:lpwstr>
  </property>
</Properties>
</file>