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660"/>
  </p:normalViewPr>
  <p:slideViewPr>
    <p:cSldViewPr snapToGrid="0">
      <p:cViewPr varScale="1">
        <p:scale>
          <a:sx n="71" d="100"/>
          <a:sy n="71" d="100"/>
        </p:scale>
        <p:origin x="9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38C3DCB-49E2-4035-AE1E-0BC19AE05582}" type="datetimeFigureOut">
              <a:rPr lang="en-US" smtClean="0"/>
              <a:pPr/>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987C3-DBF9-4DFE-A081-6AA2DF3997C4}" type="slidenum">
              <a:rPr lang="en-US" smtClean="0"/>
              <a:pPr/>
              <a:t>‹#›</a:t>
            </a:fld>
            <a:endParaRPr lang="en-US"/>
          </a:p>
        </p:txBody>
      </p:sp>
    </p:spTree>
    <p:extLst>
      <p:ext uri="{BB962C8B-B14F-4D97-AF65-F5344CB8AC3E}">
        <p14:creationId xmlns:p14="http://schemas.microsoft.com/office/powerpoint/2010/main" val="261071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8C3DCB-49E2-4035-AE1E-0BC19AE05582}"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987C3-DBF9-4DFE-A081-6AA2DF3997C4}" type="slidenum">
              <a:rPr lang="en-US" smtClean="0"/>
              <a:pPr/>
              <a:t>‹#›</a:t>
            </a:fld>
            <a:endParaRPr lang="en-US"/>
          </a:p>
        </p:txBody>
      </p:sp>
    </p:spTree>
    <p:extLst>
      <p:ext uri="{BB962C8B-B14F-4D97-AF65-F5344CB8AC3E}">
        <p14:creationId xmlns:p14="http://schemas.microsoft.com/office/powerpoint/2010/main" val="257466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8C3DCB-49E2-4035-AE1E-0BC19AE05582}"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987C3-DBF9-4DFE-A081-6AA2DF3997C4}" type="slidenum">
              <a:rPr lang="en-US" smtClean="0"/>
              <a:pPr/>
              <a:t>‹#›</a:t>
            </a:fld>
            <a:endParaRPr lang="en-US"/>
          </a:p>
        </p:txBody>
      </p:sp>
    </p:spTree>
    <p:extLst>
      <p:ext uri="{BB962C8B-B14F-4D97-AF65-F5344CB8AC3E}">
        <p14:creationId xmlns:p14="http://schemas.microsoft.com/office/powerpoint/2010/main" val="328762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8C3DCB-49E2-4035-AE1E-0BC19AE05582}"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987C3-DBF9-4DFE-A081-6AA2DF3997C4}" type="slidenum">
              <a:rPr lang="en-US" smtClean="0"/>
              <a:pPr/>
              <a:t>‹#›</a:t>
            </a:fld>
            <a:endParaRPr lang="en-US"/>
          </a:p>
        </p:txBody>
      </p:sp>
    </p:spTree>
    <p:extLst>
      <p:ext uri="{BB962C8B-B14F-4D97-AF65-F5344CB8AC3E}">
        <p14:creationId xmlns:p14="http://schemas.microsoft.com/office/powerpoint/2010/main" val="245361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8C3DCB-49E2-4035-AE1E-0BC19AE05582}"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987C3-DBF9-4DFE-A081-6AA2DF3997C4}" type="slidenum">
              <a:rPr lang="en-US" smtClean="0"/>
              <a:pPr/>
              <a:t>‹#›</a:t>
            </a:fld>
            <a:endParaRPr lang="en-US"/>
          </a:p>
        </p:txBody>
      </p:sp>
    </p:spTree>
    <p:extLst>
      <p:ext uri="{BB962C8B-B14F-4D97-AF65-F5344CB8AC3E}">
        <p14:creationId xmlns:p14="http://schemas.microsoft.com/office/powerpoint/2010/main" val="34039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8C3DCB-49E2-4035-AE1E-0BC19AE05582}" type="datetimeFigureOut">
              <a:rPr lang="en-US" smtClean="0"/>
              <a:pPr/>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987C3-DBF9-4DFE-A081-6AA2DF3997C4}" type="slidenum">
              <a:rPr lang="en-US" smtClean="0"/>
              <a:pPr/>
              <a:t>‹#›</a:t>
            </a:fld>
            <a:endParaRPr lang="en-US"/>
          </a:p>
        </p:txBody>
      </p:sp>
    </p:spTree>
    <p:extLst>
      <p:ext uri="{BB962C8B-B14F-4D97-AF65-F5344CB8AC3E}">
        <p14:creationId xmlns:p14="http://schemas.microsoft.com/office/powerpoint/2010/main" val="363723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8C3DCB-49E2-4035-AE1E-0BC19AE05582}" type="datetimeFigureOut">
              <a:rPr lang="en-US" smtClean="0"/>
              <a:pPr/>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987C3-DBF9-4DFE-A081-6AA2DF3997C4}" type="slidenum">
              <a:rPr lang="en-US" smtClean="0"/>
              <a:pPr/>
              <a:t>‹#›</a:t>
            </a:fld>
            <a:endParaRPr lang="en-US"/>
          </a:p>
        </p:txBody>
      </p:sp>
    </p:spTree>
    <p:extLst>
      <p:ext uri="{BB962C8B-B14F-4D97-AF65-F5344CB8AC3E}">
        <p14:creationId xmlns:p14="http://schemas.microsoft.com/office/powerpoint/2010/main" val="340841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8C3DCB-49E2-4035-AE1E-0BC19AE05582}" type="datetimeFigureOut">
              <a:rPr lang="en-US" smtClean="0"/>
              <a:pPr/>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987C3-DBF9-4DFE-A081-6AA2DF3997C4}" type="slidenum">
              <a:rPr lang="en-US" smtClean="0"/>
              <a:pPr/>
              <a:t>‹#›</a:t>
            </a:fld>
            <a:endParaRPr lang="en-US"/>
          </a:p>
        </p:txBody>
      </p:sp>
    </p:spTree>
    <p:extLst>
      <p:ext uri="{BB962C8B-B14F-4D97-AF65-F5344CB8AC3E}">
        <p14:creationId xmlns:p14="http://schemas.microsoft.com/office/powerpoint/2010/main" val="38789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C3DCB-49E2-4035-AE1E-0BC19AE05582}" type="datetimeFigureOut">
              <a:rPr lang="en-US" smtClean="0"/>
              <a:pPr/>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987C3-DBF9-4DFE-A081-6AA2DF3997C4}" type="slidenum">
              <a:rPr lang="en-US" smtClean="0"/>
              <a:pPr/>
              <a:t>‹#›</a:t>
            </a:fld>
            <a:endParaRPr lang="en-US"/>
          </a:p>
        </p:txBody>
      </p:sp>
    </p:spTree>
    <p:extLst>
      <p:ext uri="{BB962C8B-B14F-4D97-AF65-F5344CB8AC3E}">
        <p14:creationId xmlns:p14="http://schemas.microsoft.com/office/powerpoint/2010/main" val="29021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A38C3DCB-49E2-4035-AE1E-0BC19AE05582}" type="datetimeFigureOut">
              <a:rPr lang="en-US" smtClean="0"/>
              <a:pPr/>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9F987C3-DBF9-4DFE-A081-6AA2DF3997C4}" type="slidenum">
              <a:rPr lang="en-US" smtClean="0"/>
              <a:pPr/>
              <a:t>‹#›</a:t>
            </a:fld>
            <a:endParaRPr lang="en-US"/>
          </a:p>
        </p:txBody>
      </p:sp>
    </p:spTree>
    <p:extLst>
      <p:ext uri="{BB962C8B-B14F-4D97-AF65-F5344CB8AC3E}">
        <p14:creationId xmlns:p14="http://schemas.microsoft.com/office/powerpoint/2010/main" val="191034798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tx2"/>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Date Placeholder 8"/>
          <p:cNvSpPr>
            <a:spLocks noGrp="1"/>
          </p:cNvSpPr>
          <p:nvPr>
            <p:ph type="dt" sz="half" idx="10"/>
          </p:nvPr>
        </p:nvSpPr>
        <p:spPr/>
        <p:txBody>
          <a:bodyPr/>
          <a:lstStyle/>
          <a:p>
            <a:fld id="{A38C3DCB-49E2-4035-AE1E-0BC19AE05582}" type="datetimeFigureOut">
              <a:rPr lang="en-US" smtClean="0"/>
              <a:pPr/>
              <a:t>11/6/2016</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9F987C3-DBF9-4DFE-A081-6AA2DF3997C4}" type="slidenum">
              <a:rPr lang="en-US" smtClean="0"/>
              <a:pPr/>
              <a:t>‹#›</a:t>
            </a:fld>
            <a:endParaRPr lang="en-US"/>
          </a:p>
        </p:txBody>
      </p:sp>
    </p:spTree>
    <p:extLst>
      <p:ext uri="{BB962C8B-B14F-4D97-AF65-F5344CB8AC3E}">
        <p14:creationId xmlns:p14="http://schemas.microsoft.com/office/powerpoint/2010/main" val="347964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38C3DCB-49E2-4035-AE1E-0BC19AE05582}" type="datetimeFigureOut">
              <a:rPr lang="en-US" smtClean="0"/>
              <a:pPr/>
              <a:t>11/6/2016</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29F987C3-DBF9-4DFE-A081-6AA2DF3997C4}" type="slidenum">
              <a:rPr lang="en-US" smtClean="0"/>
              <a:pPr/>
              <a:t>‹#›</a:t>
            </a:fld>
            <a:endParaRPr lang="en-US"/>
          </a:p>
        </p:txBody>
      </p:sp>
    </p:spTree>
    <p:extLst>
      <p:ext uri="{BB962C8B-B14F-4D97-AF65-F5344CB8AC3E}">
        <p14:creationId xmlns:p14="http://schemas.microsoft.com/office/powerpoint/2010/main" val="207085060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270towin.com/2008_Election/" TargetMode="External"/><Relationship Id="rId2" Type="http://schemas.openxmlformats.org/officeDocument/2006/relationships/hyperlink" Target="http://www.britannica.com/topic/Republicanparty/" TargetMode="External"/><Relationship Id="rId1" Type="http://schemas.openxmlformats.org/officeDocument/2006/relationships/slideLayout" Target="../slideLayouts/slideLayout3.xml"/><Relationship Id="rId6" Type="http://schemas.openxmlformats.org/officeDocument/2006/relationships/hyperlink" Target="http://www.Mlive.com" TargetMode="External"/><Relationship Id="rId5" Type="http://schemas.openxmlformats.org/officeDocument/2006/relationships/hyperlink" Target="http://www.usatoday.com" TargetMode="External"/><Relationship Id="rId4" Type="http://schemas.openxmlformats.org/officeDocument/2006/relationships/hyperlink" Target="http://www.republicanview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404" y="364067"/>
            <a:ext cx="10086663" cy="1108209"/>
          </a:xfrm>
        </p:spPr>
        <p:txBody>
          <a:bodyPr/>
          <a:lstStyle/>
          <a:p>
            <a:r>
              <a:rPr lang="en-US" dirty="0" smtClean="0"/>
              <a:t>    </a:t>
            </a:r>
            <a:r>
              <a:rPr lang="en-US" sz="6000" dirty="0" smtClean="0"/>
              <a:t>Republican Party (GOP)</a:t>
            </a:r>
            <a:endParaRPr lang="en-US" sz="6000" dirty="0"/>
          </a:p>
        </p:txBody>
      </p:sp>
      <p:sp>
        <p:nvSpPr>
          <p:cNvPr id="3" name="Subtitle 2"/>
          <p:cNvSpPr>
            <a:spLocks noGrp="1"/>
          </p:cNvSpPr>
          <p:nvPr>
            <p:ph type="subTitle" idx="1"/>
          </p:nvPr>
        </p:nvSpPr>
        <p:spPr>
          <a:xfrm>
            <a:off x="855673" y="5004898"/>
            <a:ext cx="9228201" cy="777337"/>
          </a:xfrm>
        </p:spPr>
        <p:txBody>
          <a:bodyPr>
            <a:normAutofit/>
          </a:bodyPr>
          <a:lstStyle/>
          <a:p>
            <a:r>
              <a:rPr lang="en-US" sz="2800" dirty="0" smtClean="0"/>
              <a:t>                By: </a:t>
            </a:r>
            <a:r>
              <a:rPr lang="en-US" sz="2800" dirty="0" err="1" smtClean="0"/>
              <a:t>Ishtyaq</a:t>
            </a:r>
            <a:r>
              <a:rPr lang="en-US" sz="2800" dirty="0" smtClean="0"/>
              <a:t>, Alex, Dane</a:t>
            </a:r>
            <a:endParaRPr lang="en-US" sz="2800" dirty="0"/>
          </a:p>
        </p:txBody>
      </p:sp>
      <p:pic>
        <p:nvPicPr>
          <p:cNvPr id="4" name="Picture 3"/>
          <p:cNvPicPr>
            <a:picLocks noChangeAspect="1"/>
          </p:cNvPicPr>
          <p:nvPr/>
        </p:nvPicPr>
        <p:blipFill>
          <a:blip r:embed="rId2"/>
          <a:stretch>
            <a:fillRect/>
          </a:stretch>
        </p:blipFill>
        <p:spPr>
          <a:xfrm>
            <a:off x="3644900" y="1840576"/>
            <a:ext cx="4624183" cy="2756824"/>
          </a:xfrm>
          <a:prstGeom prst="rect">
            <a:avLst/>
          </a:prstGeom>
        </p:spPr>
      </p:pic>
    </p:spTree>
    <p:extLst>
      <p:ext uri="{BB962C8B-B14F-4D97-AF65-F5344CB8AC3E}">
        <p14:creationId xmlns:p14="http://schemas.microsoft.com/office/powerpoint/2010/main" val="2760111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743881"/>
          </a:xfrm>
        </p:spPr>
        <p:txBody>
          <a:bodyPr>
            <a:normAutofit/>
          </a:bodyPr>
          <a:lstStyle/>
          <a:p>
            <a:r>
              <a:rPr lang="en-US" sz="2400" dirty="0" smtClean="0"/>
              <a:t>                                                                   Citations</a:t>
            </a:r>
            <a:endParaRPr lang="en-US" sz="2400" dirty="0"/>
          </a:p>
        </p:txBody>
      </p:sp>
      <p:sp>
        <p:nvSpPr>
          <p:cNvPr id="3" name="Text Placeholder 2"/>
          <p:cNvSpPr>
            <a:spLocks noGrp="1"/>
          </p:cNvSpPr>
          <p:nvPr>
            <p:ph type="body" idx="1"/>
          </p:nvPr>
        </p:nvSpPr>
        <p:spPr>
          <a:xfrm>
            <a:off x="667512" y="1816100"/>
            <a:ext cx="10914888" cy="4813300"/>
          </a:xfrm>
        </p:spPr>
        <p:txBody>
          <a:bodyPr>
            <a:normAutofit/>
          </a:bodyPr>
          <a:lstStyle/>
          <a:p>
            <a:r>
              <a:rPr lang="en-US" sz="1600" dirty="0" smtClean="0"/>
              <a:t> </a:t>
            </a:r>
            <a:r>
              <a:rPr lang="en-US" sz="1600" dirty="0" smtClean="0">
                <a:hlinkClick r:id="rId2"/>
              </a:rPr>
              <a:t>www.britannica.com/topic/Republicanparty/</a:t>
            </a:r>
            <a:endParaRPr lang="en-US" sz="1600" dirty="0" smtClean="0"/>
          </a:p>
          <a:p>
            <a:r>
              <a:rPr lang="en-US" sz="1600" dirty="0" smtClean="0">
                <a:hlinkClick r:id="rId3"/>
              </a:rPr>
              <a:t>www.270towin.com/2008_Election/</a:t>
            </a:r>
            <a:endParaRPr lang="en-US" sz="1600" dirty="0" smtClean="0"/>
          </a:p>
          <a:p>
            <a:r>
              <a:rPr lang="en-US" sz="1600" dirty="0" smtClean="0">
                <a:hlinkClick r:id="rId4"/>
              </a:rPr>
              <a:t>www.republicanviews.org</a:t>
            </a:r>
            <a:endParaRPr lang="en-US" sz="1600" dirty="0" smtClean="0"/>
          </a:p>
          <a:p>
            <a:r>
              <a:rPr lang="en-US" sz="1600" dirty="0" smtClean="0">
                <a:hlinkClick r:id="rId5"/>
              </a:rPr>
              <a:t>www.usatoday.com</a:t>
            </a:r>
            <a:endParaRPr lang="en-US" sz="1600" dirty="0" smtClean="0"/>
          </a:p>
          <a:p>
            <a:r>
              <a:rPr lang="en-US" sz="1600" dirty="0" smtClean="0">
                <a:hlinkClick r:id="rId6"/>
              </a:rPr>
              <a:t>www.Mlive.com</a:t>
            </a:r>
            <a:endParaRPr lang="en-US" sz="1600" dirty="0" smtClean="0"/>
          </a:p>
          <a:p>
            <a:endParaRPr lang="en-US" sz="1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09" y="684292"/>
            <a:ext cx="8989383" cy="429613"/>
          </a:xfrm>
        </p:spPr>
        <p:txBody>
          <a:bodyPr>
            <a:normAutofit fontScale="90000"/>
          </a:bodyPr>
          <a:lstStyle/>
          <a:p>
            <a:r>
              <a:rPr lang="en-US" sz="2800" dirty="0" smtClean="0"/>
              <a:t>                                                     Recent History #1</a:t>
            </a:r>
            <a:endParaRPr lang="en-US" sz="2800" dirty="0"/>
          </a:p>
        </p:txBody>
      </p:sp>
      <p:sp>
        <p:nvSpPr>
          <p:cNvPr id="3" name="Text Placeholder 2"/>
          <p:cNvSpPr>
            <a:spLocks noGrp="1"/>
          </p:cNvSpPr>
          <p:nvPr>
            <p:ph type="body" idx="1"/>
          </p:nvPr>
        </p:nvSpPr>
        <p:spPr>
          <a:xfrm>
            <a:off x="667511" y="3441469"/>
            <a:ext cx="9864713" cy="2643446"/>
          </a:xfrm>
        </p:spPr>
        <p:txBody>
          <a:bodyPr>
            <a:normAutofit/>
          </a:bodyPr>
          <a:lstStyle/>
          <a:p>
            <a:pPr marL="285750" indent="-285750">
              <a:buFont typeface="Arial" panose="020B0604020202020204" pitchFamily="34" charset="0"/>
              <a:buChar char="•"/>
            </a:pPr>
            <a:r>
              <a:rPr lang="en-US" sz="1600" dirty="0" smtClean="0"/>
              <a:t>In 2004, Bush was reelected by a close margin winning both popular vote and electoral vote.</a:t>
            </a:r>
          </a:p>
          <a:p>
            <a:pPr marL="285750" indent="-285750">
              <a:buFont typeface="Arial" panose="020B0604020202020204" pitchFamily="34" charset="0"/>
              <a:buChar char="•"/>
            </a:pPr>
            <a:r>
              <a:rPr lang="en-US" sz="1600" dirty="0" smtClean="0"/>
              <a:t>Republicans had control of both of the houses in Congress until 2006 where Republicans faced opposition due to the Iraq war.</a:t>
            </a:r>
          </a:p>
          <a:p>
            <a:pPr marL="285750" indent="-285750">
              <a:buFont typeface="Arial" panose="020B0604020202020204" pitchFamily="34" charset="0"/>
              <a:buChar char="•"/>
            </a:pPr>
            <a:r>
              <a:rPr lang="en-US" sz="1600" dirty="0" smtClean="0"/>
              <a:t>Both the house and senate regained by the Democrats, In 2006.</a:t>
            </a:r>
          </a:p>
          <a:p>
            <a:pPr marL="285750" indent="-285750">
              <a:buFont typeface="Arial" panose="020B0604020202020204" pitchFamily="34" charset="0"/>
              <a:buChar char="•"/>
            </a:pPr>
            <a:r>
              <a:rPr lang="en-US" sz="1600" dirty="0" smtClean="0"/>
              <a:t>In 2008, Senator John McCain was the Republican presidential nominee and faced Barack Obama for presidency.</a:t>
            </a:r>
          </a:p>
          <a:p>
            <a:pPr marL="285750" indent="-285750">
              <a:buFont typeface="Arial" panose="020B0604020202020204" pitchFamily="34" charset="0"/>
              <a:buChar char="•"/>
            </a:pPr>
            <a:r>
              <a:rPr lang="en-US" sz="1600" dirty="0" smtClean="0"/>
              <a:t>Obama won in a landslide winning 365 electoral votes compared to John McCain's 173 electoral votes. </a:t>
            </a:r>
          </a:p>
          <a:p>
            <a:pPr marL="285750" indent="-285750">
              <a:buFont typeface="Arial" panose="020B0604020202020204" pitchFamily="34" charset="0"/>
              <a:buChar char="•"/>
            </a:pPr>
            <a:r>
              <a:rPr lang="en-US" sz="1600" dirty="0" smtClean="0"/>
              <a:t>Popular vote was much closer as Obama had 52.93% of votes and McCain had 45.65% of votes.</a:t>
            </a:r>
            <a:endParaRPr lang="en-US" sz="1600" dirty="0"/>
          </a:p>
        </p:txBody>
      </p:sp>
      <p:pic>
        <p:nvPicPr>
          <p:cNvPr id="4" name="Picture 3"/>
          <p:cNvPicPr>
            <a:picLocks noChangeAspect="1"/>
          </p:cNvPicPr>
          <p:nvPr/>
        </p:nvPicPr>
        <p:blipFill>
          <a:blip r:embed="rId2"/>
          <a:stretch>
            <a:fillRect/>
          </a:stretch>
        </p:blipFill>
        <p:spPr>
          <a:xfrm>
            <a:off x="4180210" y="1202805"/>
            <a:ext cx="3402457" cy="2086840"/>
          </a:xfrm>
          <a:prstGeom prst="rect">
            <a:avLst/>
          </a:prstGeom>
        </p:spPr>
      </p:pic>
    </p:spTree>
    <p:extLst>
      <p:ext uri="{BB962C8B-B14F-4D97-AF65-F5344CB8AC3E}">
        <p14:creationId xmlns:p14="http://schemas.microsoft.com/office/powerpoint/2010/main" val="2161756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04" y="195919"/>
            <a:ext cx="10780776" cy="642281"/>
          </a:xfrm>
        </p:spPr>
        <p:txBody>
          <a:bodyPr>
            <a:normAutofit/>
          </a:bodyPr>
          <a:lstStyle/>
          <a:p>
            <a:r>
              <a:rPr lang="en-US" sz="2800" dirty="0" smtClean="0"/>
              <a:t>                                               </a:t>
            </a:r>
            <a:r>
              <a:rPr lang="en-US" sz="2400" dirty="0" smtClean="0"/>
              <a:t>     Recent History #2</a:t>
            </a:r>
            <a:endParaRPr lang="en-US" sz="2800" dirty="0"/>
          </a:p>
        </p:txBody>
      </p:sp>
      <p:sp>
        <p:nvSpPr>
          <p:cNvPr id="3" name="Text Placeholder 2"/>
          <p:cNvSpPr>
            <a:spLocks noGrp="1"/>
          </p:cNvSpPr>
          <p:nvPr>
            <p:ph type="body" idx="1"/>
          </p:nvPr>
        </p:nvSpPr>
        <p:spPr>
          <a:xfrm>
            <a:off x="1406144" y="3695701"/>
            <a:ext cx="9226296" cy="2576944"/>
          </a:xfrm>
        </p:spPr>
        <p:txBody>
          <a:bodyPr>
            <a:normAutofit lnSpcReduction="10000"/>
          </a:bodyPr>
          <a:lstStyle/>
          <a:p>
            <a:pPr marL="285750" indent="-285750">
              <a:buFont typeface="Arial" panose="020B0604020202020204" pitchFamily="34" charset="0"/>
              <a:buChar char="•"/>
            </a:pPr>
            <a:r>
              <a:rPr lang="en-US" sz="1600" dirty="0" smtClean="0"/>
              <a:t>Mitt Romney was the presidential candidate for the Republican party for the 2012 election, where Obama ran for reelection.</a:t>
            </a:r>
          </a:p>
          <a:p>
            <a:pPr marL="285750" indent="-285750">
              <a:buFont typeface="Arial" panose="020B0604020202020204" pitchFamily="34" charset="0"/>
              <a:buChar char="•"/>
            </a:pPr>
            <a:r>
              <a:rPr lang="en-US" sz="1600" dirty="0" smtClean="0"/>
              <a:t>Obama won the electoral votes, it was much closer compared to McCain’s electoral votes where Mitt Romney had 206 electoral votes and Obama had 332 electoral votes.</a:t>
            </a:r>
          </a:p>
          <a:p>
            <a:pPr marL="285750" indent="-285750">
              <a:buFont typeface="Arial" panose="020B0604020202020204" pitchFamily="34" charset="0"/>
              <a:buChar char="•"/>
            </a:pPr>
            <a:r>
              <a:rPr lang="en-US" sz="1600" dirty="0" smtClean="0"/>
              <a:t>The popular vote was even closer with Obama having 50.1% of the votes and Romney with 48.1% of the votes.</a:t>
            </a:r>
          </a:p>
          <a:p>
            <a:pPr marL="285750" indent="-285750">
              <a:buFont typeface="Arial" panose="020B0604020202020204" pitchFamily="34" charset="0"/>
              <a:buChar char="•"/>
            </a:pPr>
            <a:r>
              <a:rPr lang="en-US" sz="1600" dirty="0" smtClean="0"/>
              <a:t>Since 2008, the Republicans have controlled both House and Senate for 8 years straight.</a:t>
            </a:r>
          </a:p>
          <a:p>
            <a:pPr marL="285750" indent="-285750">
              <a:buFont typeface="Arial" panose="020B0604020202020204" pitchFamily="34" charset="0"/>
              <a:buChar char="•"/>
            </a:pPr>
            <a:r>
              <a:rPr lang="en-US" sz="1600" dirty="0" smtClean="0"/>
              <a:t>The upcoming election for the Republican party has Donald Trump as the running mate against Hillary Clinton the Democrat presidential nominee.</a:t>
            </a:r>
            <a:endParaRPr lang="en-US" sz="1600" dirty="0"/>
          </a:p>
        </p:txBody>
      </p:sp>
      <p:sp>
        <p:nvSpPr>
          <p:cNvPr id="9" name="Rectangle 8"/>
          <p:cNvSpPr/>
          <p:nvPr/>
        </p:nvSpPr>
        <p:spPr>
          <a:xfrm>
            <a:off x="3352800" y="3048000"/>
            <a:ext cx="6096000" cy="369332"/>
          </a:xfrm>
          <a:prstGeom prst="rect">
            <a:avLst/>
          </a:prstGeom>
        </p:spPr>
        <p:txBody>
          <a:bodyPr wrap="square">
            <a:spAutoFit/>
          </a:bodyPr>
          <a:lstStyle/>
          <a:p>
            <a:endParaRPr lang="en-US" dirty="0"/>
          </a:p>
        </p:txBody>
      </p:sp>
      <p:pic>
        <p:nvPicPr>
          <p:cNvPr id="15362" name="Picture 2"/>
          <p:cNvPicPr>
            <a:picLocks noChangeAspect="1" noChangeArrowheads="1"/>
          </p:cNvPicPr>
          <p:nvPr/>
        </p:nvPicPr>
        <p:blipFill>
          <a:blip r:embed="rId2"/>
          <a:srcRect/>
          <a:stretch>
            <a:fillRect/>
          </a:stretch>
        </p:blipFill>
        <p:spPr bwMode="auto">
          <a:xfrm>
            <a:off x="3927475" y="990600"/>
            <a:ext cx="4286250" cy="2565400"/>
          </a:xfrm>
          <a:prstGeom prst="rect">
            <a:avLst/>
          </a:prstGeom>
          <a:noFill/>
          <a:ln w="9525">
            <a:noFill/>
            <a:miter lim="800000"/>
            <a:headEnd/>
            <a:tailEnd/>
          </a:ln>
          <a:effectLst/>
        </p:spPr>
      </p:pic>
    </p:spTree>
    <p:extLst>
      <p:ext uri="{BB962C8B-B14F-4D97-AF65-F5344CB8AC3E}">
        <p14:creationId xmlns:p14="http://schemas.microsoft.com/office/powerpoint/2010/main" val="4147833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04" y="310219"/>
            <a:ext cx="10780776" cy="553381"/>
          </a:xfrm>
        </p:spPr>
        <p:txBody>
          <a:bodyPr>
            <a:normAutofit fontScale="90000"/>
          </a:bodyPr>
          <a:lstStyle/>
          <a:p>
            <a:r>
              <a:rPr lang="en-US" dirty="0" smtClean="0"/>
              <a:t>            </a:t>
            </a:r>
            <a:r>
              <a:rPr lang="en-US" sz="2400" dirty="0" smtClean="0"/>
              <a:t>             Political Ideals  #1</a:t>
            </a:r>
            <a:endParaRPr lang="en-US" dirty="0"/>
          </a:p>
        </p:txBody>
      </p:sp>
      <p:sp>
        <p:nvSpPr>
          <p:cNvPr id="3" name="Text Placeholder 2"/>
          <p:cNvSpPr>
            <a:spLocks noGrp="1"/>
          </p:cNvSpPr>
          <p:nvPr>
            <p:ph type="body" idx="1"/>
          </p:nvPr>
        </p:nvSpPr>
        <p:spPr>
          <a:xfrm>
            <a:off x="667512" y="2921000"/>
            <a:ext cx="10140188" cy="3937000"/>
          </a:xfrm>
        </p:spPr>
        <p:txBody>
          <a:bodyPr numCol="1">
            <a:normAutofit lnSpcReduction="10000"/>
          </a:bodyPr>
          <a:lstStyle/>
          <a:p>
            <a:pPr>
              <a:spcAft>
                <a:spcPts val="600"/>
              </a:spcAft>
              <a:buFont typeface="Arial"/>
              <a:buChar char="•"/>
            </a:pPr>
            <a:r>
              <a:rPr lang="en-US" sz="1600" dirty="0" smtClean="0">
                <a:latin typeface="Calibri Light (Headings)"/>
                <a:cs typeface="Calibri Light (Headings)"/>
              </a:rPr>
              <a:t> Republican ideals have changed from being a predominantly left-wing political party to a shifted right-wing conservative party.</a:t>
            </a:r>
          </a:p>
          <a:p>
            <a:pPr>
              <a:spcAft>
                <a:spcPts val="600"/>
              </a:spcAft>
              <a:buFont typeface="Arial"/>
              <a:buChar char="•"/>
            </a:pPr>
            <a:r>
              <a:rPr lang="en-US" sz="1600" dirty="0" smtClean="0">
                <a:latin typeface="Calibri Light (Headings)"/>
                <a:cs typeface="Calibri Light (Headings)"/>
              </a:rPr>
              <a:t> The purpose of the party at the beginning was to abolish slavery in existing areas; Radical Republicans were the main force for blacks to have equal political rights and believed that the south should be punished for the civil war.  </a:t>
            </a:r>
          </a:p>
          <a:p>
            <a:pPr>
              <a:spcAft>
                <a:spcPts val="600"/>
              </a:spcAft>
              <a:buFont typeface="Arial"/>
              <a:buChar char="•"/>
            </a:pPr>
            <a:r>
              <a:rPr lang="en-US" sz="1600" dirty="0" smtClean="0">
                <a:latin typeface="Calibri Light (Headings)"/>
                <a:cs typeface="Calibri Light (Headings)"/>
              </a:rPr>
              <a:t> Most of the party members believed in limited government but still used its power to introduce various departments.</a:t>
            </a:r>
          </a:p>
          <a:p>
            <a:pPr>
              <a:spcAft>
                <a:spcPts val="600"/>
              </a:spcAft>
              <a:buFont typeface="Arial"/>
              <a:buChar char="•"/>
            </a:pPr>
            <a:r>
              <a:rPr lang="en-US" sz="1600" dirty="0" smtClean="0">
                <a:latin typeface="Calibri Light (Headings)"/>
                <a:cs typeface="Calibri Light (Headings)"/>
              </a:rPr>
              <a:t> The party’s progressive views been in place up until the 1960’s, where the party started to lean towards conservative views due to the south’s influence.</a:t>
            </a:r>
          </a:p>
          <a:p>
            <a:pPr>
              <a:spcAft>
                <a:spcPts val="600"/>
              </a:spcAft>
              <a:buFont typeface="Arial"/>
              <a:buChar char="•"/>
            </a:pPr>
            <a:r>
              <a:rPr lang="en-US" sz="1600" dirty="0" smtClean="0">
                <a:latin typeface="Calibri Light (Headings)"/>
                <a:cs typeface="Calibri Light (Headings)"/>
              </a:rPr>
              <a:t> Religious faith had no role in the Republican party until the 1990’s where the party was becoming even more conservative.</a:t>
            </a:r>
          </a:p>
          <a:p>
            <a:pPr>
              <a:spcAft>
                <a:spcPts val="600"/>
              </a:spcAft>
              <a:buFont typeface="Arial"/>
              <a:buChar char="•"/>
            </a:pPr>
            <a:r>
              <a:rPr lang="en-US" sz="1600" dirty="0" smtClean="0">
                <a:latin typeface="Calibri Light (Headings)"/>
                <a:cs typeface="Calibri Light (Headings)"/>
              </a:rPr>
              <a:t> Republicans tend to favor personal responsibility, in that people should be able choose for themselves and what not to do as long as they are not breaking current existing laws. </a:t>
            </a:r>
            <a:endParaRPr lang="en-US" sz="1600" dirty="0">
              <a:latin typeface="Calibri Light (Headings)"/>
              <a:cs typeface="Calibri Light (Headings)"/>
            </a:endParaRPr>
          </a:p>
        </p:txBody>
      </p:sp>
      <p:pic>
        <p:nvPicPr>
          <p:cNvPr id="16387" name="Picture 3"/>
          <p:cNvPicPr>
            <a:picLocks noChangeAspect="1" noChangeArrowheads="1"/>
          </p:cNvPicPr>
          <p:nvPr/>
        </p:nvPicPr>
        <p:blipFill>
          <a:blip r:embed="rId2"/>
          <a:srcRect/>
          <a:stretch>
            <a:fillRect/>
          </a:stretch>
        </p:blipFill>
        <p:spPr bwMode="auto">
          <a:xfrm>
            <a:off x="4686300" y="1047750"/>
            <a:ext cx="2400300" cy="16446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959781"/>
          </a:xfrm>
        </p:spPr>
        <p:txBody>
          <a:bodyPr>
            <a:normAutofit fontScale="90000"/>
          </a:bodyPr>
          <a:lstStyle/>
          <a:p>
            <a:r>
              <a:rPr lang="en-US" dirty="0" smtClean="0"/>
              <a:t>               </a:t>
            </a:r>
            <a:r>
              <a:rPr lang="en-US" sz="2400" dirty="0" smtClean="0"/>
              <a:t>Political Ideals #2</a:t>
            </a:r>
            <a:endParaRPr lang="en-US" dirty="0"/>
          </a:p>
        </p:txBody>
      </p:sp>
      <p:sp>
        <p:nvSpPr>
          <p:cNvPr id="3" name="Text Placeholder 2"/>
          <p:cNvSpPr>
            <a:spLocks noGrp="1"/>
          </p:cNvSpPr>
          <p:nvPr>
            <p:ph type="body" idx="1"/>
          </p:nvPr>
        </p:nvSpPr>
        <p:spPr>
          <a:xfrm>
            <a:off x="1175512" y="4026408"/>
            <a:ext cx="9226296" cy="2234692"/>
          </a:xfrm>
        </p:spPr>
        <p:txBody>
          <a:bodyPr>
            <a:normAutofit/>
          </a:bodyPr>
          <a:lstStyle/>
          <a:p>
            <a:pPr>
              <a:buFont typeface="Arial"/>
              <a:buChar char="•"/>
            </a:pPr>
            <a:r>
              <a:rPr lang="en-US" sz="1600" dirty="0" smtClean="0"/>
              <a:t> Republicans believe that tax reductions should be for everyone even big corporations and high income wages. Republicans believe in a child tax credit where each child will reduce your federal income tax.</a:t>
            </a:r>
          </a:p>
          <a:p>
            <a:pPr>
              <a:buFont typeface="Arial"/>
              <a:buChar char="•"/>
            </a:pPr>
            <a:r>
              <a:rPr lang="en-US" sz="1600" dirty="0" smtClean="0"/>
              <a:t> Republicans oppose the current Social Security system and believe that workers need to be given a greater control of their own retirement investments.</a:t>
            </a:r>
          </a:p>
          <a:p>
            <a:pPr>
              <a:buFont typeface="Arial"/>
              <a:buChar char="•"/>
            </a:pPr>
            <a:r>
              <a:rPr lang="en-US" sz="1600" dirty="0" smtClean="0"/>
              <a:t> Republicans also believe in low government spending or minimal involvement claiming that governments role should as minimal as possible. </a:t>
            </a:r>
          </a:p>
          <a:p>
            <a:pPr>
              <a:buFont typeface="Arial"/>
              <a:buChar char="•"/>
            </a:pPr>
            <a:endParaRPr lang="en-US" sz="1600" dirty="0"/>
          </a:p>
        </p:txBody>
      </p:sp>
      <p:pic>
        <p:nvPicPr>
          <p:cNvPr id="17410" name="Picture 2"/>
          <p:cNvPicPr>
            <a:picLocks noChangeAspect="1" noChangeArrowheads="1"/>
          </p:cNvPicPr>
          <p:nvPr/>
        </p:nvPicPr>
        <p:blipFill>
          <a:blip r:embed="rId2"/>
          <a:srcRect/>
          <a:stretch>
            <a:fillRect/>
          </a:stretch>
        </p:blipFill>
        <p:spPr bwMode="auto">
          <a:xfrm>
            <a:off x="3771900" y="1816100"/>
            <a:ext cx="3505200" cy="1981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629581"/>
          </a:xfrm>
        </p:spPr>
        <p:txBody>
          <a:bodyPr>
            <a:normAutofit/>
          </a:bodyPr>
          <a:lstStyle/>
          <a:p>
            <a:r>
              <a:rPr lang="en-US" sz="2400" dirty="0" smtClean="0"/>
              <a:t>                                                 Stance on Social Issues #1</a:t>
            </a:r>
            <a:endParaRPr lang="en-US" sz="2400" dirty="0"/>
          </a:p>
        </p:txBody>
      </p:sp>
      <p:sp>
        <p:nvSpPr>
          <p:cNvPr id="3" name="Text Placeholder 2"/>
          <p:cNvSpPr>
            <a:spLocks noGrp="1"/>
          </p:cNvSpPr>
          <p:nvPr>
            <p:ph type="body" idx="1"/>
          </p:nvPr>
        </p:nvSpPr>
        <p:spPr>
          <a:xfrm>
            <a:off x="667512" y="3314700"/>
            <a:ext cx="10013188" cy="3098799"/>
          </a:xfrm>
        </p:spPr>
        <p:txBody>
          <a:bodyPr>
            <a:normAutofit/>
          </a:bodyPr>
          <a:lstStyle/>
          <a:p>
            <a:pPr>
              <a:buFont typeface="Arial"/>
              <a:buChar char="•"/>
            </a:pPr>
            <a:r>
              <a:rPr lang="en-US" sz="1600" dirty="0" smtClean="0"/>
              <a:t> Republican views on abortion have a belief that an unborn child has an individual right to life and should not be infringed upon by others. Republicans believe that the fourteenth constitution that guarantees all rights to Americans apply to unborn children as well. Republicans oppose public revenue going towards abortions or any sort of health care plan that cover abortions.</a:t>
            </a:r>
          </a:p>
          <a:p>
            <a:pPr>
              <a:buFont typeface="Arial"/>
              <a:buChar char="•"/>
            </a:pPr>
            <a:r>
              <a:rPr lang="en-US" sz="1600" dirty="0" smtClean="0"/>
              <a:t> Republicans believe that Americans are allowed to carry, own, and use guns. Republicans believe that governement regulation of guns are unconstitutional and is stated in the second amendment, “the right to bear arms”.</a:t>
            </a:r>
          </a:p>
          <a:p>
            <a:pPr>
              <a:buFont typeface="Arial"/>
              <a:buChar char="•"/>
            </a:pPr>
            <a:r>
              <a:rPr lang="en-US" sz="1600" dirty="0" smtClean="0"/>
              <a:t> The Republican party stand in historical text that marriage is between one man and one woman. The opposition towards gay marriage is believed due to the institution of marriage the founding fathers had created. An effort of recognition for gay rights has been a higher discussion in the Republican party. </a:t>
            </a:r>
            <a:endParaRPr lang="en-US" sz="1600" dirty="0"/>
          </a:p>
        </p:txBody>
      </p:sp>
      <p:pic>
        <p:nvPicPr>
          <p:cNvPr id="18434" name="Picture 2"/>
          <p:cNvPicPr>
            <a:picLocks noChangeAspect="1" noChangeArrowheads="1"/>
          </p:cNvPicPr>
          <p:nvPr/>
        </p:nvPicPr>
        <p:blipFill>
          <a:blip r:embed="rId2"/>
          <a:srcRect/>
          <a:stretch>
            <a:fillRect/>
          </a:stretch>
        </p:blipFill>
        <p:spPr bwMode="auto">
          <a:xfrm>
            <a:off x="4394200" y="1581150"/>
            <a:ext cx="2527300" cy="16065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642281"/>
          </a:xfrm>
        </p:spPr>
        <p:txBody>
          <a:bodyPr>
            <a:normAutofit/>
          </a:bodyPr>
          <a:lstStyle/>
          <a:p>
            <a:r>
              <a:rPr lang="en-US" sz="2400" dirty="0" smtClean="0"/>
              <a:t>                                               Stance on Social Issues #2</a:t>
            </a:r>
            <a:endParaRPr lang="en-US" sz="2400" dirty="0"/>
          </a:p>
        </p:txBody>
      </p:sp>
      <p:sp>
        <p:nvSpPr>
          <p:cNvPr id="3" name="Text Placeholder 2"/>
          <p:cNvSpPr>
            <a:spLocks noGrp="1"/>
          </p:cNvSpPr>
          <p:nvPr>
            <p:ph type="body" idx="1"/>
          </p:nvPr>
        </p:nvSpPr>
        <p:spPr>
          <a:xfrm>
            <a:off x="1391412" y="4051808"/>
            <a:ext cx="9226296" cy="2475992"/>
          </a:xfrm>
        </p:spPr>
        <p:txBody>
          <a:bodyPr>
            <a:normAutofit/>
          </a:bodyPr>
          <a:lstStyle/>
          <a:p>
            <a:pPr>
              <a:buFont typeface="Arial"/>
              <a:buChar char="•"/>
            </a:pPr>
            <a:r>
              <a:rPr lang="en-US" sz="1600" dirty="0" smtClean="0"/>
              <a:t> Republicans believe in immigration laws and reforms that address national security. Republicans mostly agree that a system needs to be in place for illegal citizens to not have the same benefits as legal citizens. Republicans hold the belief that amnesty to illegal immigrants will lead to more illegal immigration.</a:t>
            </a:r>
          </a:p>
          <a:p>
            <a:pPr>
              <a:buFont typeface="Arial"/>
              <a:buChar char="•"/>
            </a:pPr>
            <a:r>
              <a:rPr lang="en-US" sz="1600" dirty="0" smtClean="0"/>
              <a:t> Republicans support the use of oil and natural gas resources, Republicans believe in using clean renewable energy in a private sector. Republicans also support the use of clean coal energy but the support for coal has been diminishing the last couple of years.</a:t>
            </a:r>
          </a:p>
          <a:p>
            <a:pPr>
              <a:buFont typeface="Arial"/>
              <a:buChar char="•"/>
            </a:pPr>
            <a:r>
              <a:rPr lang="en-US" sz="1600" dirty="0" smtClean="0"/>
              <a:t> Republicans have criticized Obama mainly due to that it forces American people to have health care. Republicans believe that the law reduces competition and minimizes healthcare quality and choice.    </a:t>
            </a:r>
            <a:endParaRPr lang="en-US" sz="1600" dirty="0"/>
          </a:p>
        </p:txBody>
      </p:sp>
      <p:pic>
        <p:nvPicPr>
          <p:cNvPr id="19458" name="Picture 2"/>
          <p:cNvPicPr>
            <a:picLocks noChangeAspect="1" noChangeArrowheads="1"/>
          </p:cNvPicPr>
          <p:nvPr/>
        </p:nvPicPr>
        <p:blipFill>
          <a:blip r:embed="rId2"/>
          <a:srcRect/>
          <a:stretch>
            <a:fillRect/>
          </a:stretch>
        </p:blipFill>
        <p:spPr bwMode="auto">
          <a:xfrm>
            <a:off x="4318000" y="1663700"/>
            <a:ext cx="2876550" cy="2159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1086781"/>
          </a:xfrm>
        </p:spPr>
        <p:txBody>
          <a:bodyPr>
            <a:normAutofit fontScale="90000"/>
          </a:bodyPr>
          <a:lstStyle/>
          <a:p>
            <a:r>
              <a:rPr lang="en-US" dirty="0" smtClean="0"/>
              <a:t>         </a:t>
            </a:r>
            <a:r>
              <a:rPr lang="en-US" sz="2400" dirty="0" smtClean="0"/>
              <a:t>                    Relationship with Michigan #1</a:t>
            </a:r>
            <a:endParaRPr lang="en-US" dirty="0"/>
          </a:p>
        </p:txBody>
      </p:sp>
      <p:sp>
        <p:nvSpPr>
          <p:cNvPr id="3" name="Text Placeholder 2"/>
          <p:cNvSpPr>
            <a:spLocks noGrp="1"/>
          </p:cNvSpPr>
          <p:nvPr>
            <p:ph type="body" idx="1"/>
          </p:nvPr>
        </p:nvSpPr>
        <p:spPr>
          <a:xfrm>
            <a:off x="1099312" y="3835908"/>
            <a:ext cx="9226296" cy="2336292"/>
          </a:xfrm>
        </p:spPr>
        <p:txBody>
          <a:bodyPr>
            <a:normAutofit/>
          </a:bodyPr>
          <a:lstStyle/>
          <a:p>
            <a:pPr>
              <a:buFont typeface="Arial"/>
              <a:buChar char="•"/>
            </a:pPr>
            <a:r>
              <a:rPr lang="en-US" sz="1600" dirty="0" smtClean="0"/>
              <a:t> When Trump, Cruz, Kasich, and Rubio were arguing over the Republican nominee, Donald Trump won Michigan.</a:t>
            </a:r>
          </a:p>
          <a:p>
            <a:pPr>
              <a:buFont typeface="Arial"/>
              <a:buChar char="•"/>
            </a:pPr>
            <a:r>
              <a:rPr lang="en-US" sz="1600" dirty="0" smtClean="0"/>
              <a:t> In Michigan, Donald Trump had 36.25% of the vote and 25 delegates as he was fighting for the Republican nominee.</a:t>
            </a:r>
          </a:p>
          <a:p>
            <a:pPr>
              <a:buFont typeface="Arial"/>
              <a:buChar char="•"/>
            </a:pPr>
            <a:r>
              <a:rPr lang="en-US" sz="1600" dirty="0" smtClean="0"/>
              <a:t> The cause of the Flint water crisis was due to the absence of support from Republican governor Rick Snyder.</a:t>
            </a:r>
          </a:p>
          <a:p>
            <a:r>
              <a:rPr lang="en-US" sz="1600" dirty="0" smtClean="0"/>
              <a:t>  </a:t>
            </a:r>
            <a:endParaRPr lang="en-US" sz="1600" dirty="0"/>
          </a:p>
        </p:txBody>
      </p:sp>
      <p:pic>
        <p:nvPicPr>
          <p:cNvPr id="20482" name="Picture 2"/>
          <p:cNvPicPr>
            <a:picLocks noChangeAspect="1" noChangeArrowheads="1"/>
          </p:cNvPicPr>
          <p:nvPr/>
        </p:nvPicPr>
        <p:blipFill>
          <a:blip r:embed="rId2"/>
          <a:srcRect/>
          <a:stretch>
            <a:fillRect/>
          </a:stretch>
        </p:blipFill>
        <p:spPr bwMode="auto">
          <a:xfrm>
            <a:off x="3987800" y="1981200"/>
            <a:ext cx="3689350" cy="15875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705781"/>
          </a:xfrm>
        </p:spPr>
        <p:txBody>
          <a:bodyPr>
            <a:normAutofit fontScale="90000"/>
          </a:bodyPr>
          <a:lstStyle/>
          <a:p>
            <a:r>
              <a:rPr lang="en-US" dirty="0" smtClean="0"/>
              <a:t>     </a:t>
            </a:r>
            <a:r>
              <a:rPr lang="en-US" sz="2400" dirty="0" smtClean="0"/>
              <a:t>                                 Relationship with Michigan #2</a:t>
            </a:r>
            <a:endParaRPr lang="en-US" dirty="0"/>
          </a:p>
        </p:txBody>
      </p:sp>
      <p:sp>
        <p:nvSpPr>
          <p:cNvPr id="3" name="Text Placeholder 2"/>
          <p:cNvSpPr>
            <a:spLocks noGrp="1"/>
          </p:cNvSpPr>
          <p:nvPr>
            <p:ph type="body" idx="1"/>
          </p:nvPr>
        </p:nvSpPr>
        <p:spPr>
          <a:xfrm>
            <a:off x="1175512" y="4216909"/>
            <a:ext cx="9226296" cy="1645920"/>
          </a:xfrm>
        </p:spPr>
        <p:txBody>
          <a:bodyPr>
            <a:normAutofit/>
          </a:bodyPr>
          <a:lstStyle/>
          <a:p>
            <a:pPr>
              <a:buFont typeface="Arial"/>
              <a:buChar char="•"/>
            </a:pPr>
            <a:r>
              <a:rPr lang="en-US" sz="1600" dirty="0" smtClean="0"/>
              <a:t> Republicans disapprove of trying to save the auto industry and believed in the Mitt Romney way to let Detroit go bankrupt.</a:t>
            </a:r>
          </a:p>
          <a:p>
            <a:pPr>
              <a:buFont typeface="Arial"/>
              <a:buChar char="•"/>
            </a:pPr>
            <a:r>
              <a:rPr lang="en-US" sz="1600" dirty="0" smtClean="0"/>
              <a:t> Many political figures such as Ted Cruz believe that the government should not be handing out bailouts and Donald Trump believes with or without the auto bailout the city would be the same.</a:t>
            </a:r>
          </a:p>
          <a:p>
            <a:r>
              <a:rPr lang="en-US" sz="1600" dirty="0" smtClean="0"/>
              <a:t> </a:t>
            </a:r>
          </a:p>
          <a:p>
            <a:endParaRPr lang="en-US" sz="1600" dirty="0"/>
          </a:p>
        </p:txBody>
      </p:sp>
      <p:pic>
        <p:nvPicPr>
          <p:cNvPr id="21506" name="Picture 2"/>
          <p:cNvPicPr>
            <a:picLocks noChangeAspect="1" noChangeArrowheads="1"/>
          </p:cNvPicPr>
          <p:nvPr/>
        </p:nvPicPr>
        <p:blipFill>
          <a:blip r:embed="rId2"/>
          <a:srcRect/>
          <a:stretch>
            <a:fillRect/>
          </a:stretch>
        </p:blipFill>
        <p:spPr bwMode="auto">
          <a:xfrm>
            <a:off x="4121150" y="1638300"/>
            <a:ext cx="3365500" cy="2413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D5487D36-20B9-4AF8-9845-4EE893DA08C1}"/>
    </a:ext>
  </a:extLst>
</a:theme>
</file>

<file path=docProps/app.xml><?xml version="1.0" encoding="utf-8"?>
<Properties xmlns="http://schemas.openxmlformats.org/officeDocument/2006/extended-properties" xmlns:vt="http://schemas.openxmlformats.org/officeDocument/2006/docPropsVTypes">
  <Template>TM03457491[[fn=Metropolitan]]</Template>
  <TotalTime>343</TotalTime>
  <Words>952</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 Light</vt:lpstr>
      <vt:lpstr>Calibri Light (Headings)</vt:lpstr>
      <vt:lpstr>Metropolitan</vt:lpstr>
      <vt:lpstr>    Republican Party (GOP)</vt:lpstr>
      <vt:lpstr>                                                     Recent History #1</vt:lpstr>
      <vt:lpstr>                                                    Recent History #2</vt:lpstr>
      <vt:lpstr>                         Political Ideals  #1</vt:lpstr>
      <vt:lpstr>               Political Ideals #2</vt:lpstr>
      <vt:lpstr>                                                 Stance on Social Issues #1</vt:lpstr>
      <vt:lpstr>                                               Stance on Social Issues #2</vt:lpstr>
      <vt:lpstr>                             Relationship with Michigan #1</vt:lpstr>
      <vt:lpstr>                                      Relationship with Michigan #2</vt:lpstr>
      <vt:lpstr>                                                                   Citations</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Republican Party</dc:title>
  <dc:creator>Windows User</dc:creator>
  <cp:lastModifiedBy>Windows User</cp:lastModifiedBy>
  <cp:revision>40</cp:revision>
  <dcterms:created xsi:type="dcterms:W3CDTF">2016-11-04T02:25:34Z</dcterms:created>
  <dcterms:modified xsi:type="dcterms:W3CDTF">2016-11-06T20:39:10Z</dcterms:modified>
</cp:coreProperties>
</file>