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sldIdLst>
    <p:sldId id="327" r:id="rId2"/>
    <p:sldId id="354" r:id="rId3"/>
    <p:sldId id="329" r:id="rId4"/>
    <p:sldId id="330" r:id="rId5"/>
    <p:sldId id="331" r:id="rId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CC99FF"/>
    <a:srgbClr val="CCCCFF"/>
    <a:srgbClr val="EFEFFB"/>
    <a:srgbClr val="FF33CC"/>
    <a:srgbClr val="FF3399"/>
    <a:srgbClr val="FF7C8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572" y="-5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0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696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717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7FAD2B01-B385-4366-A73E-34DDC25222C7}" type="slidenum">
              <a:rPr lang="en-US" altLang="en-US"/>
              <a:pPr>
                <a:defRPr/>
              </a:pPr>
              <a:t>‹#›</a:t>
            </a:fld>
            <a:endParaRPr lang="en-US" altLang="en-US" dirty="0"/>
          </a:p>
        </p:txBody>
      </p:sp>
    </p:spTree>
    <p:extLst>
      <p:ext uri="{BB962C8B-B14F-4D97-AF65-F5344CB8AC3E}">
        <p14:creationId xmlns:p14="http://schemas.microsoft.com/office/powerpoint/2010/main" val="5748534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5D7A242-0318-433B-80C3-B7264F72A2CC}" type="slidenum">
              <a:rPr lang="en-US" altLang="en-US"/>
              <a:pPr>
                <a:defRPr/>
              </a:pPr>
              <a:t>‹#›</a:t>
            </a:fld>
            <a:endParaRPr lang="en-US" altLang="en-US" dirty="0"/>
          </a:p>
        </p:txBody>
      </p:sp>
    </p:spTree>
    <p:extLst>
      <p:ext uri="{BB962C8B-B14F-4D97-AF65-F5344CB8AC3E}">
        <p14:creationId xmlns:p14="http://schemas.microsoft.com/office/powerpoint/2010/main" val="3216258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8AAF662-58CE-438B-98C5-A9DD472CC911}" type="slidenum">
              <a:rPr lang="en-US" altLang="en-US"/>
              <a:pPr>
                <a:defRPr/>
              </a:pPr>
              <a:t>‹#›</a:t>
            </a:fld>
            <a:endParaRPr lang="en-US" altLang="en-US" dirty="0"/>
          </a:p>
        </p:txBody>
      </p:sp>
    </p:spTree>
    <p:extLst>
      <p:ext uri="{BB962C8B-B14F-4D97-AF65-F5344CB8AC3E}">
        <p14:creationId xmlns:p14="http://schemas.microsoft.com/office/powerpoint/2010/main" val="387670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CFE37AD-DBF3-4637-9DDF-18C386CCDDF3}" type="slidenum">
              <a:rPr lang="en-US" altLang="en-US"/>
              <a:pPr>
                <a:defRPr/>
              </a:pPr>
              <a:t>‹#›</a:t>
            </a:fld>
            <a:endParaRPr lang="en-US" altLang="en-US" dirty="0"/>
          </a:p>
        </p:txBody>
      </p:sp>
    </p:spTree>
    <p:extLst>
      <p:ext uri="{BB962C8B-B14F-4D97-AF65-F5344CB8AC3E}">
        <p14:creationId xmlns:p14="http://schemas.microsoft.com/office/powerpoint/2010/main" val="3322450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4F7C231-D80C-49BD-B12A-161B0BCADDA9}" type="slidenum">
              <a:rPr lang="en-US" altLang="en-US"/>
              <a:pPr>
                <a:defRPr/>
              </a:pPr>
              <a:t>‹#›</a:t>
            </a:fld>
            <a:endParaRPr lang="en-US" altLang="en-US" dirty="0"/>
          </a:p>
        </p:txBody>
      </p:sp>
    </p:spTree>
    <p:extLst>
      <p:ext uri="{BB962C8B-B14F-4D97-AF65-F5344CB8AC3E}">
        <p14:creationId xmlns:p14="http://schemas.microsoft.com/office/powerpoint/2010/main" val="91271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6171ECC-0D30-43C4-B5B9-047999A36F7E}" type="slidenum">
              <a:rPr lang="en-US" altLang="en-US"/>
              <a:pPr>
                <a:defRPr/>
              </a:pPr>
              <a:t>‹#›</a:t>
            </a:fld>
            <a:endParaRPr lang="en-US" altLang="en-US" dirty="0"/>
          </a:p>
        </p:txBody>
      </p:sp>
    </p:spTree>
    <p:extLst>
      <p:ext uri="{BB962C8B-B14F-4D97-AF65-F5344CB8AC3E}">
        <p14:creationId xmlns:p14="http://schemas.microsoft.com/office/powerpoint/2010/main" val="4039766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9EAD473-03EF-498C-B84E-2E0052595D12}" type="slidenum">
              <a:rPr lang="en-US" altLang="en-US"/>
              <a:pPr>
                <a:defRPr/>
              </a:pPr>
              <a:t>‹#›</a:t>
            </a:fld>
            <a:endParaRPr lang="en-US" altLang="en-US" dirty="0"/>
          </a:p>
        </p:txBody>
      </p:sp>
    </p:spTree>
    <p:extLst>
      <p:ext uri="{BB962C8B-B14F-4D97-AF65-F5344CB8AC3E}">
        <p14:creationId xmlns:p14="http://schemas.microsoft.com/office/powerpoint/2010/main" val="2158825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45912F6-8F6B-4213-A071-F3E8ABAD7DEB}" type="slidenum">
              <a:rPr lang="en-US" altLang="en-US"/>
              <a:pPr>
                <a:defRPr/>
              </a:pPr>
              <a:t>‹#›</a:t>
            </a:fld>
            <a:endParaRPr lang="en-US" altLang="en-US" dirty="0"/>
          </a:p>
        </p:txBody>
      </p:sp>
    </p:spTree>
    <p:extLst>
      <p:ext uri="{BB962C8B-B14F-4D97-AF65-F5344CB8AC3E}">
        <p14:creationId xmlns:p14="http://schemas.microsoft.com/office/powerpoint/2010/main" val="212424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7F6EF98-8D82-467F-ABB3-3EA34BBB7B50}" type="slidenum">
              <a:rPr lang="en-US" altLang="en-US"/>
              <a:pPr>
                <a:defRPr/>
              </a:pPr>
              <a:t>‹#›</a:t>
            </a:fld>
            <a:endParaRPr lang="en-US" altLang="en-US" dirty="0"/>
          </a:p>
        </p:txBody>
      </p:sp>
    </p:spTree>
    <p:extLst>
      <p:ext uri="{BB962C8B-B14F-4D97-AF65-F5344CB8AC3E}">
        <p14:creationId xmlns:p14="http://schemas.microsoft.com/office/powerpoint/2010/main" val="3210098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49FE16C-7ACE-48F0-83BE-220F7D7FF4F2}" type="slidenum">
              <a:rPr lang="en-US" altLang="en-US"/>
              <a:pPr>
                <a:defRPr/>
              </a:pPr>
              <a:t>‹#›</a:t>
            </a:fld>
            <a:endParaRPr lang="en-US" altLang="en-US" dirty="0"/>
          </a:p>
        </p:txBody>
      </p:sp>
    </p:spTree>
    <p:extLst>
      <p:ext uri="{BB962C8B-B14F-4D97-AF65-F5344CB8AC3E}">
        <p14:creationId xmlns:p14="http://schemas.microsoft.com/office/powerpoint/2010/main" val="1322337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286E578-14C4-4231-96A2-871DFA8BBA78}" type="slidenum">
              <a:rPr lang="en-US" altLang="en-US"/>
              <a:pPr>
                <a:defRPr/>
              </a:pPr>
              <a:t>‹#›</a:t>
            </a:fld>
            <a:endParaRPr lang="en-US" altLang="en-US" dirty="0"/>
          </a:p>
        </p:txBody>
      </p:sp>
    </p:spTree>
    <p:extLst>
      <p:ext uri="{BB962C8B-B14F-4D97-AF65-F5344CB8AC3E}">
        <p14:creationId xmlns:p14="http://schemas.microsoft.com/office/powerpoint/2010/main" val="634824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B183603-52C6-4F2C-A99A-59FB9A12D735}" type="slidenum">
              <a:rPr lang="en-US" altLang="en-US"/>
              <a:pPr>
                <a:defRPr/>
              </a:pPr>
              <a:t>‹#›</a:t>
            </a:fld>
            <a:endParaRPr lang="en-US" altLang="en-US" dirty="0"/>
          </a:p>
        </p:txBody>
      </p:sp>
    </p:spTree>
    <p:extLst>
      <p:ext uri="{BB962C8B-B14F-4D97-AF65-F5344CB8AC3E}">
        <p14:creationId xmlns:p14="http://schemas.microsoft.com/office/powerpoint/2010/main" val="517781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3300"/>
            </a:gs>
            <a:gs pos="100000">
              <a:schemeClr val="accent2"/>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738891C-747C-47A7-8ABC-22E075E78D88}"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google.com/url?sa=i&amp;rct=j&amp;q=&amp;esrc=s&amp;source=images&amp;cd=&amp;cad=rja&amp;uact=8&amp;ved=0CAcQjRw&amp;url=http%3A%2F%2Fthecabin.net%2Fnews%2Flocal%2F2014-10-11%2Fminimum-wage-question-november-ballot&amp;ei=hDeHVPPPOoedNu6Ig4gO&amp;bvm=bv.81449611,d.eXY&amp;psig=AFQjCNEtsweXwgPqsiOEt7bhN02Fre_SgQ&amp;ust=1418234097431971"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4"/>
          <p:cNvSpPr>
            <a:spLocks noChangeArrowheads="1" noChangeShapeType="1" noTextEdit="1"/>
          </p:cNvSpPr>
          <p:nvPr/>
        </p:nvSpPr>
        <p:spPr bwMode="auto">
          <a:xfrm>
            <a:off x="1700213" y="533400"/>
            <a:ext cx="5791200" cy="1066800"/>
          </a:xfrm>
          <a:prstGeom prst="rect">
            <a:avLst/>
          </a:prstGeom>
        </p:spPr>
        <p:txBody>
          <a:bodyPr wrap="none" fromWordArt="1">
            <a:prstTxWarp prst="textPlain">
              <a:avLst>
                <a:gd name="adj" fmla="val 50185"/>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DEMOCRATS</a:t>
            </a:r>
          </a:p>
        </p:txBody>
      </p:sp>
      <p:sp>
        <p:nvSpPr>
          <p:cNvPr id="2051" name="WordArt 5"/>
          <p:cNvSpPr>
            <a:spLocks noChangeArrowheads="1" noChangeShapeType="1" noTextEdit="1"/>
          </p:cNvSpPr>
          <p:nvPr/>
        </p:nvSpPr>
        <p:spPr bwMode="auto">
          <a:xfrm>
            <a:off x="1928813" y="1447800"/>
            <a:ext cx="5334000" cy="1152525"/>
          </a:xfrm>
          <a:prstGeom prst="rect">
            <a:avLst/>
          </a:prstGeom>
        </p:spPr>
        <p:txBody>
          <a:bodyPr wrap="none" fromWordArt="1">
            <a:prstTxWarp prst="textPlain">
              <a:avLst>
                <a:gd name="adj" fmla="val 50000"/>
              </a:avLst>
            </a:prstTxWarp>
          </a:bodyPr>
          <a:lstStyle/>
          <a:p>
            <a:pPr algn="ctr"/>
            <a:endParaRPr lang="en-US" sz="3600" kern="10">
              <a:ln w="19050">
                <a:solidFill>
                  <a:srgbClr val="99CCFF"/>
                </a:solidFill>
                <a:round/>
                <a:headEnd/>
                <a:tailEnd/>
              </a:ln>
              <a:solidFill>
                <a:schemeClr val="bg1"/>
              </a:solidFill>
              <a:effectLst>
                <a:outerShdw dist="35921" dir="2700000" algn="ctr" rotWithShape="0">
                  <a:srgbClr val="990000"/>
                </a:outerShdw>
              </a:effectLst>
              <a:latin typeface="Impact"/>
            </a:endParaRPr>
          </a:p>
        </p:txBody>
      </p:sp>
      <p:sp>
        <p:nvSpPr>
          <p:cNvPr id="2052" name="WordArt 6"/>
          <p:cNvSpPr>
            <a:spLocks noChangeArrowheads="1" noChangeShapeType="1" noTextEdit="1"/>
          </p:cNvSpPr>
          <p:nvPr/>
        </p:nvSpPr>
        <p:spPr bwMode="auto">
          <a:xfrm>
            <a:off x="1346200" y="2417763"/>
            <a:ext cx="6553200" cy="1239837"/>
          </a:xfrm>
          <a:prstGeom prst="rect">
            <a:avLst/>
          </a:prstGeom>
        </p:spPr>
        <p:txBody>
          <a:bodyPr wrap="none" fromWordArt="1">
            <a:prstTxWarp prst="textPlain">
              <a:avLst>
                <a:gd name="adj" fmla="val 50000"/>
              </a:avLst>
            </a:prstTxWarp>
          </a:bodyPr>
          <a:lstStyle/>
          <a:p>
            <a:pPr algn="ctr"/>
            <a:endParaRPr lang="en-US" sz="3200" kern="10">
              <a:ln w="19050">
                <a:solidFill>
                  <a:srgbClr val="99CCFF"/>
                </a:solidFill>
                <a:round/>
                <a:headEnd/>
                <a:tailEnd/>
              </a:ln>
              <a:solidFill>
                <a:srgbClr val="FF0000"/>
              </a:solidFill>
              <a:latin typeface="Impact"/>
            </a:endParaRPr>
          </a:p>
        </p:txBody>
      </p:sp>
      <p:sp>
        <p:nvSpPr>
          <p:cNvPr id="2" name="TextBox 1"/>
          <p:cNvSpPr txBox="1"/>
          <p:nvPr/>
        </p:nvSpPr>
        <p:spPr>
          <a:xfrm>
            <a:off x="4191000" y="4114800"/>
            <a:ext cx="4757738" cy="1200150"/>
          </a:xfrm>
          <a:prstGeom prst="rect">
            <a:avLst/>
          </a:prstGeom>
          <a:solidFill>
            <a:schemeClr val="bg2">
              <a:lumMod val="40000"/>
              <a:lumOff val="60000"/>
            </a:schemeClr>
          </a:solidFill>
          <a:ln w="28575">
            <a:solidFill>
              <a:schemeClr val="tx1"/>
            </a:solidFill>
          </a:ln>
        </p:spPr>
        <p:txBody>
          <a:bodyPr>
            <a:spAutoFit/>
          </a:bodyPr>
          <a:lstStyle/>
          <a:p>
            <a:pPr algn="r">
              <a:defRPr/>
            </a:pPr>
            <a:r>
              <a:rPr lang="en-US" b="1" dirty="0">
                <a:solidFill>
                  <a:srgbClr val="C00000"/>
                </a:solidFill>
              </a:rPr>
              <a:t>5</a:t>
            </a:r>
            <a:r>
              <a:rPr lang="en-US" b="1" baseline="30000" dirty="0">
                <a:solidFill>
                  <a:srgbClr val="C00000"/>
                </a:solidFill>
              </a:rPr>
              <a:t>th</a:t>
            </a:r>
            <a:r>
              <a:rPr lang="en-US" b="1" dirty="0">
                <a:solidFill>
                  <a:srgbClr val="C00000"/>
                </a:solidFill>
              </a:rPr>
              <a:t> </a:t>
            </a:r>
            <a:r>
              <a:rPr lang="en-US" b="1" dirty="0">
                <a:solidFill>
                  <a:srgbClr val="C00000"/>
                </a:solidFill>
              </a:rPr>
              <a:t>Hour, Group # : </a:t>
            </a:r>
            <a:r>
              <a:rPr lang="en-US" b="1" dirty="0">
                <a:solidFill>
                  <a:srgbClr val="C00000"/>
                </a:solidFill>
              </a:rPr>
              <a:t>Nicholas Riley, </a:t>
            </a:r>
          </a:p>
          <a:p>
            <a:pPr algn="r">
              <a:defRPr/>
            </a:pPr>
            <a:r>
              <a:rPr lang="en-US" b="1" dirty="0">
                <a:solidFill>
                  <a:srgbClr val="C00000"/>
                </a:solidFill>
              </a:rPr>
              <a:t>Andreas </a:t>
            </a:r>
            <a:r>
              <a:rPr lang="en-US" b="1" dirty="0" err="1">
                <a:solidFill>
                  <a:srgbClr val="C00000"/>
                </a:solidFill>
              </a:rPr>
              <a:t>Demetriou</a:t>
            </a:r>
            <a:r>
              <a:rPr lang="en-US" b="1" dirty="0">
                <a:solidFill>
                  <a:srgbClr val="C00000"/>
                </a:solidFill>
              </a:rPr>
              <a:t>,</a:t>
            </a:r>
            <a:endParaRPr lang="en-US" b="1" dirty="0">
              <a:solidFill>
                <a:srgbClr val="C00000"/>
              </a:solidFill>
            </a:endParaRPr>
          </a:p>
          <a:p>
            <a:pPr algn="r">
              <a:defRPr/>
            </a:pPr>
            <a:r>
              <a:rPr lang="en-US" b="1" dirty="0">
                <a:solidFill>
                  <a:srgbClr val="C00000"/>
                </a:solidFill>
              </a:rPr>
              <a:t>Kory Kerr, </a:t>
            </a:r>
            <a:r>
              <a:rPr lang="en-US" b="1" dirty="0" err="1">
                <a:solidFill>
                  <a:srgbClr val="C00000"/>
                </a:solidFill>
              </a:rPr>
              <a:t>Fahad</a:t>
            </a:r>
            <a:r>
              <a:rPr lang="en-US" b="1" dirty="0">
                <a:solidFill>
                  <a:srgbClr val="C00000"/>
                </a:solidFill>
              </a:rPr>
              <a:t> </a:t>
            </a:r>
            <a:r>
              <a:rPr lang="en-US" b="1" dirty="0" err="1">
                <a:solidFill>
                  <a:srgbClr val="C00000"/>
                </a:solidFill>
              </a:rPr>
              <a:t>Ahan</a:t>
            </a:r>
            <a:endParaRPr lang="en-US" b="1" dirty="0">
              <a:solidFill>
                <a:srgbClr val="C00000"/>
              </a:solidFill>
            </a:endParaRPr>
          </a:p>
        </p:txBody>
      </p:sp>
      <p:sp>
        <p:nvSpPr>
          <p:cNvPr id="2054" name="TextBox 3"/>
          <p:cNvSpPr txBox="1">
            <a:spLocks noChangeArrowheads="1"/>
          </p:cNvSpPr>
          <p:nvPr/>
        </p:nvSpPr>
        <p:spPr bwMode="auto">
          <a:xfrm>
            <a:off x="1703388" y="1952625"/>
            <a:ext cx="6043612" cy="10779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4000" b="1"/>
              <a:t>For Minimum Wage</a:t>
            </a:r>
          </a:p>
          <a:p>
            <a:pPr>
              <a:spcBef>
                <a:spcPct val="0"/>
              </a:spcBef>
              <a:buFontTx/>
              <a:buNone/>
            </a:pPr>
            <a:endParaRPr lang="en-US" altLang="en-US" sz="2400"/>
          </a:p>
        </p:txBody>
      </p:sp>
      <p:sp>
        <p:nvSpPr>
          <p:cNvPr id="2055" name="AutoShape 8" descr="data:image/jpeg;base64,/9j/4AAQSkZJRgABAQAAAQABAAD/2wCEAAkGBxQTEhUUExQWFhUXGSAbGBgXGBsdIBseGBwcGhocGiAfHyggGBslHBweITEhJSkrLi4uGB8zODMsNygtLiwBCgoKDg0OFxAQGiwkHBwsLCwsLCwsLCwsLCwsLCwsLCwsLCwsLCwsLCwsLCwsLCwsLCwsLCwsLCwsLCwsLCwsLP/AABEIAMIBAwMBIgACEQEDEQH/xAAcAAACAwEBAQEAAAAAAAAAAAAFBgMEBwACAQj/xABQEAACAgAEAwUFBAYGBQkJAQABAgMRAAQSIQUxQQYTIlFhBzJxgZEUI0KhUmKCscHwFTNyotHhQ1OSsrMWNHODhMLD0vEXJCU1RGOTtNMI/8QAGQEAAwEBAQAAAAAAAAAAAAAAAAECAwQF/8QAJBEBAQACAgEEAQUAAAAAAAAAAAECESExQQMSUWEEEyIycZH/2gAMAwEAAhEDEQA/AA6EV1rp53/hiYHn59fh6euK+97nfz/hj2rf5Dy9TjB5y5DLVf3fT44uRHVsN7O/x/wwNiUsaUX5+vqMXp8+mVXamlI29B+t5DCTRdHTL/eSG3rYfwUefriAyy56tPhVT4R0B/W88CuF5B8ye9lJCHoeZ+HkuG3LVGKSgB5cj8MHZfVfMjkkis0Wk/Ga3PqvQDF85guFeOj52aAHr6jy64pzuGNggMCCAdhXkT1+GPUWZrcL4fxKpBv1ryxTSXXCzKuwB3CnUv8AHb054sLJ16/i+HpiEtdEEeat0/s/MYhVxyHIch+j8f55Ya9rB3AA514fLnY1YozyVZO3nXU+nwxagsXf5firyx4zJo8wL5Hy9PjhCraTatLdSN/Kj/HHjLtRA6D3f88eOHwuwoRuRe1Kavzvl+eL44POxvSFvmWYC/pdYapLXgDn/e9fhiUXfPfoelevri9FwRvxOBXIBSa+ZIv6YsDg8YHiZiOZtqH90DBctNZ6dCMwBpF+7Y+vr6YlV75eI/i0gnb0q8EXmysfiJj2/F7xHxO5GKsva7LBSyMZFHMxDWBX6WiyvzG2HKr9NC+Qlc2qEV7pYgfUXf5Yni4HJvqZVB3IALb+h8NDEDdqWJULCRrk7tGYjSzlS2kWQQaB6Ve3PbFVOOZiQTnUiNlwO9RAZmW72oaSXCrq0qxNFauxitQ/04OJwVbtnYmq2oCvpY+uJPsmXSgQm3IMdR/vE4Sc9xRpIoymZuSWMkxEqO7JA0krpeQUCSFo2QB4dyAT5LNTRxsUkZny8WqNjpp6CSWrMFUkrqoAHx3ZvY2qYyNMzXaPKxbNKi1sFsL8AAav5YGS9usv+AM/TYEfvAFet4V4ux2aI8GmMnmzCmWhXhA8J9TY22wWg7AkrUsgJNWyDSdvTxKcK1SOXt5I7iOKGmLBRrNczQJoOAPWxhX7U8bzzFu7mWMBQ2sLsVYWuxJWyCvTY2L5kM3HOzMMChgzd9R0MTITagb0DpJonmBzu9sKvCU+2GKIFzojWOU/oj7wRsANtQ899gw64nUoJL8ezSszHMSavxWdGryDKKBBHLnzPLF/I8Jebusxl4GALWyAWLU3qWzYUsPT8Xlg1FliI44A4jnKltaKo8UmllQyUWO2qiDXjQdDQhOxuZmjMsrk0xIkkJdmCg3Wo3W2wsjnXPd70SzluHqJLdQIqCqodCY27tpCrgMSNIRwOQNA+dtns6z+vJAE2VJv5kmvkKwkcHzvfNBCqqrOg16hQkrUzBq3DBbUEbi/IkE17P8AN008TAAq24G2/ut8a7urxOU4OGfgEmnPZhekiK/zXwGvoMN9b+vTyr19cZ5FnO74hA1gatSEnpdEfxxoHy28vP1Hpip0xz7elrpjsfPneOw0MeBB6fLy9cfBCSQF8V9fP44orLXInnQ8yfLBlsz9miJK3M/Sth6jzAxm5rLHjO59cqmld5SP9j1P+GIOB8JMp76azZsIfx/rN6emJuz3ZeXMN38oFXY1H+sP61XthqbgbNamTTX6vPz0k0CB5fXAfsy6n+qqZpRyceV2P9msXEmv0rp+j64IZXs5GN9TvtyYij8gBRwTyeTy6ckSul+IiuY3sgYJDn49+QGFiT4Rq9AL1fTFxOFzPTpCQ1bg0pF/h8VbYNHtBl0BHeKa5hCCR8hv+WIs/wBrEhXU0bhdOq2pNvPTIVZuR2WztitNsfQnmvOR7OSgAMUC1ysmj58qv54Iw9mhXjkJ89Khb+N3/DAzifHM2kc7rHEO6iEopmYsraqpVja/cPI7bfIFxXjebEMMxzEat3gXMZclYmAsBu67xmDlfhuPIijWo2npYw8rwfLpWrpy1uf3XX5Y8TcTymX5tFH9Fv4HYE/PGb8Yy87ZvXlpJnhV4wImWXTLHVzMxcLETfhAX8uZNZ7hU0iumXyncB5Y5UbWsbRlNFgaFkXSSt0rC9bepIuSQx5jtfECoSOVyzBVqNyGYiwAyqy3QJ3I5YqZntPP3scQg7p5WZE78MqllUvQdA6m1BINUdJxUzvZbMZibvpDFG2pWGlPErLpHhcsw3CKCdN0OmPsnAYItH2nPSHQTo1TsrAydAUZdRO4FqTRIGxrC6NEON5h5ljkkMKHvQ0gVdKNC1EGQOFo+q2KFgE4EjicReBmfMZpJEPevA7M0MgFgfcRqWjJsWxP4TVczMb8MRgVUSSd4YrK04dV7xgzMFIpdySfxeZx3E+1kEGTkzKwU0YFIwFm3MSkstjTqBOxO2Jt+gB8Lyk7RyA5ZnkMimKciNSEjCKdbRs0gMmhnK1QMhG9Vi72d7L52B5pI5REZpNZUkyKKLFhR7uyxY22jotAVeKXaDtxm1GcijKLJAneo4X301BGtWLUQSKo76gfTBjhvF5gJ3eQ921sO9KXEjWkdEGtyqv8JRfKgt0LUfZwxk99m6DyCQRkx6FfziGhXQ3vs3MnqcQvkuGQd+rHvWh+8mU3KylgW1Nq1NrYAnnZrCvlMs80EmRzAllEB0xTqrE0d4pFYDaSNiA48lU7+Im5wnKTCUySqhD5aNZNJ3adG1OFUXtodlsDYkfK9gwx9pMuI9UOWZk7gTIWoKytVKvvaW8S+Gh73xrxle1sspQQxIEly6zK430M+nShHJr1UCCDanat8D+zvZyeGGGKg2hGDVHtIxBCElytBRovwknuxywQ4X2H7v7PuScsjxxu8hJKubKsEVFK71vdUtbiybADlO2GalHDizUJ++EtDTcqCRY023UFlsKDZob88WeM98VQ5eZnlypEkaMzEzKS6OrVbMWC0CeTC7BOGvI9lI41CAgIGLaFUUWbdiSxY7tv8cE14TFtalqN7sdztz3o1QryrCoL8sQzuXEcgIlA1IsvgY2OT7WrDk1DmAw2rCnlh9llYNaytoqzbERG1170WBJGoXqDbmhjUGyKBWVFCWCLQBSLFWCOuEDj0WaRazDxsqmwzagduqHSQSP7YPnXLEgq5jL97l431JriVQzKxGlSCaahastgkdCDW2GzsJK8uXkinYuVYgMW1Eq26nVvZ/k9cJmXzYOpG2i7mak22IWSYk11JArnXIYNdgM3pmZVj0iWMsGL3qKHf5gtWw/hir0RHznDDlsy67kl5EFEgKDq0ftFfp0xZ7LcU7zNqtKkpUoh5BgoAUP5toDb/u5YY+1qOmZnSlHehJVvkXHhPiI2IVBte+rCBx7KNBmFlFqkh1p5qTWtD6qW+alT1w5yY/2lzfjBogq26tzBHQ413heZ7yGOS/eUG/LltjDeLcSOaIf/AEqimr8Y6H441r2e5rvMlFXMAij6Hr64c6Z+oZB8K9MdjlI6EnHYGTKuGRJErZmQilB0/DlY82PIfPArJ5j7XOXkJCA8hew6L/n8TiXtFmPtEqwRJ4VOkBdrfYX6gD+Jwz5Hs4IUVdQa/eIG5J253yvb5jGbKXjfl9n7TaAEijNDYDYDauR/RHU1i2eOl2A8IAYWN7VSaJBFb1ioeBRxElnLKNyC3ij52RVFl35Vt64nywyquprUHUtH4ffAGpm1EDfa6vDaTaOPOOY5C7sZUcju15OF2vwAOhvzbpfXHvKxvMkf3DGQau8Phag7WFUyEksqjSW0nmSBywRm4svcPKsesqneFX8JUG63o0dj9DiabiU7RXAY1OlCmpSRZQuwPi5VQBrmcJcSZDI5vTHWhGSEw6izOG1aLdoyEGq12sn3jzvFhOzDd1HHLmNKRx92AqoBo06SPGGPu7Xqvn5nCtn+0MjQLP3sqCPNIJkLBaUGMPH4QAynUWB5kHn0xJlcgEz6WGdViVw51PpkhmBJLb6SyFx6qBhtIaRkslqUPO0zMrBRreQMqbsFW2WhW4UeWI+G9oeGoIe6TTHOzLG2ilZkJVlK81Ng0Co1VtZwudncm8A7tkGlczIE1sgCwO1l0A+8tldxp58th1myfZF3SNWU6Y84czGEVvdY61QuwUJ4rJI1bEgb4e1ivab2hQ5SaSDwRMERomdGKyl75aKpV8O+96jQ2OB+Y7TZp541WdRHLHJLGY0WmEUgZRqa7DZfc1vbXthlznZd20ESsSI1RksKtrqtx4GNkNp08iPWq9ZbsbEqxbKrxCoyF1BF0hCF13uVABY2TvfOsLcBN4lxOT7YYMzJ3kM7rNALpdcIGqA0SaYANXJjqUXeA+W4VL/Rjxxxt34ICs6le8bLZhpIX1NSlTG58Z2pCL5Y1WLg+Xj21VtVBgm13sE0nc3Y63iseJcPhNXCGH6RRT9ZCCfrg2CdnOFjMlo2gjljLqyhmLEkhy7sYRSsB3agXvTbgHBTs92HQQzwPGVy8wa0NgAt3dCMFiwVShYFiDchquZJ8R7dRRA1HIVFANoYLvdUa0nlvTbdasYBT+0WRzpjRAeZZmFBd6I06wx25A/Ppib7r0BuLsUhZu8KsHjWN23LOqDwqeSoLpjQJYgWdsFeGcBSJdN6loAKFVQunYadItSBtd8gPIYXuyfGM1mJ1M6MqEErR2NBhuA5HUWCBpIAuzQetWM8rZ2aknBoBVxhq5F7c7+rE4vxoAKAAHkMCFzcpzZj37tVVvCgqmDDxsWv3lNBV8sVMxLKzSZdtYDLIVk07DSwK1pIZgFcLQ3OnFYouZhmnVBbsqjlbEAb8ueK7cSj1MmsakBLAbkAAE7DmQCNhvuPMYXxlZmjRol0mN3CUgjsOoIfRLq0+OwfxEWRzrBd8jIZ0ktQFBGxbfUKI0nwjxUdXPwgcrxptEzyvUev6XFAhGrWEe/CULFQtg7m9anbzxFNm5xMY6QAo7IdyfBoAJ3AHieq9OePKcD8DqZCNbh2MaqgsVyBDUSQGJ5k+WLhEaspZhrVCoLML0mi1+d6Luvwn1wtnJlewhuLGfLzFQytHoJrWpI0pIRYFixqU1uK+GJeLKEy6I5ABajbORsrvRY+LT4aJPQnBjLureJRz5miCa5XYBxU41PEkeqYWoZaGksSwIK6VAJZrF7DpiN8qxx1zWd8U4PpiklWMvqXQmvwak2Eh3oR61aSrrkPTCrmWnjJkDNCdlVUERKizsWCml2bwrR1KQdwa2dcwsyXvpYbWpUj4hgCD8RjL+3WWihdUM2gnfcahVk+JbBFEmmF0NqNA40xu1AWcrXpLSktTK0sjMWJWwGB8IBurAoedcgvaKYePLEkAMGZ28RY6RoPTQArjYb7kE7DBjOQqTGGbxMlLR2k0iw24Uxx14RYs3ttvgNmcvcpVmvWrPf6QINGj7rA2K6adsXAAF2Rww2Ox+u/0xsPsszAaCQg+AuCy9VYgcvIE4yjKw97Dy8S/wA19AMOHsa4n3WbeFz4JVr4MOX13H0w0ZThsW/WsfccQy+ER2ByOOwmO2RdiMvpBzD8uSH4mm9PTB7ihD+MNTKw+7awLU8h0JF8vO8d9jVVWLfQoo1yUdCSOpom8FcllU7tY6DJW176vMnz33vGTGfuqN1HeKNJ0lHU3tsTqUX1HwxS/oUusOnTaWHVrIKkFSAVB8VEfTBmHLaB4Ra/otvX9gnf6/XE6Zxx0TcEjU3IC+Y5mtr364bWTSLhnDH0yJKLEmrUaq9XzJOxP+AxNluAVGsZa1ULRJNnR7nu6aqh6+Eb46TPNqrvOVAoiWdXJhbVtq6+uJxG5pgsrNpKMGYKNtNOAbsmr2Pn54TWLcPC4vxMNV70Ap2Wh5klQdjzx4bNZNdjch96iHcnYixe34a+QxX4dwVwVbuokIXY2zsDXhIJsUCFJG10De2CmV4Q9MHmamraMd3VMGABU2BQ0+ddcJcEMhmoyhfR3SglfGAthTQI3oqeh8sfOOcQaGBplAYIpY89wFJFV51+eIIezmX2JVnNAW7sbA5XvR+eLfFIHMDJCFLUAA/KgRzsHevP/PBwohZ3t5mNLsEKab8MilS1GiVPNRuNzzuqwA4l2un0l5pWSMMVKqVLO1DwREj8HNpDsNXLkGPduoh3UcZ0IySaC4FBY0i70k1+FFJ266B1Iwh8JyozkxkcERJSxIdwoBsBudtvrJ/EzE78saSTsCmR4ZneIL97O0OWO4jVnbbprJNsT5sTvyVeQPD2c5LuwoiksgU5kOo+ewGkH0qtuQwT4FMipS2SObEXutHfoOZPTn9CuT4hqj5XfpvzrniLlQzni/YKfKEy5CRyAPEgbTKa57KAJVr8PP0OF7LcVEw0S6YpDYEijSjWKIkXlETy1rS/pKPeGyTg1pr+R1xmXb3ggtswg/FplArma0vt1NgN5mj1OKxy32DvwdVzaxxyO8TpuANmVw7PIN+RtiB1qLVy5v8Arxg3YjjRVliY+JN4mJ5hRuh+Cjb9UUb0ouNryuYEkYcfiF/A9QfUHb5Yy9SapxeRF1FqGogAnqQLIHwFn6nEPFeIdymvu3k3AqMAmzy69TS35sLoWR9jfl64lnn0ozHoLxMAV/TcrD7vKyMaJF+FT4QRRNbFrXeiCvKiCeL5xmH9TGL3HMnwjkbP4tXQbUehBnMrdz3wY6q1Gzt8COQA/hhC7Vdou8USxnu0B/CaLWKOqtxd7VvsDZ3C6RnnnMZybc1lyLE2bcFvwoCvMJ7v7Sv8pCOYBHRwwrMkREjSafD3hoUuqrKjxHxtzs+M3jMYs3JMEIWV3J1axHzALa6IJPInfn8zg9B2gK5uAzMTR3LAgqCxB1EjYA7GzYr4gPVZYfkTK6s0fshMFlaHuljAUUR1A2G/UAfTHrtBw7v4woIDK4Yaro1asrUbpkZl+fI8jYcKzhgfEmx9Qw5H03vEhO2M9+XSF8H4eYYtDFfeY0t6VDEkIt76QNv4AbChx3hqTCyBrU2pry/C3mp8v8MHGfAziFlGCmmKmjtsa2O+3PFSkzni8KItUIVTxBX91W5DQw2CnlVrYNbbUh8Y4j4FPJkV4yfQsCo9a3H54b+0GZzDRlZdAPIOAQrVYp6sobPkKI25YzrN3YU7lTVGqJ+X5ee2NsYT1wOStXPz36jl+WGHgZEOeglrUpcAjz1bH994W8hGwk0sK1Cvz5emxwzZQrrUE1uD8KIo/lh+SvTecvxfwja/XHYjgzA0i9tuQBx2DbHdICokhLxs6OOo974MvVfiMWosu7DWTR6vCKuupS9z674qwZK7qQOCdg1kitvCy+Jfngpkvu1C66r8LbkfTfGTnxi+mmSlam2uxY9PEOh3OLMfD46rQKHQi+fOr6YgybEjUVotz9fLF2N8DeLEaEf5YsI+FTjvHmU91CaawCdibsEaQdmsXf7xgCZZmBYNK91uDIBTEWL0EAKd639OmDW1ytUhOLaYzTgnaiSJlEpMiHck3a2V1NqogqLI08wdtqF6Hk80jgFWDAiwR1B64iyxpF5ce8eFx8Y4W1sf9qeb0qwB3lcrf6hOtvn4Il/sucLHZ/WEGm1Bbd/MbGyPQbj0J9MXvaZLqzSCtrkceVOwT6fdfvwNy/aFo9QMS78h0O1b8t/UY6J0RtTKuHLctib332v4E+vr8MRI+Z0IiRuEJO6SaCd7vULKjfy/ypZPjRlYtdqFC6bPh1cz125Cyb29TifsvxWRCYzuoJHwN/leJ0F9EnBkyryvTi45CxdhVFlvYnw/A/QYgTJrl0ZZDGyykKwA0qavluauz62Bz54vcVfMd9G0ESSKoDEs4TxWb+O1DAftNMpgJtHCN4wpsXqGw9N69awuwUOJZUwS+BiNJ1xtyYUTV+oI/d5417sFxcSoABQde8UDoQdMqjyAfYdTTnGOSStI2piTtQvoPLDj7N88VOn9CVfmJgVr4LTN+1is5uCNfj/deI+LPcElfo46M8/j/AYldNSsvQgj6iscxgZzpPDGIvloPPkSATt6H4YQezubbvpY9OoiMstaSwKsoarBG6g38650XXs9D3kGYy7CjZqwNjzB3B61vWM1aIw5llYlSCUZTz0tzUaqvbcXWoVy1AHXHy5PyNyyjSZ+OKWWNdehxSOZHIVq9LFdLAPoCBZH8ZmJncqVZW0S7biyFDgDp4tq9KwSnzccuUI7xUKCxGsb62vY3q943zobeYF4B5Z++JVEtmWupC6bI89z4mIGy1+qcVGOV6az2W190ruxbvI0YsT1Arzs+d+uCxbfC7wuXTw5a/DGV6fDpQ6+WCeQzGqKM+aj/DGVehOliV8D8y+JM0x0sAaJBo+R6HfbANGlCjvHUkXqAs3d9TR8unTFQAnazLIylyK38VGr6b+fT6Yx8sUewo1C7vcDcj03q/rjV+0+cqNh1IJA+G/T1xl+cyJJZlAYne1PLVvVc2rl/hjbElb7SS6nYb8lFbnbf64OxIdQbYV8yb8zhbdGW9qI2389j/Pxwwh/AGBYCuZoj59QMOhvnZ+dZMtC5G5QX+7HzCB2f7VCPLxo5OoA8txzJFfLHzFM9J8q6saVjpoVFummuv63zwSGaWMbAKelrWoj1GB+WmVhumoedhufz2GL2WCFjs1gbqSaAbyB8xjBz4xfyObJsMRqHPbTQPLaz6/TFyfMaUZgNwpI2u6HkNzinlgq8hz+d/EnFl0DqVI2IIPMc/UbjA1hR4NGZcwqNp7uiTVHdaahXujxKCPT0wSfPyGfMZZpnSu7ELRqBo72hZocgSBv+RwvRZqTL5lQaJUkEXVqBR07CxQ2v9H1GDkWZjOZObGZijPdaO7kRiTTagW8S0eXIGq64dVEHbThKxGDMkgSaT3hHJyi6mJGxYEBhWxOrzw2ezvOiXLeEgqjFQSTdcxa/g50B5DbCH254oM2QijwR2QC4S25nUCCQCl6RsTXXljQ+xORaLLL3l63JdgdOxbyrofe3N+LpyE5fx5aQ1g48k3iMNj0vLGK2Fe0RCM0t+TL81kY/wDfGFtmw7+1fJaZFk8pDfxmW/y7sf7WETXtdfzfyx143hK1kcrqdlXZiupfiuxHwINYvZbMlZC7A3154Ex5hlKONnUWPnvR+WD75lJV7xdjyZeo+Pnh0GCDMwyn/RXVkOATuPJuXy88AO1XElKiBGDLYJK1W3QV6/ux64NwF81IqqrBL8TksFocwNqZq6Yh7bZWNM33cVALEtLz90NzI2DaRdbbV1OJmtmAg7YNdj8xpkmr/VEj4h0Uf72ArSCsXuzR8WYbygb/AH0P8Dir0Tf1bEynC32c42JwwuyrkfIEgfOhg6Hxy2aUppl+6zDOPckHi/VI+HQ+fLA3jPZqLNPJIwayAFIoE0OZvYi+vPbYjqwq2PQat8PacsZZqkDhns/kTwmVQl8gDY+BvnRO/wAMMfCezMWXV1Uks929C6IGoDoLN71e/M88Hi2KWazyIyozgM58C9TuAa+BYfXB7rU4+ljjdyIYuGxqugA6buiT/J+eJCQBQoDA7P8AH4o5DGzbqATpDMQSQApCgnUQQa51vys4ptx4N/Vw5hue5iKDY1zk03fpewJ8reqtdz+aVEZ2NKoJJ8gBZwvjiYkDHSyUaptP/dY18Dv6YuTv3sRWVCmtSCpYEgMKIsbXueRPTCxJlO6DnUCxQKNKhBSaqsC7bxGzsPIDFSAo8c4qZXksWinSo3vUNzuNwABRrn89h+aheFUc6Rq/CFUVYurAvl5HpzxDm/dv/wC69/G1/wDKfzxczHiyaHqjD8iV/ccbdEDvFYAF1vpF7gruUvqKO3xHmcGuEvqhX02+m38DgRCvTf3lqh/ar8h+WCPZ5hpZR0Jr4fycFCwM2yeEKSByrHYsMuOwtjUOSd2SCvv3sVH1G3mMXOEBaJAY2x3PWiQPlipHHYrUwHUAAH43zwRy7qoAFUPXn6YzcmK/HXkf58sWoz6YEpmnYuI42fu1DNpA8AN0TZH6J+mJY5cyYjKMrMY61A6RbCrvRfefLTeHqtpKm4vwRMwLso9Vq57b7EXVXR+WFmfs7mI7ZhFQJYt3hAXUFsixYVQpHqGGD2TnzssIkiy8jBtwyqq+Gr8IldSxPQ1W979RPHeNtrjCs3eCRAYX2OoEUGShZLab3FDlscEmUNN2b4Ggk1zMNSkfdkMtN+uH3fYrVgcyd9WH1OIRB1j1gOaAXruCR8ORr4YzPtPxDMz59klypileBFih1I5Pim0OG2W9Rbfago+bZlc3PI6VlZRJC9yoQtqTGwUatWhjUgNBjQbCzwu18+DDPxqMQNMralVNZrY1p1DnVWPPHjh/GhJYI0t+ibuj7p3UGj51XkThN4hIsS5gB5ASgUxSLuhBZhttYpgB5gcyDiLjXHsyc9GZ8sYHKIiRhg5fU5AOoebtQBqqvrtM9PinLfIv7QMss6mJSO8KcvIkloz6Auotuig+eMagkshao8iD089saXxOLOT5oqmUlYqg1e6APeIBLMFIYVa2fUYV8/2YzUmbbucrL3h8UqEKNLNvq1khGDGzYPvB65Y1wlk0ZfJs358vri7wRkE47xgqSKVLdAdiCfIWOfriLjHCM1lNH2qB4bPhJ0lT5gMpK3XS72x4PD5/s/2rum+y6q721oHVoqtWr3tuX5YvRNL4dm0hdYGsXekqBV/rbWduXwwv9p+zZLtLG+ubUGAojYDYGjVH052dx0G9m5sxmkMcMTSyQ1ZUqKQ3pNsRyI6eWDnC8+80bzLGzIgLyuosJtqs2bNgEmgdgNrxn7bKZRlnVwGKLdbhlFg8mB2BJB6+VHrifhlRwTSqANbqigmwdO7iz0Kv/cOLfGuy2f0yTrlJRGSX/CCOe+jVrFjna9B5Ytnsxnmih7rJyPEi3ZKKWY3baWcNW7kbcpBzrF6Jd7N8SjSZn38RtQN72rwgbmzqN8qr1w8TcTkkh1waQwskOL8IB90Kd2uqHXGVoG1l3ARh4XWQhQo5GOiCyUNqK/HBHhnaDL5U62lQ9AIy7gelruR6HYYzyx2Z14TLm5JlMplWMbm1ROVHSQDqINkcvwg7XizKc0jSN32XVGcnxo7NyRE0BXF3pPhomz1wC4V2ukzLhYY5Ap/GUAU+iljZNb+QAJNAHBrg/Dzm2DmQpCeUisQ8w5EQH3ooOneipJehVdNkwtvIDZ+IZh5WijeeaQEXHAEXRVV3re5lydIJDOzeI+BQaxNH2YzsoAkliiUeEKuvMsKoUxdkhDXXKPpe+G/IcOWOoYoggiIKqo0xgWCABQFnnq3Njni7IiQqWdqs76RzJNjYAkt8PXG0xkIl/wDs8UXebkB61Bk1sm+gi9OuIs72EzUW8PEAfJHy4UbeZgKGvOwcNk/GAVLJE7re/iI35chZ/LE6cVjdtLFo2A9KINbg77eprD0GZcQzGeygJzkGqMc54D3sY2u20gSRp1tkbmN8BeL8YpQwAKN7r6l0n4Nek+Wx8/LG693ptq1Mdtq5fPpyv4Yz/tL2JV7lyqRpLISXyxH3MwrfUP8ARS9BItc6IonE3GBkjaJNQFb7kA3XkR0O37zfvWK33ijuw6hOo8O/nYfxflghL2ftmZHaMBtDIwqSFwN43PRuoYCmG/mAQj4ca0tIWB57KD9QBhXgFl0Eaajz/B5k8r86UefmeVgYh4Q3iO3MDpdVYNfUYaJuGxrZKjUBzY7/AF51iisqMxCsLHNq8+idPneDYREN5/Vq/K9sdiwI0/QJ9SAT+/HYQ3DHDxAdAPj/AAxfj4htt9PLCVls3pO4sfT6jDBlprAr5f54ixzzE7ezjM/eZ5zvpjjPxozHAX2f9vs7mc/Ek7q0U+oaAigRkI0g0EDUfdrxE87wQ9nDf/Mf+hT/AMfCV7MGP9IZEVtqbf8A6iWsazqN50Yu2/b3PQZ+dYZAsWXIHd6EIkpFdtbFSwskjwkUK674ve1EhOIcPdRRmZA/r3c0Wm/WpCPkPLCZ7QtRz/EQBtf/AIKfXn+WG72tj/37g/8AbH/Gy+A0va167S5MeccX5PmMefaD23zcGeeHLyrEkQWwURu8ZlD+PUCaogUuk7HfcV3a9R/ylyR6iOKvm+YwG9obKvEs0xQMfAOQ/wBUnnh0DPtWn1fYJ1GkzRkMPMfdMoJ/V1vX9s4m9o7Vxjh3q8P/AOxgb7VJQuW4RfVaHzWHFv2myVxrhYo7vFvXKswOflgDx7VO3Gey2dWDKMqKqK7nQrFy5bZtQNLSjlR57+RPt522zEPCsnmYKjlzQjJIAbQHiMrBQwIJvbccr674TvbDE54o5SIPUMe53r3vw8zz6YKdt8uz8F4OqtpOiLer/wDpvLBsLUHFZOI9n8+c345INVPQUkxok6MQoADAtWwFgepwJQX2RFmvvef/AGvE/YoH/k/xayTvLzIPLLx3y5b9MWOzHDXzvZlsvBTTJIxCkjdkm74Kb28SkVe24wwr+wML3uc0lj90lkigfFJVfL9+JfYjxAxcO4hMVsxePSTz7uItXpyrDL7MOzcuX7+WaLuS6Kioas6dRLEKSAPEAOux9MJvsnr+h+L1yKP/AMBr/PCgF/Zf22z+ZzgjzbK0cqMVAVBoZRqGkqotaseIseW/O63Hu3ueTiUojkAy8M3dmHQhDBSA5ZiNdnc7EVt62J9j8sn27Lo0YVFRwG1WTSEDltywL7S5WU8RzjLJpT7Q5KgDem3s8+lYWwavatw2AcVhkePUJIlD8/eDsqsa57EA+ijAyLLQ5XPwtFLD3Up0tGHUshYGqXmylqqtwSBywc9r/C0nz+WV+QhPn1c+RHlj5luz+WyyoyqEu7c1aqFLSspPiBEYc89sTleTkEI8pHmJ2jACxMVfMEbd4HoRxHfnKEDvR/qkRfxnDtBA7MFI01RYgbECtIXkL57jkOYBOF3svGyQIxH3s2qeRQNVPLv3bAgDwR6YhuAAmHbKw6FAoDzrlZ3NXyF9MXJqFXqaUIpZtgBZ/nriplMpZ7yUW55A1UY/RX1826n0CgdxSJpFMcb6G2bXpDBSDa2CfFuLr0+GO4PmXdPvFp1oFhWl7UHUtEkKb5GjYPMUSw+Z+NUQ6VUE8iB16E1y+J88Acw+wWRipUBi5JKg3YBZlAF171gE7YI8SzIjIMrUqghtvC2rkD0U119T15CZOJsxYqoQ+7ZoMQOlnkPXpRo3hkK8HzrBtDLpTYLRsXXruAa2B9KsG8Ec5lhpJCjzNDf5dL/xPzVJ5FVtYl1OunUmpT7tmxp2b7wBuQ5MPxNh4wjZn234IP8AnSjxKlTRIN5YF/fLGB3iE7mipsYQOGcLklzwgOatGW1Kk0VItGA2FMtEfHG7ZvL03hAtjYoCxtvz2Hx9axlEPCkh4jHVhIZdKf8AQ5gNJCp9I5Vmj+GkYnLoKXCexcMXFpMvIWZHjDqeVnrdet4bMl2ay0PECgiUh4QVDb7qxDHf0rEfbNe6z+QzI5ajE3wbl/HBntFJ3eZycvQs0ZP9tdQ/3cRLyWXQqvDIeka/QY7E3fjrjsWz2/N8XOj1289//XBjhOZ8Fc6wEVfFf835YsxZsRggfxOJsKGnhX9JVK2QRykngkKrGwOkE14xYIDnl54D8IklgZJISUliJonT4TpKHZgRyJG4w/ewrier7XCeepJR66wY2+ndr9cIPbWM5biWcjAAHeGQE3ylAl23A2LkfLFa4aeFhYMxm5pL+9nltmCgEkABSaUKq0KH0x3ayfiBmy5zveCSLxQFkjWqZCT4RRplT3vTzw0+w+FpM1mZnA+7jRFICgfeks24G5qNb+OC3tzyBaHKzIoLJKUN9FlWz8tUaj54JOFM04l2hzEmZTOSTKZ4gAj/AHZKhdRA0otfibmvXFrjnD+IvrzmagkYMoZ5aRVqlAYgFa8IH4b9Mfcp2adqBoLMyx0N9pGVRzog2edHbGp+2CasgsA276VE2/RT7w/LwAftYIGMZ/jmYzTQR5iQvHAoMXgQFAQtXpXxEaRzvlg2zcUz8yZtFkzIiK91IiRrTxvqqiFDU2+4Plg3wnsvl44TIy2SLYmj++6/yxovZ9o8hw/L6xoDMljyfNSjb5NJv6DCxuww7iud4kc3qzUbnMFVDq4jUFd9GnTQvnve9YuTrxadIYGpYYQBEpQeAKugb6RqpdtycP8A7WXXLTZfNsDpcGFyos2pLxjmOhk+mFqb2gKFuPLsa/E7AAfQN+/Cyt3wYTHk89l8vNlhNUWZJ7xBGmp2kUIwWlY2QBsp54IdluzHF8nb5OOVA9albugHrlqSRtj60pxo/YnJ6cuM9mwiSumvfYQxEagPF7pK0zH5clGFfiHt1yyyFYctLKg/0hISx5qps18aOKm/JF/iHHuL5eYyZmSWFnULciR93W50odJi1edHUdr2AwvZPjv2SCWGPMqsUy6ZEVVbUCpU76SR4TWxGNw4X2nyHE8lLIzKYAKnSal0bX47NDzDA1tsbGPzfxTgqGWcZXXLCGbunYabXmLvfbldC6va6waDQMpkOJwlJMrk8wHW9L1DVMK5MW2IPleBea4Jxt2djkW1SEszHQSSxsnZgo3PljbO0HaD7DkFzHd95pEa6dWn3yq3dHld8sKQ9rZq/sVD1nH/APPD4gZb2wzfGGljOeLxSFSI6CISoNmu78ifzwU7N5eQQzLM0jGZdFuWJqV4cuOe/KZ8E+03bqHN5iGWRBH3SlQA3eXqIP6IA93ED9oI8zKWiXSqCHnW/d5rLux29D+WF3Ta/k8uzyqSvhDWdRVqAsqF21DxV8hhjwP4VywQxRF3K5jMMxjbLlQW+8YyLZDahrQq1qBpAUbtWmwu5wd7qlCqdNV9BW3zAr54CcQ45lIJ2+0ZmOF/CAryBSwr9EnxL4udcwfLBnLZyOQXHIjjzVgw/LAAHNS6J2UqaJ1g/pNahQvi2689je3p5GeSVwtBQCfGQACOtGzY1A1XUKQeuC+ZyQlca1Ohd9zs5IIqr5DrY32xS4vwgs2tQgGmtxupA2ZTWwA6CuWGQRNEQwZhQss6k7gnUA9+gJJBscuWG3JT60DEUeRHkQSGH1BwmZHKvJII1kulJIkGoKD1ULQcbgUarbcgAYPR5sCMRqp6rdknahZ2FtZs1yo4QEOJg6Qyg6lPh0i9zt9N+eM29qEcsa9/4RIcu16RsDl5ElTrzouP2vmXrJ5wxqvhdu8N77aapT+zsCD5H5la9ouZEmUDkAaoZdudFlG35H6YDZNPxzPZySBZWNa1IFAKCTSk9f8A1xrPbKRhlUeraGSJufO20nptsxwr9mexSPDFNJK9lQzjkNuQB8uvyGGLtXxXLfYp0M0ZYoSq6gWJX3dhv0GMbeZoXoXhnLKGCGiARv54+4EcCzCvl4WLyAlFsLy5dPTHYpy7rFhGenPHpMkep/zx4+2DoCfy/wAcTZZ5HNKn78DU2eyicQcUjF7TRvFXS67wf8Ov2sEvbHkVTiMMxAqWGvnExs38JFwjZJ8xls3DM11FKkjUB7qsCw2/Vv641P2+cNEmTgm/1U258lkUj/eCYqdNIv8AswKw8OnzRrSzu9/qwqEP95G+uK8+bOc7NLOTqdIFkY9S2WNv8z3bD54+cbj+xdmli5M0EcbDlvOVEv8Avufljx7FJUm4dPlrBVJGShv4ZVDH+8Xw/oyr7NOLyZzPwRmHTGmqQsWu+7FL0FeNlPXBj20vNNm8rl8u2kojSMdv9IwVeYO47tvrj17EoWafNl1o5Ydxfmxa5PzjX64SfaHnp8zxbMiAuURhENG39WoVt/7erC6gEoeyUjzZeGfN94ZJFBhMjNaghpPCTW0YY8umGf8A/wBB8Y7uDLQKSGkkMm3Tuh4b/acH9nAf2L9lZI8+88w3iisA7kNKdIP+yrj548+1LJ/bOJsHDiOBFjWlaiSO8Yg9d30/sYJxAdO3RGf4F9pQeIRJmV2B06QGfn10F1xhfCsvNmJI431skksaEm6Ad1Q19cb57LlDZB8swbRE7RjUD4kcB+vTxsv7OMsy3Hky+aiyjK2uLNRI7VQ+7mWz8Dpv54KGn+2aVhw4QRnT38qxmtvCAZCPgQlfAnGc8E9ncRXXM5/cMPXt3EoyUDxe8mYXpezRyL+8jGb9k+D5ifN5YcQLNlnZgys5Qf1blfdII8QHXCy38hd4tkOHwWveoBtag3encWBsSCdr5WcCM72vyyRMsEbMSCLIocqxr8fsz4K5pcujH0nlJ/4mM+9rPBcjw2SFYYNPeRuSNTvZBUD32Nczg9oaJ7R+HT5jhHd5ZGeU9yVVavwshPP0GMVbsRxOi2YjkiQVbPuBZreiepxvvabtJ/R/DhmTGZdCxjQG03rKrzo8r8sZlx72sPnsrLl48jIjSLpD96DpNgg1o3xVAdwn2Zw0GnzFjyGw/PEfH+G5OB4o8pIv3geGSmujItRtfo4X8sC+G9is9mADJIVH6zH9wwSznYGPLwuxzA70La7gb2PW8Zy89m1vs/2iDwRy6T4oTKR1GkLqU+ttXyODKcbBcoENhwnMdb3/ALp+mMp9nPF0YmKRVOrUyWAaLf18fp4jr9Vk/VONPg7m91TUTq5CyfP47/njUkWeeHNxhZcsJVYkUwU7qNXhJ3BHmNwRix2XyaRR6Iy3d80DhbAsrzUAsDQNtbb8zi1BBGtFUUVuKHLbTt5bbY9K6pQAoKtUOVfyPzwBcL4+S8jijFPfP6YmmfbACtk86kGarchY2Qdd1ZWC2OTVbVz0qD0wXy3d5kl1YBgVNrTDwlq3oGiQVING0r1K9xTK/eTMw1EDXGzHw9RIjL7poWQSLp9PLF/slNUckpAjSRxpBoXpGkk7nqKF17vKqw6Qr/RK8y2oUBRVa8LA/uFfM4zz2w8SJiaND4mKqPQjxE/NWr9nD1LKmXiarIBJokbljyHTcn88Y3xLMtneIpEviCHxbcyTqfY9L6HlZGELdQY4V2EmkhTvsx0Gld2FUL58iPhgrkfZ9AGB1syitWr1F6RVVhnyAIuxS0Afl1G+1DbzxPlEYEnYE1QuwQBVnyOIc/utSZbLiNFRUpVFADoMdiQSHHYFPzwgGori7kc13Tgtsu4J+PL8xiLN5Fmfw9cEIOFsy1IwI+GFuLiHi/aSLSVVS1+ew/xxsGWyo4twKFGNmWGPUf14mXV8PEhxlK8FysYtyCf1m/hhn7Fe0vJ5GBsvKJCFkYx92moaWpj1FHWW+ow8dLgp7e2L5fK5VNjJKXrppiWv96Rfpih7EMg2UzE0LNffRBxXIGJq+pEn93Cv7QO3Iz2aifKK2iOPSO8WjqZiWoWdqC/TEnZDieay+dhzU4kaFQwcBQPCykCgSN9Wk/I4dvJtm4LwpMiM9KaCyzvmCfIFFLfmrH54w/gXbSGENIUZ5HJdtIrxOdTbn1Jw89svablJ8nPl4+9V5UMdsqgAP4XOzH8JOM5yc+RgjvQ0r/rEBcLLkNq9meZMmTfOSro75maj+GOK0F+lqzftYsJ7SOGnlmL/AOqm/wDJjPOKe1LIrwtsnlu973uBCpKADcBGa9R6EnGU/wBK2N2Y+g2xXQfqXhHbTJZmUQwT6pCCQpSRbC861KBjIva1kYcvxKR3jJOYRZFI8wO7avUFA37Ywj9leOfZc7l8zTFY3BerJ0MCr15nSx2vmBhz9qna/KcSXLnLLN3sTMDrjoaHAvqbOpV+pwBqXD504zwpTq0tIgDHn3c0ZB5dQHUGuqnyOMW47kuJK5y+YWRSNvCvgbyKNVOD6b+YB2x47Edo85w6QvGhkjf+siYEBq5MDXhcDrR22N7VreV9r2RZbkXMRN1VoS30KWD9cHFAN7FOw8uVeXNzoUaRO7jRrDaSQzMwO62QoAO+x88Z/wC1jtFDm8/Kw1OkK9yhUjSdFlmv1dmFjmFGGztl7Tp82py+RhljjbZ5WoOwPMIAToBH4rvfkDvhOg4HL9ndBlR4gfETuPywrdBsHtTVjwU6ELt9yQoBN06HkMYzks3xFgQiCIDzj0/QsDfyxs2X9p2UjRUaLM2qgH7tegr9PEv/ALVMn/q8z/8AjX/z4d1QxPNw5wqGlzJGr8BZgd/1dtsE+FcBjQXJJqZuYG3Mjrhj7fcT/pSaD7MrqqKwbvFA3LKVqifI/liWPsjIFssLIH7xiLZAVuK5QZWUPGzaGN2u7Iy3TKOpFkV+JWYeWHjgPaDvVbVpDjS5A3sHbXGf9UTve5Gog0QbvSdmBKhRmFMN6GEbi3Ap+HupsvHepWU6WU9ShrwHzBBVuRG94qUNdyPFR4VLXq2Q9XobmhyHr/6kZM+cQloo4c0pJ3E7RNzuiCHQmqsgrdDYAAYU+C9oUko8pBZ1Kni3UoO8iB1EDbeMsp0nlhh4focDSweixZo3322UGiGVzQsV0IJ86C5FxTODYcOYf9phr/H8secxNxWbwqMrlFPNizTuP7K6US/iTjxDnZR3d97zJfwsa8Sija3yv8zvV4sZhpC7gF6IO5Phqroet+XTAFf/AJOxKGMs+YnkI8bO/NDVqqgBY1sA+CmBUG9sWM/KF+7UL3aIGB1AaF6kkncfiN8/MbYFZrjMShtLeJTukJD6RVsHc/dxXz8ZAHzwj9oO1aG0UKRq1d2lmO+jSE7zsOmwQbe9WADHaTtNpjCo5ZiPATdmxpMtH3BzCr8SbsjFb2a5Du8y7OPE6dedbfmcD+zeSVpBmM0WIu9JFlvjvthr4fnVlz+pAQClC+lULxNRneDiyctPy9PjjxrrmP59PTHgSEfz72PTyA9fn5emEw29nMfDHYoGLysemOwtlusVfi5vwr9d8fGknk6kD/ZGKHfyVsoHqFxBKZTsb+eDTeCH2aIbyTL8B4jiKTN5VeSPIf1thgYuUc9P5GLGXyLk7AD1Jw1Rdy/G5Qay8Cr/AGVs4tvw/ieZ94PX6x0j8zilFHPuAzbeRx6myEpIVpDZ9T/jgMTyvs4nb+tzESftjBWP2dZJN5s6hPoy/wAThf4X2SaaOSTvq0A2OZNYnPYzTHDI2YpZR1W9O17+mFf7MdTs3weP3p0b9sfwxfim4LGNjEa9Cf4YUuJdjmhK6pAyuQEYLsdX7seM/wBlu5Yq8ibC73F30HrthanyNm3M9p+EgUK/Zjb/AAwOXtTwxWtVc/CP/HATL9mo2ieVUJVedvVD4VvizB2SbUB9nQkix4jy87wag2Yf+XuT00IXP7Kj+OAee7ZZazWWf6qMdHw0IFY5cFSdIKm9+Vb9bx8zuTiWRQYvgpWi2CSDbzD25RPdy2582/yxcj9osjbDLp9WOKUsUavbB1JPIx1t5YngnhX8VdRaEb+mDUG0WZ7RzE33Ci/1GOOXiOacAiEC9h93z+F4bsl2gymgK5ViP0h/iMXZ+OZV1VFVXA5KCB8cLf0WynlouJc0jYfBFGCKLxOvvGcD1KjqMOceUgAXdhYv322/PEOcy8Wmg5I57sT1HnifcNqOVyma21O3+1gieESPs5DD1N4spECQQ5v4jF6JG/S/IY0gZ/xn2ec2hcKbsKdxfp5H1wHl4bxCKi6GULyLBZK+BYFx8iMaxKt/I4iceEDp1xQZMeP5pT4o3+TZpfyE4H5YrZji+akBXuQw/XWST8pnkGNWEYJNj4YqTx7dNsMM9yfZ/O5sgSsQo5BjQH9lRsvyAwy8M7FQQSrq+8Ybknl8hhi4WKvErm5j8P4YCvSCbh0Y5IPh5fwPwx3DsvGp8KqpBI1D8XofTFpxivQBobef+XriXPlRMt0PzP6PwxXnsct/Tz9cfIp+QPy/zxBmZNIJvw9T1vyxLPfD59qH6V47FPuQ3ibYnoMdhJ3SDlFHl0xYVBtsPpj7jsFdcS9yv6I+gxEYF/RX6DH3HYIpWmjABoAfLFLNn3sfMdiopDM5WNdJI+G2K0OZctu7bLQ8R2Hl8MfMdhmK5PMOY4AWYgPsCTt8PLBrPHU05bc91zO/njsdiQ+5Af8Aw6T+fLDJCfva6dzy+eOx2JpAeU/5pD/0w/3zipx1bz+/QJXpvjsdgnYR9sv+eJ/YH78XO0qj7JAaF6hv8jjsdhzwBf7OhmgBVSDGb2G/LngJw6JRO9KNmNbDzx8x2FCMeRlYCgTzPX1xamNg/wA9Rj7jsKdmIxqNtsXsv/HHY7GkDn54ibp8MfMdioFbo3xxWm647HYoPuS5nHr/AErfz0x8x2EV6WG/hii3NMdjsTXLn0ll5Pjwh8ajppx8x2IY+VdP4n9+PmOx2A3/2Q==">
            <a:hlinkClick r:id="rId2"/>
          </p:cNvPr>
          <p:cNvSpPr>
            <a:spLocks noChangeAspect="1" noChangeArrowheads="1"/>
          </p:cNvSpPr>
          <p:nvPr/>
        </p:nvSpPr>
        <p:spPr bwMode="auto">
          <a:xfrm>
            <a:off x="71438" y="-1690688"/>
            <a:ext cx="4714875" cy="3533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Tree>
  </p:cSld>
  <p:clrMapOvr>
    <a:masterClrMapping/>
  </p:clrMapOvr>
  <p:transition spd="slow">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
          <p:cNvSpPr txBox="1">
            <a:spLocks noChangeArrowheads="1"/>
          </p:cNvSpPr>
          <p:nvPr/>
        </p:nvSpPr>
        <p:spPr bwMode="auto">
          <a:xfrm>
            <a:off x="457200" y="914400"/>
            <a:ext cx="8305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800" b="1"/>
              <a:t>Reasons Why Democrats Support Minimum Wage  </a:t>
            </a:r>
          </a:p>
        </p:txBody>
      </p:sp>
      <p:sp>
        <p:nvSpPr>
          <p:cNvPr id="3075" name="TextBox 5"/>
          <p:cNvSpPr txBox="1">
            <a:spLocks noChangeArrowheads="1"/>
          </p:cNvSpPr>
          <p:nvPr/>
        </p:nvSpPr>
        <p:spPr bwMode="auto">
          <a:xfrm>
            <a:off x="1371600" y="2971800"/>
            <a:ext cx="67056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	Passed by a Democratic Congress in 2007, this increase gave as many as 13 million workers a much needed pay raise after a decade stuck at $5.15 per hour.  Despite this, the real value of the minimum wage today buys less than it did in 1956. In addition, workers who rely on tips haven’t seen an increase in their wages since 1991.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2"/>
          <p:cNvSpPr>
            <a:spLocks noGrp="1"/>
          </p:cNvSpPr>
          <p:nvPr>
            <p:ph type="title"/>
          </p:nvPr>
        </p:nvSpPr>
        <p:spPr/>
        <p:txBody>
          <a:bodyPr/>
          <a:lstStyle/>
          <a:p>
            <a:r>
              <a:rPr lang="en-US" altLang="en-US" smtClean="0"/>
              <a:t>Reasons Why Democrats Support Minimum Wage </a:t>
            </a:r>
          </a:p>
        </p:txBody>
      </p:sp>
      <p:sp>
        <p:nvSpPr>
          <p:cNvPr id="4099" name="TextBox 4"/>
          <p:cNvSpPr txBox="1">
            <a:spLocks noChangeArrowheads="1"/>
          </p:cNvSpPr>
          <p:nvPr/>
        </p:nvSpPr>
        <p:spPr bwMode="auto">
          <a:xfrm>
            <a:off x="1676400" y="2057400"/>
            <a:ext cx="58674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	The Fair Minimum Wage Act (H.R. 1010) will increase the minimum wage in three steps, from $8.15 to $10.10 per hour. The rate will then be indexed to inflation each year thereafter. In addition, the legislation will increase the required cash wage for tipped workers in annual 85 cent increases, from today’s $2.13 per hour until the tip credit reaches 70 percent of the regular minimum wage.</a:t>
            </a:r>
          </a:p>
        </p:txBody>
      </p:sp>
    </p:spTree>
  </p:cSld>
  <p:clrMapOvr>
    <a:masterClrMapping/>
  </p:clrMapOvr>
  <p:transition spd="slow">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04800" y="152400"/>
            <a:ext cx="7772400" cy="1143000"/>
          </a:xfrm>
          <a:ln w="28575">
            <a:solidFill>
              <a:schemeClr val="tx1"/>
            </a:solidFill>
            <a:miter lim="800000"/>
            <a:headEnd/>
            <a:tailEnd/>
          </a:ln>
        </p:spPr>
        <p:txBody>
          <a:bodyPr/>
          <a:lstStyle/>
          <a:p>
            <a:r>
              <a:rPr lang="en-US" altLang="en-US" sz="2400" smtClean="0"/>
              <a:t>Example of Democrats Support Minimum Wage </a:t>
            </a:r>
          </a:p>
        </p:txBody>
      </p:sp>
      <p:sp>
        <p:nvSpPr>
          <p:cNvPr id="5123" name="Content Placeholder 1"/>
          <p:cNvSpPr>
            <a:spLocks noGrp="1"/>
          </p:cNvSpPr>
          <p:nvPr>
            <p:ph idx="1"/>
          </p:nvPr>
        </p:nvSpPr>
        <p:spPr>
          <a:xfrm>
            <a:off x="685800" y="1981200"/>
            <a:ext cx="7924800" cy="3429000"/>
          </a:xfrm>
        </p:spPr>
        <p:txBody>
          <a:bodyPr/>
          <a:lstStyle/>
          <a:p>
            <a:pPr marL="0" indent="0">
              <a:buFontTx/>
              <a:buNone/>
            </a:pPr>
            <a:r>
              <a:rPr lang="en-US" altLang="en-US" smtClean="0"/>
              <a:t>•</a:t>
            </a:r>
            <a:r>
              <a:rPr lang="en-US" altLang="en-US" sz="2400" smtClean="0"/>
              <a:t>	If the minimum wage is raised from $7.25 to $10.10 per hour, the single mom gains $2.85 per hour in extra pay, translating into an extra $494 per month or $5,928 per year in extra wage income. That sounds like a big raise and would officially lift this family out of poverty. It all sounds just like the President says up to this point. But, now let’s make some subtractions.</a:t>
            </a:r>
          </a:p>
        </p:txBody>
      </p:sp>
    </p:spTree>
  </p:cSld>
  <p:clrMapOvr>
    <a:masterClrMapping/>
  </p:clrMapOvr>
  <p:transition spd="slow">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ln w="28575">
            <a:solidFill>
              <a:schemeClr val="tx1"/>
            </a:solidFill>
            <a:miter lim="800000"/>
            <a:headEnd/>
            <a:tailEnd/>
          </a:ln>
        </p:spPr>
        <p:txBody>
          <a:bodyPr/>
          <a:lstStyle/>
          <a:p>
            <a:r>
              <a:rPr lang="en-US" altLang="en-US" sz="2400" smtClean="0"/>
              <a:t>Reasons Why Democrats Support Minimum Wage </a:t>
            </a:r>
          </a:p>
        </p:txBody>
      </p:sp>
      <p:sp>
        <p:nvSpPr>
          <p:cNvPr id="6147" name="Content Placeholder 1"/>
          <p:cNvSpPr>
            <a:spLocks noGrp="1"/>
          </p:cNvSpPr>
          <p:nvPr>
            <p:ph idx="1"/>
          </p:nvPr>
        </p:nvSpPr>
        <p:spPr>
          <a:xfrm>
            <a:off x="762000" y="2362200"/>
            <a:ext cx="7772400" cy="2514600"/>
          </a:xfrm>
        </p:spPr>
        <p:txBody>
          <a:bodyPr/>
          <a:lstStyle/>
          <a:p>
            <a:pPr marL="0" indent="0">
              <a:buFontTx/>
              <a:buNone/>
            </a:pPr>
            <a:r>
              <a:rPr lang="en-US" altLang="en-US" sz="2400" smtClean="0"/>
              <a:t>•	A Pew Research Center poll earlier this year found 90 percent of Democrats and 53 percent of Republicans favored raising the federal minimum to $10.10 from its current $8.15 as proposed by President Barack Obama.</a:t>
            </a:r>
          </a:p>
        </p:txBody>
      </p:sp>
    </p:spTree>
  </p:cSld>
  <p:clrMapOvr>
    <a:masterClrMapping/>
  </p:clrMapOvr>
  <p:transition spd="slow">
    <p:checke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2454</TotalTime>
  <Words>49</Words>
  <Application>Microsoft Office PowerPoint</Application>
  <PresentationFormat>On-screen Show (4:3)</PresentationFormat>
  <Paragraphs>13</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Times New Roman</vt:lpstr>
      <vt:lpstr>Arial</vt:lpstr>
      <vt:lpstr>Default Design</vt:lpstr>
      <vt:lpstr>PowerPoint Presentation</vt:lpstr>
      <vt:lpstr>PowerPoint Presentation</vt:lpstr>
      <vt:lpstr>Reasons Why Democrats Support Minimum Wage </vt:lpstr>
      <vt:lpstr>Example of Democrats Support Minimum Wage </vt:lpstr>
      <vt:lpstr>Reasons Why Democrats Support Minimum Wage </vt:lpstr>
    </vt:vector>
  </TitlesOfParts>
  <Company>Edwardsville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Instructional ATI</dc:creator>
  <cp:lastModifiedBy>Windows User</cp:lastModifiedBy>
  <cp:revision>96</cp:revision>
  <cp:lastPrinted>2000-11-10T08:16:25Z</cp:lastPrinted>
  <dcterms:created xsi:type="dcterms:W3CDTF">2000-11-02T08:18:24Z</dcterms:created>
  <dcterms:modified xsi:type="dcterms:W3CDTF">2014-12-10T13:00:41Z</dcterms:modified>
</cp:coreProperties>
</file>