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598" r:id="rId2"/>
    <p:sldId id="649" r:id="rId3"/>
    <p:sldId id="663" r:id="rId4"/>
    <p:sldId id="717" r:id="rId5"/>
    <p:sldId id="718" r:id="rId6"/>
    <p:sldId id="719" r:id="rId7"/>
    <p:sldId id="720" r:id="rId8"/>
    <p:sldId id="721" r:id="rId9"/>
    <p:sldId id="723" r:id="rId10"/>
    <p:sldId id="722" r:id="rId11"/>
    <p:sldId id="685" r:id="rId12"/>
    <p:sldId id="724" r:id="rId13"/>
    <p:sldId id="725" r:id="rId14"/>
    <p:sldId id="726" r:id="rId15"/>
    <p:sldId id="727" r:id="rId16"/>
    <p:sldId id="759" r:id="rId17"/>
    <p:sldId id="728" r:id="rId18"/>
    <p:sldId id="729" r:id="rId19"/>
    <p:sldId id="730" r:id="rId20"/>
    <p:sldId id="732" r:id="rId21"/>
    <p:sldId id="733" r:id="rId22"/>
    <p:sldId id="734" r:id="rId23"/>
    <p:sldId id="736" r:id="rId24"/>
    <p:sldId id="691" r:id="rId25"/>
    <p:sldId id="701" r:id="rId26"/>
    <p:sldId id="702" r:id="rId27"/>
    <p:sldId id="703" r:id="rId28"/>
    <p:sldId id="739" r:id="rId29"/>
    <p:sldId id="740" r:id="rId30"/>
    <p:sldId id="741" r:id="rId31"/>
    <p:sldId id="706" r:id="rId32"/>
    <p:sldId id="707" r:id="rId33"/>
    <p:sldId id="714" r:id="rId34"/>
    <p:sldId id="716" r:id="rId35"/>
    <p:sldId id="715" r:id="rId36"/>
    <p:sldId id="708" r:id="rId37"/>
    <p:sldId id="751" r:id="rId38"/>
    <p:sldId id="742" r:id="rId39"/>
    <p:sldId id="743" r:id="rId40"/>
    <p:sldId id="752" r:id="rId41"/>
    <p:sldId id="744" r:id="rId42"/>
    <p:sldId id="745" r:id="rId43"/>
    <p:sldId id="746" r:id="rId44"/>
    <p:sldId id="747" r:id="rId45"/>
    <p:sldId id="753" r:id="rId46"/>
    <p:sldId id="754" r:id="rId47"/>
    <p:sldId id="755" r:id="rId48"/>
    <p:sldId id="756" r:id="rId49"/>
    <p:sldId id="748" r:id="rId50"/>
    <p:sldId id="757" r:id="rId51"/>
    <p:sldId id="749" r:id="rId52"/>
    <p:sldId id="750" r:id="rId53"/>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800" b="1"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800" b="1"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800" b="1"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8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a:latin typeface="Times New Roman" charset="0"/>
                <a:ea typeface="ＭＳ Ｐゴシック" charset="0"/>
                <a:cs typeface="+mn-cs"/>
              </a:defRPr>
            </a:lvl1pPr>
          </a:lstStyle>
          <a:p>
            <a:pPr>
              <a:defRPr/>
            </a:pPr>
            <a:endParaRPr lang="en-US"/>
          </a:p>
        </p:txBody>
      </p:sp>
      <p:sp>
        <p:nvSpPr>
          <p:cNvPr id="942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a:latin typeface="Times New Roman" charset="0"/>
                <a:ea typeface="ＭＳ Ｐゴシック"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942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a:latin typeface="Times New Roman" charset="0"/>
                <a:ea typeface="ＭＳ Ｐゴシック" charset="0"/>
                <a:cs typeface="+mn-cs"/>
              </a:defRPr>
            </a:lvl1pPr>
          </a:lstStyle>
          <a:p>
            <a:pPr>
              <a:defRPr/>
            </a:pPr>
            <a:endParaRPr lang="en-US"/>
          </a:p>
        </p:txBody>
      </p:sp>
      <p:sp>
        <p:nvSpPr>
          <p:cNvPr id="942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lvl1pPr>
          </a:lstStyle>
          <a:p>
            <a:fld id="{DDE03B44-87EB-452A-AA5B-3D72542D040E}" type="slidenum">
              <a:rPr lang="en-US" altLang="en-US"/>
              <a:pPr/>
              <a:t>‹#›</a:t>
            </a:fld>
            <a:endParaRPr lang="en-US" altLang="en-US"/>
          </a:p>
        </p:txBody>
      </p:sp>
    </p:spTree>
    <p:extLst>
      <p:ext uri="{BB962C8B-B14F-4D97-AF65-F5344CB8AC3E}">
        <p14:creationId xmlns:p14="http://schemas.microsoft.com/office/powerpoint/2010/main" val="1332939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ＭＳ Ｐゴシック" charset="0"/>
              <a:cs typeface="ＭＳ Ｐゴシック"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fld id="{3418B6B7-53BD-4400-8301-3C96F73B20DE}" type="slidenum">
              <a:rPr lang="en-US" altLang="en-US" sz="1200" b="0"/>
              <a:pPr eaLnBrk="1" hangingPunct="1"/>
              <a:t>1</a:t>
            </a:fld>
            <a:endParaRPr lang="en-US" altLang="en-US" sz="1200" b="0"/>
          </a:p>
        </p:txBody>
      </p:sp>
    </p:spTree>
    <p:extLst>
      <p:ext uri="{BB962C8B-B14F-4D97-AF65-F5344CB8AC3E}">
        <p14:creationId xmlns:p14="http://schemas.microsoft.com/office/powerpoint/2010/main" val="88726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fld id="{0B93B743-D681-46B1-B23A-44F6A24FD85B}" type="slidenum">
              <a:rPr lang="en-US" altLang="en-US" sz="1200" b="0"/>
              <a:pPr eaLnBrk="1" hangingPunct="1"/>
              <a:t>2</a:t>
            </a:fld>
            <a:endParaRPr lang="en-US" altLang="en-US" sz="1200" b="0"/>
          </a:p>
        </p:txBody>
      </p:sp>
      <p:sp>
        <p:nvSpPr>
          <p:cNvPr id="204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r" eaLnBrk="1" hangingPunct="1"/>
            <a:fld id="{7396FD45-D72E-4CB8-BD9C-57C7ED11FB77}" type="slidenum">
              <a:rPr lang="en-US" altLang="en-US" sz="1200" b="0"/>
              <a:pPr algn="r" eaLnBrk="1" hangingPunct="1"/>
              <a:t>2</a:t>
            </a:fld>
            <a:endParaRPr lang="en-US" altLang="en-US" sz="1200" b="0"/>
          </a:p>
        </p:txBody>
      </p:sp>
      <p:sp>
        <p:nvSpPr>
          <p:cNvPr id="1172483" name="Rectangle 2"/>
          <p:cNvSpPr>
            <a:spLocks noGrp="1" noRot="1" noChangeAspect="1" noChangeArrowheads="1" noTextEdit="1"/>
          </p:cNvSpPr>
          <p:nvPr>
            <p:ph type="sldImg"/>
          </p:nvPr>
        </p:nvSpPr>
        <p:spPr>
          <a:ln/>
        </p:spPr>
      </p:sp>
      <p:sp>
        <p:nvSpPr>
          <p:cNvPr id="1172484"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412254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fld id="{9AE0BF84-86A2-4A48-AC7E-32AD266F555E}" type="slidenum">
              <a:rPr lang="en-US" altLang="en-US" sz="1200" b="0"/>
              <a:pPr eaLnBrk="1" hangingPunct="1"/>
              <a:t>3</a:t>
            </a:fld>
            <a:endParaRPr lang="en-US" altLang="en-US" sz="1200" b="0"/>
          </a:p>
        </p:txBody>
      </p:sp>
      <p:sp>
        <p:nvSpPr>
          <p:cNvPr id="225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r" eaLnBrk="1" hangingPunct="1"/>
            <a:fld id="{3D18DFD2-AFBA-4C96-98AC-FF906CB49546}" type="slidenum">
              <a:rPr lang="en-US" altLang="en-US" sz="1200" b="0"/>
              <a:pPr algn="r" eaLnBrk="1" hangingPunct="1"/>
              <a:t>3</a:t>
            </a:fld>
            <a:endParaRPr lang="en-US" altLang="en-US" sz="1200" b="0"/>
          </a:p>
        </p:txBody>
      </p:sp>
      <p:sp>
        <p:nvSpPr>
          <p:cNvPr id="1195011" name="Rectangle 2"/>
          <p:cNvSpPr>
            <a:spLocks noGrp="1" noRot="1" noChangeAspect="1" noChangeArrowheads="1" noTextEdit="1"/>
          </p:cNvSpPr>
          <p:nvPr>
            <p:ph type="sldImg"/>
          </p:nvPr>
        </p:nvSpPr>
        <p:spPr>
          <a:ln/>
        </p:spPr>
      </p:sp>
      <p:sp>
        <p:nvSpPr>
          <p:cNvPr id="1195012"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21693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fld id="{64D38E6D-6D44-48F8-B9FF-2CDC2AB40C1E}" type="slidenum">
              <a:rPr lang="en-US" altLang="en-US" sz="1200" b="0"/>
              <a:pPr eaLnBrk="1" hangingPunct="1"/>
              <a:t>9</a:t>
            </a:fld>
            <a:endParaRPr lang="en-US" altLang="en-US" sz="1200" b="0"/>
          </a:p>
        </p:txBody>
      </p:sp>
      <p:sp>
        <p:nvSpPr>
          <p:cNvPr id="1259522" name="Rectangle 2"/>
          <p:cNvSpPr>
            <a:spLocks noGrp="1" noRot="1" noChangeAspect="1" noChangeArrowheads="1" noTextEdit="1"/>
          </p:cNvSpPr>
          <p:nvPr>
            <p:ph type="sldImg"/>
          </p:nvPr>
        </p:nvSpPr>
        <p:spPr>
          <a:xfrm>
            <a:off x="1146175" y="685800"/>
            <a:ext cx="4572000" cy="3429000"/>
          </a:xfrm>
          <a:ln/>
        </p:spPr>
      </p:sp>
      <p:sp>
        <p:nvSpPr>
          <p:cNvPr id="1259523" name="Rectangle 3"/>
          <p:cNvSpPr>
            <a:spLocks noGrp="1" noChangeArrowheads="1"/>
          </p:cNvSpPr>
          <p:nvPr>
            <p:ph type="body" idx="1"/>
          </p:nvPr>
        </p:nvSpPr>
        <p:spPr/>
        <p:txBody>
          <a:bodyPr/>
          <a:lstStyle/>
          <a:p>
            <a:pPr eaLnBrk="1" hangingPunct="1">
              <a:defRPr/>
            </a:pPr>
            <a:r>
              <a:rPr lang="en-US" dirty="0" smtClean="0">
                <a:ea typeface="ＭＳ Ｐゴシック" charset="0"/>
                <a:cs typeface="+mn-cs"/>
              </a:rPr>
              <a:t>Note the difference between chimps and humans in the size of their ranges</a:t>
            </a:r>
          </a:p>
        </p:txBody>
      </p:sp>
    </p:spTree>
    <p:extLst>
      <p:ext uri="{BB962C8B-B14F-4D97-AF65-F5344CB8AC3E}">
        <p14:creationId xmlns:p14="http://schemas.microsoft.com/office/powerpoint/2010/main" val="96690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fld id="{B0DE1446-C9D4-4D50-A5DF-3CA834483B0D}" type="slidenum">
              <a:rPr lang="en-US" altLang="en-US" sz="1200" b="0"/>
              <a:pPr eaLnBrk="1" hangingPunct="1"/>
              <a:t>27</a:t>
            </a:fld>
            <a:endParaRPr lang="en-US" altLang="en-US" sz="1200" b="0"/>
          </a:p>
        </p:txBody>
      </p:sp>
      <p:sp>
        <p:nvSpPr>
          <p:cNvPr id="1248258" name="Rectangle 2"/>
          <p:cNvSpPr>
            <a:spLocks noGrp="1" noRot="1" noChangeAspect="1" noChangeArrowheads="1" noTextEdit="1"/>
          </p:cNvSpPr>
          <p:nvPr>
            <p:ph type="sldImg"/>
          </p:nvPr>
        </p:nvSpPr>
        <p:spPr>
          <a:xfrm>
            <a:off x="1144588" y="685800"/>
            <a:ext cx="4572000" cy="3429000"/>
          </a:xfrm>
          <a:ln/>
        </p:spPr>
      </p:sp>
      <p:sp>
        <p:nvSpPr>
          <p:cNvPr id="1248259" name="Rectangle 3"/>
          <p:cNvSpPr>
            <a:spLocks noGrp="1" noChangeArrowheads="1"/>
          </p:cNvSpPr>
          <p:nvPr>
            <p:ph type="body" idx="1"/>
          </p:nvPr>
        </p:nvSpPr>
        <p:spPr/>
        <p:txBody>
          <a:bodyPr/>
          <a:lstStyle/>
          <a:p>
            <a:pPr eaLnBrk="1" hangingPunct="1"/>
            <a:r>
              <a:rPr lang="en-US" altLang="en-US" smtClean="0">
                <a:latin typeface="Times New Roman" panose="02020603050405020304" pitchFamily="18" charset="0"/>
              </a:rPr>
              <a:t>Four </a:t>
            </a:r>
            <a:r>
              <a:rPr lang="ja-JP" altLang="en-US" smtClean="0">
                <a:latin typeface="Arial" panose="020B0604020202020204" pitchFamily="34" charset="0"/>
              </a:rPr>
              <a:t>‘</a:t>
            </a:r>
            <a:r>
              <a:rPr lang="en-US" altLang="ja-JP" smtClean="0">
                <a:latin typeface="Times New Roman" panose="02020603050405020304" pitchFamily="18" charset="0"/>
              </a:rPr>
              <a:t>world zones</a:t>
            </a:r>
            <a:r>
              <a:rPr lang="ja-JP" altLang="en-US" smtClean="0">
                <a:latin typeface="Arial" panose="020B0604020202020204" pitchFamily="34" charset="0"/>
              </a:rPr>
              <a:t>’</a:t>
            </a:r>
            <a:r>
              <a:rPr lang="en-US" altLang="ja-JP" smtClean="0">
                <a:latin typeface="Times New Roman" panose="02020603050405020304" pitchFamily="18" charset="0"/>
              </a:rPr>
              <a:t>, the petri dishes of world history</a:t>
            </a:r>
          </a:p>
          <a:p>
            <a:pPr eaLnBrk="1" hangingPunct="1"/>
            <a:r>
              <a:rPr lang="en-US" altLang="en-US" smtClean="0">
                <a:latin typeface="Times New Roman" panose="02020603050405020304" pitchFamily="18" charset="0"/>
              </a:rPr>
              <a:t>Jared Diamond</a:t>
            </a:r>
          </a:p>
        </p:txBody>
      </p:sp>
    </p:spTree>
    <p:extLst>
      <p:ext uri="{BB962C8B-B14F-4D97-AF65-F5344CB8AC3E}">
        <p14:creationId xmlns:p14="http://schemas.microsoft.com/office/powerpoint/2010/main" val="255342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CDEF085-93AE-440B-A5EF-712A1F366A65}" type="slidenum">
              <a:rPr lang="en-US" altLang="en-US"/>
              <a:pPr/>
              <a:t>‹#›</a:t>
            </a:fld>
            <a:endParaRPr lang="en-US" altLang="en-US"/>
          </a:p>
        </p:txBody>
      </p:sp>
    </p:spTree>
    <p:extLst>
      <p:ext uri="{BB962C8B-B14F-4D97-AF65-F5344CB8AC3E}">
        <p14:creationId xmlns:p14="http://schemas.microsoft.com/office/powerpoint/2010/main" val="32637627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D1E673-5D9C-4CDD-BCF3-C4D2D907A4C6}" type="slidenum">
              <a:rPr lang="en-US" altLang="en-US"/>
              <a:pPr/>
              <a:t>‹#›</a:t>
            </a:fld>
            <a:endParaRPr lang="en-US" altLang="en-US"/>
          </a:p>
        </p:txBody>
      </p:sp>
    </p:spTree>
    <p:extLst>
      <p:ext uri="{BB962C8B-B14F-4D97-AF65-F5344CB8AC3E}">
        <p14:creationId xmlns:p14="http://schemas.microsoft.com/office/powerpoint/2010/main" val="42884199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7A254A-4C0C-4176-9DC7-889895C264D3}" type="slidenum">
              <a:rPr lang="en-US" altLang="en-US"/>
              <a:pPr/>
              <a:t>‹#›</a:t>
            </a:fld>
            <a:endParaRPr lang="en-US" altLang="en-US"/>
          </a:p>
        </p:txBody>
      </p:sp>
    </p:spTree>
    <p:extLst>
      <p:ext uri="{BB962C8B-B14F-4D97-AF65-F5344CB8AC3E}">
        <p14:creationId xmlns:p14="http://schemas.microsoft.com/office/powerpoint/2010/main" val="37626422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EA0196A-B07D-4A44-91F9-B6D041BC7D0B}" type="slidenum">
              <a:rPr lang="en-US" altLang="en-US"/>
              <a:pPr/>
              <a:t>‹#›</a:t>
            </a:fld>
            <a:endParaRPr lang="en-US" altLang="en-US"/>
          </a:p>
        </p:txBody>
      </p:sp>
    </p:spTree>
    <p:extLst>
      <p:ext uri="{BB962C8B-B14F-4D97-AF65-F5344CB8AC3E}">
        <p14:creationId xmlns:p14="http://schemas.microsoft.com/office/powerpoint/2010/main" val="6581169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2995234-70E8-4EA9-8DA3-C973A886B6FF}" type="slidenum">
              <a:rPr lang="en-US" altLang="en-US"/>
              <a:pPr/>
              <a:t>‹#›</a:t>
            </a:fld>
            <a:endParaRPr lang="en-US" altLang="en-US"/>
          </a:p>
        </p:txBody>
      </p:sp>
    </p:spTree>
    <p:extLst>
      <p:ext uri="{BB962C8B-B14F-4D97-AF65-F5344CB8AC3E}">
        <p14:creationId xmlns:p14="http://schemas.microsoft.com/office/powerpoint/2010/main" val="31229696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E024C6A-4D1F-4F3D-A065-5294E8E8D986}" type="slidenum">
              <a:rPr lang="en-US" altLang="en-US"/>
              <a:pPr/>
              <a:t>‹#›</a:t>
            </a:fld>
            <a:endParaRPr lang="en-US" altLang="en-US"/>
          </a:p>
        </p:txBody>
      </p:sp>
    </p:spTree>
    <p:extLst>
      <p:ext uri="{BB962C8B-B14F-4D97-AF65-F5344CB8AC3E}">
        <p14:creationId xmlns:p14="http://schemas.microsoft.com/office/powerpoint/2010/main" val="33668560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E49E72-4905-4AF7-A469-8A3914317189}" type="slidenum">
              <a:rPr lang="en-US" altLang="en-US"/>
              <a:pPr/>
              <a:t>‹#›</a:t>
            </a:fld>
            <a:endParaRPr lang="en-US" altLang="en-US"/>
          </a:p>
        </p:txBody>
      </p:sp>
    </p:spTree>
    <p:extLst>
      <p:ext uri="{BB962C8B-B14F-4D97-AF65-F5344CB8AC3E}">
        <p14:creationId xmlns:p14="http://schemas.microsoft.com/office/powerpoint/2010/main" val="16565641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026289-4368-4673-8F77-CC1CCD5ABCF8}" type="slidenum">
              <a:rPr lang="en-US" altLang="en-US"/>
              <a:pPr/>
              <a:t>‹#›</a:t>
            </a:fld>
            <a:endParaRPr lang="en-US" altLang="en-US"/>
          </a:p>
        </p:txBody>
      </p:sp>
    </p:spTree>
    <p:extLst>
      <p:ext uri="{BB962C8B-B14F-4D97-AF65-F5344CB8AC3E}">
        <p14:creationId xmlns:p14="http://schemas.microsoft.com/office/powerpoint/2010/main" val="28819693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6579DC2-E954-411C-822D-E50A392B7EB5}" type="slidenum">
              <a:rPr lang="en-US" altLang="en-US"/>
              <a:pPr/>
              <a:t>‹#›</a:t>
            </a:fld>
            <a:endParaRPr lang="en-US" altLang="en-US"/>
          </a:p>
        </p:txBody>
      </p:sp>
    </p:spTree>
    <p:extLst>
      <p:ext uri="{BB962C8B-B14F-4D97-AF65-F5344CB8AC3E}">
        <p14:creationId xmlns:p14="http://schemas.microsoft.com/office/powerpoint/2010/main" val="31506842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608ECBC-8D4F-40A9-B313-57FC0CE641D2}" type="slidenum">
              <a:rPr lang="en-US" altLang="en-US"/>
              <a:pPr/>
              <a:t>‹#›</a:t>
            </a:fld>
            <a:endParaRPr lang="en-US" altLang="en-US"/>
          </a:p>
        </p:txBody>
      </p:sp>
    </p:spTree>
    <p:extLst>
      <p:ext uri="{BB962C8B-B14F-4D97-AF65-F5344CB8AC3E}">
        <p14:creationId xmlns:p14="http://schemas.microsoft.com/office/powerpoint/2010/main" val="30271582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840E1DE-6851-49F6-8C33-431AFCD806D8}" type="slidenum">
              <a:rPr lang="en-US" altLang="en-US"/>
              <a:pPr/>
              <a:t>‹#›</a:t>
            </a:fld>
            <a:endParaRPr lang="en-US" altLang="en-US"/>
          </a:p>
        </p:txBody>
      </p:sp>
    </p:spTree>
    <p:extLst>
      <p:ext uri="{BB962C8B-B14F-4D97-AF65-F5344CB8AC3E}">
        <p14:creationId xmlns:p14="http://schemas.microsoft.com/office/powerpoint/2010/main" val="17774362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23C1BC6-DC24-4BAF-8E58-3AD51C533641}" type="slidenum">
              <a:rPr lang="en-US" altLang="en-US"/>
              <a:pPr/>
              <a:t>‹#›</a:t>
            </a:fld>
            <a:endParaRPr lang="en-US" altLang="en-US"/>
          </a:p>
        </p:txBody>
      </p:sp>
    </p:spTree>
    <p:extLst>
      <p:ext uri="{BB962C8B-B14F-4D97-AF65-F5344CB8AC3E}">
        <p14:creationId xmlns:p14="http://schemas.microsoft.com/office/powerpoint/2010/main" val="14297616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4F666B-3DA8-4A1C-9242-3A1BFF430BDA}" type="slidenum">
              <a:rPr lang="en-US" altLang="en-US"/>
              <a:pPr/>
              <a:t>‹#›</a:t>
            </a:fld>
            <a:endParaRPr lang="en-US" altLang="en-US"/>
          </a:p>
        </p:txBody>
      </p:sp>
    </p:spTree>
    <p:extLst>
      <p:ext uri="{BB962C8B-B14F-4D97-AF65-F5344CB8AC3E}">
        <p14:creationId xmlns:p14="http://schemas.microsoft.com/office/powerpoint/2010/main" val="2362382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1FDC11-6B76-4A85-89C5-EA72B758E6E2}" type="slidenum">
              <a:rPr lang="en-US" altLang="en-US"/>
              <a:pPr/>
              <a:t>‹#›</a:t>
            </a:fld>
            <a:endParaRPr lang="en-US" altLang="en-US"/>
          </a:p>
        </p:txBody>
      </p:sp>
    </p:spTree>
    <p:extLst>
      <p:ext uri="{BB962C8B-B14F-4D97-AF65-F5344CB8AC3E}">
        <p14:creationId xmlns:p14="http://schemas.microsoft.com/office/powerpoint/2010/main" val="34504328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b="0">
                <a:latin typeface="Times New Roman"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b="0">
                <a:latin typeface="Times New Roman"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lvl1pPr>
          </a:lstStyle>
          <a:p>
            <a:fld id="{45173753-46AA-43EF-883E-EB2D9157FBF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useums.org.za/"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rtsci.wustl.edu/"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am.brown.edu/"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esurgence.gn.apc.org/issues/pretty205.htm"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reewebhosting.hostdepartment.com/r/rfitzy/Sumeria.html" TargetMode="External"/><Relationship Id="rId2" Type="http://schemas.openxmlformats.org/officeDocument/2006/relationships/image" Target="../media/image30.jpeg"/><Relationship Id="rId1" Type="http://schemas.openxmlformats.org/officeDocument/2006/relationships/slideLayout" Target="../slideLayouts/slideLayout14.xml"/><Relationship Id="rId5" Type="http://schemas.openxmlformats.org/officeDocument/2006/relationships/hyperlink" Target="http://www.landenweb.com/bevolking" TargetMode="Externa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kidzpicz.com/" TargetMode="External"/><Relationship Id="rId1" Type="http://schemas.openxmlformats.org/officeDocument/2006/relationships/slideLayout" Target="../slideLayouts/slideLayout2.xml"/><Relationship Id="rId4" Type="http://schemas.openxmlformats.org/officeDocument/2006/relationships/hyperlink" Target="http://danny.oz.au/travel/1999/pakista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garone.net/tony/mesopotamia.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www.black-triangle-ufo-roma.com/EgyptImagesMAIN/GloryOfDiscoverAncientEgyptA.html"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ancientneareast.tripod.com/Anatolia.html" TargetMode="External"/><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hyperlink" Target="http://climate.uvic.ca/people/afanning/afanning-glaciation.html" TargetMode="External"/><Relationship Id="rId2" Type="http://schemas.openxmlformats.org/officeDocument/2006/relationships/image" Target="../media/image5.wmf"/><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earth_from_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0806" name="Rectangle 6"/>
          <p:cNvSpPr>
            <a:spLocks noChangeArrowheads="1"/>
          </p:cNvSpPr>
          <p:nvPr/>
        </p:nvSpPr>
        <p:spPr bwMode="auto">
          <a:xfrm>
            <a:off x="0" y="-152400"/>
            <a:ext cx="9147175" cy="2308324"/>
          </a:xfrm>
          <a:prstGeom prst="rect">
            <a:avLst/>
          </a:prstGeom>
          <a:gradFill rotWithShape="1">
            <a:gsLst>
              <a:gs pos="0">
                <a:schemeClr val="bg2">
                  <a:alpha val="48000"/>
                </a:schemeClr>
              </a:gs>
              <a:gs pos="100000">
                <a:srgbClr val="000000">
                  <a:alpha val="35001"/>
                </a:srgbClr>
              </a:gs>
            </a:gsLst>
            <a:lin ang="5400000" scaled="1"/>
          </a:gradFill>
          <a:ln>
            <a:noFill/>
          </a:ln>
          <a:effectLst/>
          <a:extLst>
            <a:ext uri="{91240B29-F687-4f45-9708-019B960494DF}">
              <a14:hiddenLine xmlns:a14="http://schemas.microsoft.com/office/drawing/2010/main" xmlns="" w="5715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endParaRPr lang="en-US" sz="3600" dirty="0">
              <a:latin typeface="Times New Roman" charset="0"/>
              <a:ea typeface="ＭＳ Ｐゴシック" charset="0"/>
            </a:endParaRPr>
          </a:p>
          <a:p>
            <a:pPr>
              <a:defRPr/>
            </a:pPr>
            <a:endParaRPr lang="en-US" sz="3600" dirty="0">
              <a:latin typeface="Times New Roman" charset="0"/>
              <a:ea typeface="ＭＳ Ｐゴシック" charset="0"/>
              <a:cs typeface="ＭＳ Ｐゴシック" charset="0"/>
            </a:endParaRPr>
          </a:p>
          <a:p>
            <a:pPr>
              <a:defRPr/>
            </a:pPr>
            <a:r>
              <a:rPr lang="en-US" sz="3600" u="sng" dirty="0">
                <a:solidFill>
                  <a:srgbClr val="00B050"/>
                </a:solidFill>
                <a:latin typeface="Times New Roman" charset="0"/>
                <a:ea typeface="ＭＳ Ｐゴシック" charset="0"/>
                <a:cs typeface="ＭＳ Ｐゴシック" charset="0"/>
              </a:rPr>
              <a:t>World History Eras 1 and 2: Urbanization, </a:t>
            </a:r>
          </a:p>
          <a:p>
            <a:pPr>
              <a:defRPr/>
            </a:pPr>
            <a:r>
              <a:rPr lang="en-US" sz="3600" u="sng" dirty="0">
                <a:solidFill>
                  <a:srgbClr val="00B050"/>
                </a:solidFill>
                <a:latin typeface="Times New Roman" charset="0"/>
                <a:ea typeface="ＭＳ Ｐゴシック" charset="0"/>
                <a:cs typeface="ＭＳ Ｐゴシック" charset="0"/>
              </a:rPr>
              <a:t>Agriculture, and Ancient Civilization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Text Box 8"/>
          <p:cNvSpPr txBox="1">
            <a:spLocks noChangeArrowheads="1"/>
          </p:cNvSpPr>
          <p:nvPr/>
        </p:nvSpPr>
        <p:spPr bwMode="auto">
          <a:xfrm>
            <a:off x="593725" y="2057400"/>
            <a:ext cx="801687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marL="400050" indent="-400050"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en-US" sz="3200"/>
              <a:t>Some of the major changes:</a:t>
            </a:r>
          </a:p>
          <a:p>
            <a:pPr eaLnBrk="1" hangingPunct="1">
              <a:spcBef>
                <a:spcPct val="20000"/>
              </a:spcBef>
              <a:buFontTx/>
              <a:buChar char="•"/>
            </a:pPr>
            <a:r>
              <a:rPr lang="en-US" altLang="en-US" sz="3200">
                <a:solidFill>
                  <a:schemeClr val="tx2"/>
                </a:solidFill>
              </a:rPr>
              <a:t>Desert technologies</a:t>
            </a:r>
            <a:r>
              <a:rPr lang="en-US" altLang="en-US" sz="3200"/>
              <a:t>—arid regions</a:t>
            </a:r>
          </a:p>
          <a:p>
            <a:pPr eaLnBrk="1" hangingPunct="1">
              <a:spcBef>
                <a:spcPct val="20000"/>
              </a:spcBef>
              <a:buFontTx/>
              <a:buChar char="•"/>
            </a:pPr>
            <a:r>
              <a:rPr lang="en-US" altLang="en-US" sz="3200">
                <a:solidFill>
                  <a:srgbClr val="00FF00"/>
                </a:solidFill>
              </a:rPr>
              <a:t>Forest technologies</a:t>
            </a:r>
            <a:r>
              <a:rPr lang="en-US" altLang="en-US" sz="3200"/>
              <a:t>—forest regions</a:t>
            </a:r>
          </a:p>
          <a:p>
            <a:pPr eaLnBrk="1" hangingPunct="1">
              <a:spcBef>
                <a:spcPct val="20000"/>
              </a:spcBef>
              <a:buFontTx/>
              <a:buChar char="•"/>
            </a:pPr>
            <a:r>
              <a:rPr lang="en-US" altLang="en-US" sz="3200">
                <a:solidFill>
                  <a:schemeClr val="accent2"/>
                </a:solidFill>
              </a:rPr>
              <a:t>Sea-going technologies</a:t>
            </a:r>
            <a:r>
              <a:rPr lang="en-US" altLang="en-US" sz="3200"/>
              <a:t>—sea crossing</a:t>
            </a:r>
          </a:p>
          <a:p>
            <a:pPr eaLnBrk="1" hangingPunct="1">
              <a:spcBef>
                <a:spcPct val="20000"/>
              </a:spcBef>
              <a:buFontTx/>
              <a:buChar char="•"/>
            </a:pPr>
            <a:r>
              <a:rPr lang="en-US" altLang="en-US" sz="3200">
                <a:solidFill>
                  <a:schemeClr val="accent1"/>
                </a:solidFill>
              </a:rPr>
              <a:t>Cold-region technologies </a:t>
            </a:r>
            <a:r>
              <a:rPr lang="en-US" altLang="en-US" sz="3200"/>
              <a:t>(fire, improved hunting techniques, tailoring)—zones affected by ice age glaciation</a:t>
            </a:r>
          </a:p>
          <a:p>
            <a:pPr eaLnBrk="1" hangingPunct="1"/>
            <a:endParaRPr lang="en-US" altLang="en-US" sz="3200"/>
          </a:p>
        </p:txBody>
      </p:sp>
      <p:sp>
        <p:nvSpPr>
          <p:cNvPr id="31747" name="Rectangle 2"/>
          <p:cNvSpPr>
            <a:spLocks noGrp="1" noChangeArrowheads="1"/>
          </p:cNvSpPr>
          <p:nvPr>
            <p:ph type="title"/>
          </p:nvPr>
        </p:nvSpPr>
        <p:spPr>
          <a:xfrm>
            <a:off x="381000" y="152400"/>
            <a:ext cx="8077200" cy="1524000"/>
          </a:xfrm>
          <a:solidFill>
            <a:schemeClr val="bg2"/>
          </a:solidFill>
        </p:spPr>
        <p:txBody>
          <a:bodyPr/>
          <a:lstStyle/>
          <a:p>
            <a:pPr algn="l" eaLnBrk="1" hangingPunct="1">
              <a:defRPr/>
            </a:pPr>
            <a:r>
              <a:rPr lang="en-US" sz="5400" b="1" dirty="0">
                <a:solidFill>
                  <a:srgbClr val="66FF33"/>
                </a:solidFill>
                <a:ea typeface="MS PGothic" charset="0"/>
                <a:cs typeface="ＭＳ Ｐゴシック" charset="0"/>
              </a:rPr>
              <a:t>New technologies </a:t>
            </a:r>
            <a:r>
              <a:rPr lang="en-US" sz="5400" b="1" dirty="0" smtClean="0">
                <a:solidFill>
                  <a:srgbClr val="66FF33"/>
                </a:solidFill>
                <a:ea typeface="MS PGothic" charset="0"/>
                <a:cs typeface="ＭＳ Ｐゴシック" charset="0"/>
              </a:rPr>
              <a:t>needed for </a:t>
            </a:r>
            <a:r>
              <a:rPr lang="en-US" sz="5400" b="1" dirty="0">
                <a:solidFill>
                  <a:srgbClr val="66FF33"/>
                </a:solidFill>
                <a:ea typeface="MS PGothic" charset="0"/>
                <a:cs typeface="ＭＳ Ｐゴシック" charset="0"/>
              </a:rPr>
              <a:t>new environments</a:t>
            </a:r>
          </a:p>
        </p:txBody>
      </p:sp>
      <p:pic>
        <p:nvPicPr>
          <p:cNvPr id="111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781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11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590800"/>
            <a:ext cx="781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116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810000"/>
            <a:ext cx="781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116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410200"/>
            <a:ext cx="781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500" fill="hold"/>
                                        <p:tgtEl>
                                          <p:spTgt spid="111620"/>
                                        </p:tgtEl>
                                        <p:attrNameLst>
                                          <p:attrName>ppt_x</p:attrName>
                                        </p:attrNameLst>
                                      </p:cBhvr>
                                      <p:tavLst>
                                        <p:tav tm="0">
                                          <p:val>
                                            <p:strVal val="#ppt_x"/>
                                          </p:val>
                                        </p:tav>
                                        <p:tav tm="100000">
                                          <p:val>
                                            <p:strVal val="#ppt_x"/>
                                          </p:val>
                                        </p:tav>
                                      </p:tavLst>
                                    </p:anim>
                                    <p:anim calcmode="lin" valueType="num">
                                      <p:cBhvr additive="base">
                                        <p:cTn id="8" dur="500" fill="hold"/>
                                        <p:tgtEl>
                                          <p:spTgt spid="11162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11622"/>
                                        </p:tgtEl>
                                        <p:attrNameLst>
                                          <p:attrName>style.visibility</p:attrName>
                                        </p:attrNameLst>
                                      </p:cBhvr>
                                      <p:to>
                                        <p:strVal val="visible"/>
                                      </p:to>
                                    </p:set>
                                    <p:anim calcmode="lin" valueType="num">
                                      <p:cBhvr additive="base">
                                        <p:cTn id="12" dur="500" fill="hold"/>
                                        <p:tgtEl>
                                          <p:spTgt spid="111622"/>
                                        </p:tgtEl>
                                        <p:attrNameLst>
                                          <p:attrName>ppt_x</p:attrName>
                                        </p:attrNameLst>
                                      </p:cBhvr>
                                      <p:tavLst>
                                        <p:tav tm="0">
                                          <p:val>
                                            <p:strVal val="1+#ppt_w/2"/>
                                          </p:val>
                                        </p:tav>
                                        <p:tav tm="100000">
                                          <p:val>
                                            <p:strVal val="#ppt_x"/>
                                          </p:val>
                                        </p:tav>
                                      </p:tavLst>
                                    </p:anim>
                                    <p:anim calcmode="lin" valueType="num">
                                      <p:cBhvr additive="base">
                                        <p:cTn id="13" dur="500" fill="hold"/>
                                        <p:tgtEl>
                                          <p:spTgt spid="11162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1623"/>
                                        </p:tgtEl>
                                        <p:attrNameLst>
                                          <p:attrName>style.visibility</p:attrName>
                                        </p:attrNameLst>
                                      </p:cBhvr>
                                      <p:to>
                                        <p:strVal val="visible"/>
                                      </p:to>
                                    </p:set>
                                    <p:anim calcmode="lin" valueType="num">
                                      <p:cBhvr additive="base">
                                        <p:cTn id="17" dur="500" fill="hold"/>
                                        <p:tgtEl>
                                          <p:spTgt spid="111623"/>
                                        </p:tgtEl>
                                        <p:attrNameLst>
                                          <p:attrName>ppt_x</p:attrName>
                                        </p:attrNameLst>
                                      </p:cBhvr>
                                      <p:tavLst>
                                        <p:tav tm="0">
                                          <p:val>
                                            <p:strVal val="#ppt_x"/>
                                          </p:val>
                                        </p:tav>
                                        <p:tav tm="100000">
                                          <p:val>
                                            <p:strVal val="#ppt_x"/>
                                          </p:val>
                                        </p:tav>
                                      </p:tavLst>
                                    </p:anim>
                                    <p:anim calcmode="lin" valueType="num">
                                      <p:cBhvr additive="base">
                                        <p:cTn id="18" dur="500" fill="hold"/>
                                        <p:tgtEl>
                                          <p:spTgt spid="11162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3" fill="hold" nodeType="afterEffect">
                                  <p:stCondLst>
                                    <p:cond delay="0"/>
                                  </p:stCondLst>
                                  <p:childTnLst>
                                    <p:set>
                                      <p:cBhvr>
                                        <p:cTn id="21" dur="1" fill="hold">
                                          <p:stCondLst>
                                            <p:cond delay="0"/>
                                          </p:stCondLst>
                                        </p:cTn>
                                        <p:tgtEl>
                                          <p:spTgt spid="111621"/>
                                        </p:tgtEl>
                                        <p:attrNameLst>
                                          <p:attrName>style.visibility</p:attrName>
                                        </p:attrNameLst>
                                      </p:cBhvr>
                                      <p:to>
                                        <p:strVal val="visible"/>
                                      </p:to>
                                    </p:set>
                                    <p:anim calcmode="lin" valueType="num">
                                      <p:cBhvr additive="base">
                                        <p:cTn id="22" dur="500" fill="hold"/>
                                        <p:tgtEl>
                                          <p:spTgt spid="111621"/>
                                        </p:tgtEl>
                                        <p:attrNameLst>
                                          <p:attrName>ppt_x</p:attrName>
                                        </p:attrNameLst>
                                      </p:cBhvr>
                                      <p:tavLst>
                                        <p:tav tm="0">
                                          <p:val>
                                            <p:strVal val="1+#ppt_w/2"/>
                                          </p:val>
                                        </p:tav>
                                        <p:tav tm="100000">
                                          <p:val>
                                            <p:strVal val="#ppt_x"/>
                                          </p:val>
                                        </p:tav>
                                      </p:tavLst>
                                    </p:anim>
                                    <p:anim calcmode="lin" valueType="num">
                                      <p:cBhvr additive="base">
                                        <p:cTn id="23" dur="500" fill="hold"/>
                                        <p:tgtEl>
                                          <p:spTgt spid="111621"/>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11624">
                                            <p:txEl>
                                              <p:pRg st="0" end="0"/>
                                            </p:txEl>
                                          </p:spTgt>
                                        </p:tgtEl>
                                        <p:attrNameLst>
                                          <p:attrName>style.visibility</p:attrName>
                                        </p:attrNameLst>
                                      </p:cBhvr>
                                      <p:to>
                                        <p:strVal val="visible"/>
                                      </p:to>
                                    </p:set>
                                    <p:anim calcmode="lin" valueType="num">
                                      <p:cBhvr additive="base">
                                        <p:cTn id="28" dur="500" fill="hold"/>
                                        <p:tgtEl>
                                          <p:spTgt spid="111624">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16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1624">
                                            <p:txEl>
                                              <p:pRg st="1" end="1"/>
                                            </p:txEl>
                                          </p:spTgt>
                                        </p:tgtEl>
                                        <p:attrNameLst>
                                          <p:attrName>style.visibility</p:attrName>
                                        </p:attrNameLst>
                                      </p:cBhvr>
                                      <p:to>
                                        <p:strVal val="visible"/>
                                      </p:to>
                                    </p:set>
                                    <p:anim calcmode="lin" valueType="num">
                                      <p:cBhvr additive="base">
                                        <p:cTn id="34" dur="500" fill="hold"/>
                                        <p:tgtEl>
                                          <p:spTgt spid="111624">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116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11624">
                                            <p:txEl>
                                              <p:pRg st="2" end="2"/>
                                            </p:txEl>
                                          </p:spTgt>
                                        </p:tgtEl>
                                        <p:attrNameLst>
                                          <p:attrName>style.visibility</p:attrName>
                                        </p:attrNameLst>
                                      </p:cBhvr>
                                      <p:to>
                                        <p:strVal val="visible"/>
                                      </p:to>
                                    </p:set>
                                    <p:anim calcmode="lin" valueType="num">
                                      <p:cBhvr additive="base">
                                        <p:cTn id="40" dur="500" fill="hold"/>
                                        <p:tgtEl>
                                          <p:spTgt spid="111624">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116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11624">
                                            <p:txEl>
                                              <p:pRg st="3" end="3"/>
                                            </p:txEl>
                                          </p:spTgt>
                                        </p:tgtEl>
                                        <p:attrNameLst>
                                          <p:attrName>style.visibility</p:attrName>
                                        </p:attrNameLst>
                                      </p:cBhvr>
                                      <p:to>
                                        <p:strVal val="visible"/>
                                      </p:to>
                                    </p:set>
                                    <p:anim calcmode="lin" valueType="num">
                                      <p:cBhvr additive="base">
                                        <p:cTn id="46" dur="500" fill="hold"/>
                                        <p:tgtEl>
                                          <p:spTgt spid="111624">
                                            <p:txEl>
                                              <p:pRg st="3" end="3"/>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116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11624">
                                            <p:txEl>
                                              <p:pRg st="4" end="4"/>
                                            </p:txEl>
                                          </p:spTgt>
                                        </p:tgtEl>
                                        <p:attrNameLst>
                                          <p:attrName>style.visibility</p:attrName>
                                        </p:attrNameLst>
                                      </p:cBhvr>
                                      <p:to>
                                        <p:strVal val="visible"/>
                                      </p:to>
                                    </p:set>
                                    <p:anim calcmode="lin" valueType="num">
                                      <p:cBhvr additive="base">
                                        <p:cTn id="52" dur="500" fill="hold"/>
                                        <p:tgtEl>
                                          <p:spTgt spid="111624">
                                            <p:txEl>
                                              <p:pRg st="4" end="4"/>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116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a:xfrm>
            <a:off x="381000" y="0"/>
            <a:ext cx="8763000" cy="1371600"/>
          </a:xfrm>
          <a:solidFill>
            <a:srgbClr val="000000"/>
          </a:solidFill>
        </p:spPr>
        <p:txBody>
          <a:bodyPr/>
          <a:lstStyle/>
          <a:p>
            <a:pPr eaLnBrk="1" hangingPunct="1">
              <a:defRPr/>
            </a:pPr>
            <a:r>
              <a:rPr lang="en-US" b="1" dirty="0" smtClean="0">
                <a:ea typeface="+mj-ea"/>
                <a:cs typeface="+mj-cs"/>
              </a:rPr>
              <a:t>Archaeological evidence of technological innovations</a:t>
            </a:r>
          </a:p>
        </p:txBody>
      </p:sp>
      <p:pic>
        <p:nvPicPr>
          <p:cNvPr id="31746" name="Picture 3"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7818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7780" name="Text Box 4"/>
          <p:cNvSpPr txBox="1">
            <a:spLocks noChangeArrowheads="1"/>
          </p:cNvSpPr>
          <p:nvPr/>
        </p:nvSpPr>
        <p:spPr bwMode="auto">
          <a:xfrm>
            <a:off x="2416175" y="6553200"/>
            <a:ext cx="42894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b="0"/>
              <a:t>McBrearty &amp; Brooks, </a:t>
            </a:r>
            <a:r>
              <a:rPr lang="ja-JP" altLang="en-US" sz="1400" b="0">
                <a:latin typeface="Arial" panose="020B0604020202020204" pitchFamily="34" charset="0"/>
              </a:rPr>
              <a:t>‘</a:t>
            </a:r>
            <a:r>
              <a:rPr lang="en-US" altLang="ja-JP" sz="1400" b="0"/>
              <a:t>The Revolution that wasn</a:t>
            </a:r>
            <a:r>
              <a:rPr lang="ja-JP" altLang="en-US" sz="1400" b="0">
                <a:latin typeface="Arial" panose="020B0604020202020204" pitchFamily="34" charset="0"/>
              </a:rPr>
              <a:t>’</a:t>
            </a:r>
            <a:r>
              <a:rPr lang="en-US" altLang="ja-JP" sz="1400" b="0"/>
              <a:t>t</a:t>
            </a:r>
            <a:r>
              <a:rPr lang="ja-JP" altLang="en-US" sz="1400" b="0">
                <a:latin typeface="Arial" panose="020B0604020202020204" pitchFamily="34" charset="0"/>
              </a:rPr>
              <a:t>’</a:t>
            </a:r>
            <a:r>
              <a:rPr lang="en-US" altLang="ja-JP" sz="1400" b="0"/>
              <a:t>, 2000</a:t>
            </a:r>
            <a:endParaRPr lang="en-US" altLang="en-US" sz="1400" b="0"/>
          </a:p>
        </p:txBody>
      </p:sp>
      <p:grpSp>
        <p:nvGrpSpPr>
          <p:cNvPr id="1227781" name="Group 5"/>
          <p:cNvGrpSpPr>
            <a:grpSpLocks/>
          </p:cNvGrpSpPr>
          <p:nvPr/>
        </p:nvGrpSpPr>
        <p:grpSpPr bwMode="auto">
          <a:xfrm>
            <a:off x="5638800" y="5397500"/>
            <a:ext cx="3352800" cy="698500"/>
            <a:chOff x="3648" y="3312"/>
            <a:chExt cx="2112" cy="440"/>
          </a:xfrm>
        </p:grpSpPr>
        <p:sp>
          <p:nvSpPr>
            <p:cNvPr id="1227782" name="Text Box 6"/>
            <p:cNvSpPr txBox="1">
              <a:spLocks noChangeArrowheads="1"/>
            </p:cNvSpPr>
            <p:nvPr/>
          </p:nvSpPr>
          <p:spPr bwMode="auto">
            <a:xfrm>
              <a:off x="4934" y="3312"/>
              <a:ext cx="826" cy="440"/>
            </a:xfrm>
            <a:prstGeom prst="rect">
              <a:avLst/>
            </a:prstGeom>
            <a:solidFill>
              <a:schemeClr val="tx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800" b="0" dirty="0">
                  <a:solidFill>
                    <a:schemeClr val="bg2"/>
                  </a:solidFill>
                  <a:latin typeface="Times New Roman" charset="0"/>
                  <a:ea typeface="ＭＳ Ｐゴシック" charset="0"/>
                </a:rPr>
                <a:t>Improved stone tools</a:t>
              </a:r>
            </a:p>
          </p:txBody>
        </p:sp>
        <p:sp>
          <p:nvSpPr>
            <p:cNvPr id="1227783" name="Line 7"/>
            <p:cNvSpPr>
              <a:spLocks noChangeShapeType="1"/>
            </p:cNvSpPr>
            <p:nvPr/>
          </p:nvSpPr>
          <p:spPr bwMode="auto">
            <a:xfrm flipH="1">
              <a:off x="3648" y="3504"/>
              <a:ext cx="1296" cy="4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grpSp>
      <p:grpSp>
        <p:nvGrpSpPr>
          <p:cNvPr id="1227784" name="Group 8"/>
          <p:cNvGrpSpPr>
            <a:grpSpLocks/>
          </p:cNvGrpSpPr>
          <p:nvPr/>
        </p:nvGrpSpPr>
        <p:grpSpPr bwMode="auto">
          <a:xfrm>
            <a:off x="5638800" y="4038600"/>
            <a:ext cx="3505200" cy="1247775"/>
            <a:chOff x="3552" y="2544"/>
            <a:chExt cx="2208" cy="786"/>
          </a:xfrm>
        </p:grpSpPr>
        <p:sp>
          <p:nvSpPr>
            <p:cNvPr id="1227785" name="Text Box 9"/>
            <p:cNvSpPr txBox="1">
              <a:spLocks noChangeArrowheads="1"/>
            </p:cNvSpPr>
            <p:nvPr/>
          </p:nvSpPr>
          <p:spPr bwMode="auto">
            <a:xfrm>
              <a:off x="4800" y="2544"/>
              <a:ext cx="960" cy="786"/>
            </a:xfrm>
            <a:prstGeom prst="rect">
              <a:avLst/>
            </a:prstGeom>
            <a:solidFill>
              <a:schemeClr val="tx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800" b="0" dirty="0">
                  <a:solidFill>
                    <a:schemeClr val="bg2"/>
                  </a:solidFill>
                  <a:latin typeface="Times New Roman" charset="0"/>
                  <a:ea typeface="ＭＳ Ｐゴシック" charset="0"/>
                </a:rPr>
                <a:t>Pigments imply symbolic language</a:t>
              </a:r>
            </a:p>
          </p:txBody>
        </p:sp>
        <p:sp>
          <p:nvSpPr>
            <p:cNvPr id="1227786" name="Line 10"/>
            <p:cNvSpPr>
              <a:spLocks noChangeShapeType="1"/>
            </p:cNvSpPr>
            <p:nvPr/>
          </p:nvSpPr>
          <p:spPr bwMode="auto">
            <a:xfrm flipH="1">
              <a:off x="3552" y="2880"/>
              <a:ext cx="1248" cy="38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grpSp>
      <p:grpSp>
        <p:nvGrpSpPr>
          <p:cNvPr id="1227787" name="Group 11"/>
          <p:cNvGrpSpPr>
            <a:grpSpLocks/>
          </p:cNvGrpSpPr>
          <p:nvPr/>
        </p:nvGrpSpPr>
        <p:grpSpPr bwMode="auto">
          <a:xfrm>
            <a:off x="4267200" y="2971800"/>
            <a:ext cx="4054475" cy="1524000"/>
            <a:chOff x="2688" y="1872"/>
            <a:chExt cx="2554" cy="960"/>
          </a:xfrm>
        </p:grpSpPr>
        <p:sp>
          <p:nvSpPr>
            <p:cNvPr id="1227788" name="Line 12"/>
            <p:cNvSpPr>
              <a:spLocks noChangeShapeType="1"/>
            </p:cNvSpPr>
            <p:nvPr/>
          </p:nvSpPr>
          <p:spPr bwMode="auto">
            <a:xfrm flipH="1">
              <a:off x="2688" y="2304"/>
              <a:ext cx="1680" cy="52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sp>
          <p:nvSpPr>
            <p:cNvPr id="1227789" name="Text Box 13"/>
            <p:cNvSpPr txBox="1">
              <a:spLocks noChangeArrowheads="1"/>
            </p:cNvSpPr>
            <p:nvPr/>
          </p:nvSpPr>
          <p:spPr bwMode="auto">
            <a:xfrm>
              <a:off x="4416" y="1872"/>
              <a:ext cx="826" cy="613"/>
            </a:xfrm>
            <a:prstGeom prst="rect">
              <a:avLst/>
            </a:prstGeom>
            <a:solidFill>
              <a:schemeClr val="tx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800" b="0" dirty="0">
                  <a:solidFill>
                    <a:schemeClr val="bg2"/>
                  </a:solidFill>
                  <a:latin typeface="Times New Roman" charset="0"/>
                  <a:ea typeface="ＭＳ Ｐゴシック" charset="0"/>
                </a:rPr>
                <a:t>Shellfish: new lifeways</a:t>
              </a:r>
            </a:p>
          </p:txBody>
        </p:sp>
      </p:grpSp>
      <p:grpSp>
        <p:nvGrpSpPr>
          <p:cNvPr id="1227790" name="Group 14"/>
          <p:cNvGrpSpPr>
            <a:grpSpLocks/>
          </p:cNvGrpSpPr>
          <p:nvPr/>
        </p:nvGrpSpPr>
        <p:grpSpPr bwMode="auto">
          <a:xfrm>
            <a:off x="4419600" y="1905000"/>
            <a:ext cx="3810000" cy="2222500"/>
            <a:chOff x="2832" y="1288"/>
            <a:chExt cx="2400" cy="1400"/>
          </a:xfrm>
        </p:grpSpPr>
        <p:sp>
          <p:nvSpPr>
            <p:cNvPr id="1227791" name="Text Box 15"/>
            <p:cNvSpPr txBox="1">
              <a:spLocks noChangeArrowheads="1"/>
            </p:cNvSpPr>
            <p:nvPr/>
          </p:nvSpPr>
          <p:spPr bwMode="auto">
            <a:xfrm>
              <a:off x="4128" y="1288"/>
              <a:ext cx="1104" cy="440"/>
            </a:xfrm>
            <a:prstGeom prst="rect">
              <a:avLst/>
            </a:prstGeom>
            <a:solidFill>
              <a:schemeClr val="tx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800" b="0" dirty="0">
                  <a:solidFill>
                    <a:schemeClr val="bg2"/>
                  </a:solidFill>
                  <a:latin typeface="Times New Roman" charset="0"/>
                  <a:ea typeface="ＭＳ Ｐゴシック" charset="0"/>
                </a:rPr>
                <a:t>Exchanges of information</a:t>
              </a:r>
            </a:p>
          </p:txBody>
        </p:sp>
        <p:sp>
          <p:nvSpPr>
            <p:cNvPr id="1227792" name="Line 16"/>
            <p:cNvSpPr>
              <a:spLocks noChangeShapeType="1"/>
            </p:cNvSpPr>
            <p:nvPr/>
          </p:nvSpPr>
          <p:spPr bwMode="auto">
            <a:xfrm flipH="1">
              <a:off x="2832" y="1680"/>
              <a:ext cx="1344" cy="100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grpSp>
      <p:grpSp>
        <p:nvGrpSpPr>
          <p:cNvPr id="1227793" name="Group 17"/>
          <p:cNvGrpSpPr>
            <a:grpSpLocks/>
          </p:cNvGrpSpPr>
          <p:nvPr/>
        </p:nvGrpSpPr>
        <p:grpSpPr bwMode="auto">
          <a:xfrm>
            <a:off x="3810000" y="1752600"/>
            <a:ext cx="2514600" cy="1371600"/>
            <a:chOff x="2400" y="1104"/>
            <a:chExt cx="1584" cy="864"/>
          </a:xfrm>
        </p:grpSpPr>
        <p:sp>
          <p:nvSpPr>
            <p:cNvPr id="1227794" name="Line 18"/>
            <p:cNvSpPr>
              <a:spLocks noChangeShapeType="1"/>
            </p:cNvSpPr>
            <p:nvPr/>
          </p:nvSpPr>
          <p:spPr bwMode="auto">
            <a:xfrm flipH="1">
              <a:off x="2400" y="1584"/>
              <a:ext cx="960" cy="38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sp>
          <p:nvSpPr>
            <p:cNvPr id="1227795" name="Text Box 19"/>
            <p:cNvSpPr txBox="1">
              <a:spLocks noChangeArrowheads="1"/>
            </p:cNvSpPr>
            <p:nvPr/>
          </p:nvSpPr>
          <p:spPr bwMode="auto">
            <a:xfrm>
              <a:off x="2880" y="1104"/>
              <a:ext cx="1104" cy="440"/>
            </a:xfrm>
            <a:prstGeom prst="rect">
              <a:avLst/>
            </a:prstGeom>
            <a:solidFill>
              <a:schemeClr val="tx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800" b="0" dirty="0">
                  <a:solidFill>
                    <a:schemeClr val="bg2"/>
                  </a:solidFill>
                  <a:latin typeface="Times New Roman" charset="0"/>
                  <a:ea typeface="ＭＳ Ｐゴシック" charset="0"/>
                </a:rPr>
                <a:t>New materials, new techniques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27781"/>
                                        </p:tgtEl>
                                        <p:attrNameLst>
                                          <p:attrName>style.visibility</p:attrName>
                                        </p:attrNameLst>
                                      </p:cBhvr>
                                      <p:to>
                                        <p:strVal val="visible"/>
                                      </p:to>
                                    </p:set>
                                    <p:anim calcmode="lin" valueType="num">
                                      <p:cBhvr additive="base">
                                        <p:cTn id="7" dur="500" fill="hold"/>
                                        <p:tgtEl>
                                          <p:spTgt spid="1227781"/>
                                        </p:tgtEl>
                                        <p:attrNameLst>
                                          <p:attrName>ppt_x</p:attrName>
                                        </p:attrNameLst>
                                      </p:cBhvr>
                                      <p:tavLst>
                                        <p:tav tm="0">
                                          <p:val>
                                            <p:strVal val="1+#ppt_w/2"/>
                                          </p:val>
                                        </p:tav>
                                        <p:tav tm="100000">
                                          <p:val>
                                            <p:strVal val="#ppt_x"/>
                                          </p:val>
                                        </p:tav>
                                      </p:tavLst>
                                    </p:anim>
                                    <p:anim calcmode="lin" valueType="num">
                                      <p:cBhvr additive="base">
                                        <p:cTn id="8" dur="500" fill="hold"/>
                                        <p:tgtEl>
                                          <p:spTgt spid="12277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27784"/>
                                        </p:tgtEl>
                                        <p:attrNameLst>
                                          <p:attrName>style.visibility</p:attrName>
                                        </p:attrNameLst>
                                      </p:cBhvr>
                                      <p:to>
                                        <p:strVal val="visible"/>
                                      </p:to>
                                    </p:set>
                                    <p:anim calcmode="lin" valueType="num">
                                      <p:cBhvr additive="base">
                                        <p:cTn id="13" dur="500" fill="hold"/>
                                        <p:tgtEl>
                                          <p:spTgt spid="1227784"/>
                                        </p:tgtEl>
                                        <p:attrNameLst>
                                          <p:attrName>ppt_x</p:attrName>
                                        </p:attrNameLst>
                                      </p:cBhvr>
                                      <p:tavLst>
                                        <p:tav tm="0">
                                          <p:val>
                                            <p:strVal val="1+#ppt_w/2"/>
                                          </p:val>
                                        </p:tav>
                                        <p:tav tm="100000">
                                          <p:val>
                                            <p:strVal val="#ppt_x"/>
                                          </p:val>
                                        </p:tav>
                                      </p:tavLst>
                                    </p:anim>
                                    <p:anim calcmode="lin" valueType="num">
                                      <p:cBhvr additive="base">
                                        <p:cTn id="14" dur="500" fill="hold"/>
                                        <p:tgtEl>
                                          <p:spTgt spid="12277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27787"/>
                                        </p:tgtEl>
                                        <p:attrNameLst>
                                          <p:attrName>style.visibility</p:attrName>
                                        </p:attrNameLst>
                                      </p:cBhvr>
                                      <p:to>
                                        <p:strVal val="visible"/>
                                      </p:to>
                                    </p:set>
                                    <p:anim calcmode="lin" valueType="num">
                                      <p:cBhvr additive="base">
                                        <p:cTn id="19" dur="500" fill="hold"/>
                                        <p:tgtEl>
                                          <p:spTgt spid="1227787"/>
                                        </p:tgtEl>
                                        <p:attrNameLst>
                                          <p:attrName>ppt_x</p:attrName>
                                        </p:attrNameLst>
                                      </p:cBhvr>
                                      <p:tavLst>
                                        <p:tav tm="0">
                                          <p:val>
                                            <p:strVal val="1+#ppt_w/2"/>
                                          </p:val>
                                        </p:tav>
                                        <p:tav tm="100000">
                                          <p:val>
                                            <p:strVal val="#ppt_x"/>
                                          </p:val>
                                        </p:tav>
                                      </p:tavLst>
                                    </p:anim>
                                    <p:anim calcmode="lin" valueType="num">
                                      <p:cBhvr additive="base">
                                        <p:cTn id="20" dur="500" fill="hold"/>
                                        <p:tgtEl>
                                          <p:spTgt spid="122778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27790"/>
                                        </p:tgtEl>
                                        <p:attrNameLst>
                                          <p:attrName>style.visibility</p:attrName>
                                        </p:attrNameLst>
                                      </p:cBhvr>
                                      <p:to>
                                        <p:strVal val="visible"/>
                                      </p:to>
                                    </p:set>
                                    <p:anim calcmode="lin" valueType="num">
                                      <p:cBhvr additive="base">
                                        <p:cTn id="25" dur="500" fill="hold"/>
                                        <p:tgtEl>
                                          <p:spTgt spid="1227790"/>
                                        </p:tgtEl>
                                        <p:attrNameLst>
                                          <p:attrName>ppt_x</p:attrName>
                                        </p:attrNameLst>
                                      </p:cBhvr>
                                      <p:tavLst>
                                        <p:tav tm="0">
                                          <p:val>
                                            <p:strVal val="1+#ppt_w/2"/>
                                          </p:val>
                                        </p:tav>
                                        <p:tav tm="100000">
                                          <p:val>
                                            <p:strVal val="#ppt_x"/>
                                          </p:val>
                                        </p:tav>
                                      </p:tavLst>
                                    </p:anim>
                                    <p:anim calcmode="lin" valueType="num">
                                      <p:cBhvr additive="base">
                                        <p:cTn id="26" dur="500" fill="hold"/>
                                        <p:tgtEl>
                                          <p:spTgt spid="122779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27793"/>
                                        </p:tgtEl>
                                        <p:attrNameLst>
                                          <p:attrName>style.visibility</p:attrName>
                                        </p:attrNameLst>
                                      </p:cBhvr>
                                      <p:to>
                                        <p:strVal val="visible"/>
                                      </p:to>
                                    </p:set>
                                    <p:anim calcmode="lin" valueType="num">
                                      <p:cBhvr additive="base">
                                        <p:cTn id="31" dur="500" fill="hold"/>
                                        <p:tgtEl>
                                          <p:spTgt spid="1227793"/>
                                        </p:tgtEl>
                                        <p:attrNameLst>
                                          <p:attrName>ppt_x</p:attrName>
                                        </p:attrNameLst>
                                      </p:cBhvr>
                                      <p:tavLst>
                                        <p:tav tm="0">
                                          <p:val>
                                            <p:strVal val="1+#ppt_w/2"/>
                                          </p:val>
                                        </p:tav>
                                        <p:tav tm="100000">
                                          <p:val>
                                            <p:strVal val="#ppt_x"/>
                                          </p:val>
                                        </p:tav>
                                      </p:tavLst>
                                    </p:anim>
                                    <p:anim calcmode="lin" valueType="num">
                                      <p:cBhvr additive="base">
                                        <p:cTn id="32" dur="500" fill="hold"/>
                                        <p:tgtEl>
                                          <p:spTgt spid="12277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128588"/>
            <a:ext cx="4267200" cy="2743200"/>
          </a:xfrm>
          <a:ln>
            <a:solidFill>
              <a:schemeClr val="bg2"/>
            </a:solidFill>
            <a:miter lim="800000"/>
            <a:headEnd/>
            <a:tailEnd/>
          </a:ln>
        </p:spPr>
        <p:txBody>
          <a:bodyPr/>
          <a:lstStyle/>
          <a:p>
            <a:pPr eaLnBrk="1" hangingPunct="1">
              <a:defRPr/>
            </a:pPr>
            <a:r>
              <a:rPr lang="en-US" sz="4800" b="1" dirty="0" smtClean="0">
                <a:solidFill>
                  <a:srgbClr val="66FF33"/>
                </a:solidFill>
                <a:ea typeface="MS PGothic" charset="0"/>
                <a:cs typeface="ＭＳ Ｐゴシック" charset="0"/>
              </a:rPr>
              <a:t>How </a:t>
            </a:r>
            <a:r>
              <a:rPr lang="en-US" sz="4800" b="1" dirty="0">
                <a:solidFill>
                  <a:srgbClr val="66FF33"/>
                </a:solidFill>
                <a:ea typeface="MS PGothic" charset="0"/>
                <a:cs typeface="ＭＳ Ｐゴシック" charset="0"/>
              </a:rPr>
              <a:t>did people live in the Paleolithic?</a:t>
            </a:r>
          </a:p>
        </p:txBody>
      </p:sp>
      <p:sp>
        <p:nvSpPr>
          <p:cNvPr id="65539" name="Rectangle 3"/>
          <p:cNvSpPr>
            <a:spLocks noGrp="1" noChangeArrowheads="1"/>
          </p:cNvSpPr>
          <p:nvPr>
            <p:ph type="body" idx="1"/>
          </p:nvPr>
        </p:nvSpPr>
        <p:spPr>
          <a:xfrm>
            <a:off x="228600" y="3124200"/>
            <a:ext cx="8763000" cy="3581400"/>
          </a:xfrm>
          <a:ln>
            <a:solidFill>
              <a:schemeClr val="bg2"/>
            </a:solidFill>
            <a:miter lim="800000"/>
            <a:headEnd/>
            <a:tailEnd/>
          </a:ln>
        </p:spPr>
        <p:txBody>
          <a:bodyPr/>
          <a:lstStyle/>
          <a:p>
            <a:pPr eaLnBrk="1" hangingPunct="1">
              <a:lnSpc>
                <a:spcPct val="80000"/>
              </a:lnSpc>
              <a:defRPr/>
            </a:pPr>
            <a:r>
              <a:rPr lang="en-US" sz="2800" b="1" dirty="0">
                <a:solidFill>
                  <a:schemeClr val="tx2"/>
                </a:solidFill>
                <a:ea typeface="MS PGothic" charset="0"/>
                <a:cs typeface="ＭＳ Ｐゴシック" charset="0"/>
              </a:rPr>
              <a:t>We have no written evidence and no names for 95% of human history:</a:t>
            </a:r>
          </a:p>
          <a:p>
            <a:pPr eaLnBrk="1" hangingPunct="1">
              <a:lnSpc>
                <a:spcPct val="80000"/>
              </a:lnSpc>
              <a:defRPr/>
            </a:pPr>
            <a:r>
              <a:rPr lang="en-US" sz="2800" dirty="0">
                <a:ea typeface="MS PGothic" charset="0"/>
                <a:cs typeface="ＭＳ Ｐゴシック" charset="0"/>
              </a:rPr>
              <a:t>What evidence is available? </a:t>
            </a:r>
          </a:p>
          <a:p>
            <a:pPr lvl="1" eaLnBrk="1" hangingPunct="1">
              <a:lnSpc>
                <a:spcPct val="80000"/>
              </a:lnSpc>
              <a:defRPr/>
            </a:pPr>
            <a:r>
              <a:rPr lang="en-US" sz="2400" b="1" dirty="0">
                <a:solidFill>
                  <a:schemeClr val="accent1"/>
                </a:solidFill>
                <a:ea typeface="MS PGothic" charset="0"/>
              </a:rPr>
              <a:t>Archaeological Remains</a:t>
            </a:r>
            <a:r>
              <a:rPr lang="en-US" sz="2400" dirty="0">
                <a:solidFill>
                  <a:schemeClr val="accent1"/>
                </a:solidFill>
                <a:ea typeface="MS PGothic" charset="0"/>
              </a:rPr>
              <a:t>:</a:t>
            </a:r>
          </a:p>
          <a:p>
            <a:pPr lvl="2" eaLnBrk="1" hangingPunct="1">
              <a:lnSpc>
                <a:spcPct val="80000"/>
              </a:lnSpc>
              <a:defRPr/>
            </a:pPr>
            <a:r>
              <a:rPr lang="en-US" sz="2000" dirty="0">
                <a:ea typeface="MS PGothic" charset="0"/>
              </a:rPr>
              <a:t>Bones</a:t>
            </a:r>
          </a:p>
          <a:p>
            <a:pPr lvl="2" eaLnBrk="1" hangingPunct="1">
              <a:lnSpc>
                <a:spcPct val="80000"/>
              </a:lnSpc>
              <a:defRPr/>
            </a:pPr>
            <a:r>
              <a:rPr lang="en-US" sz="2000" dirty="0">
                <a:ea typeface="MS PGothic" charset="0"/>
              </a:rPr>
              <a:t>Tools</a:t>
            </a:r>
          </a:p>
          <a:p>
            <a:pPr lvl="2" eaLnBrk="1" hangingPunct="1">
              <a:lnSpc>
                <a:spcPct val="80000"/>
              </a:lnSpc>
              <a:defRPr/>
            </a:pPr>
            <a:r>
              <a:rPr lang="en-US" sz="2000" dirty="0">
                <a:ea typeface="MS PGothic" charset="0"/>
              </a:rPr>
              <a:t>Living sites</a:t>
            </a:r>
          </a:p>
          <a:p>
            <a:pPr lvl="1" eaLnBrk="1" hangingPunct="1">
              <a:lnSpc>
                <a:spcPct val="80000"/>
              </a:lnSpc>
              <a:defRPr/>
            </a:pPr>
            <a:r>
              <a:rPr lang="en-US" sz="2400" b="1" dirty="0">
                <a:solidFill>
                  <a:schemeClr val="accent2"/>
                </a:solidFill>
                <a:ea typeface="MS PGothic" charset="0"/>
              </a:rPr>
              <a:t>Analogies with modern societies most like Paleolithic societies</a:t>
            </a:r>
          </a:p>
          <a:p>
            <a:pPr lvl="1" eaLnBrk="1" hangingPunct="1">
              <a:lnSpc>
                <a:spcPct val="80000"/>
              </a:lnSpc>
              <a:defRPr/>
            </a:pPr>
            <a:r>
              <a:rPr lang="en-US" sz="2400" b="1" dirty="0">
                <a:solidFill>
                  <a:srgbClr val="66FF33"/>
                </a:solidFill>
                <a:ea typeface="MS PGothic" charset="0"/>
              </a:rPr>
              <a:t>But both forms of evidence can be misleading</a:t>
            </a:r>
          </a:p>
        </p:txBody>
      </p:sp>
      <p:pic>
        <p:nvPicPr>
          <p:cNvPr id="32771" name="Picture 5" descr="Story_Te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0"/>
            <a:ext cx="4286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5539">
                                            <p:txEl>
                                              <p:pRg st="3" end="3"/>
                                            </p:txEl>
                                          </p:spTgt>
                                        </p:tgtEl>
                                        <p:attrNameLst>
                                          <p:attrName>style.visibility</p:attrName>
                                        </p:attrNameLst>
                                      </p:cBhvr>
                                      <p:to>
                                        <p:strVal val="visible"/>
                                      </p:to>
                                    </p:set>
                                    <p:anim calcmode="lin" valueType="num">
                                      <p:cBhvr additive="base">
                                        <p:cTn id="23"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553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 calcmode="lin" valueType="num">
                                      <p:cBhvr additive="base">
                                        <p:cTn id="27"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553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5539">
                                            <p:txEl>
                                              <p:pRg st="5" end="5"/>
                                            </p:txEl>
                                          </p:spTgt>
                                        </p:tgtEl>
                                        <p:attrNameLst>
                                          <p:attrName>style.visibility</p:attrName>
                                        </p:attrNameLst>
                                      </p:cBhvr>
                                      <p:to>
                                        <p:strVal val="visible"/>
                                      </p:to>
                                    </p:set>
                                    <p:anim calcmode="lin" valueType="num">
                                      <p:cBhvr additive="base">
                                        <p:cTn id="31" dur="500" fill="hold"/>
                                        <p:tgtEl>
                                          <p:spTgt spid="655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 calcmode="lin" valueType="num">
                                      <p:cBhvr additive="base">
                                        <p:cTn id="37" dur="500" fill="hold"/>
                                        <p:tgtEl>
                                          <p:spTgt spid="6553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539">
                                            <p:txEl>
                                              <p:pRg st="7" end="7"/>
                                            </p:txEl>
                                          </p:spTgt>
                                        </p:tgtEl>
                                        <p:attrNameLst>
                                          <p:attrName>style.visibility</p:attrName>
                                        </p:attrNameLst>
                                      </p:cBhvr>
                                      <p:to>
                                        <p:strVal val="visible"/>
                                      </p:to>
                                    </p:set>
                                    <p:anim calcmode="lin" valueType="num">
                                      <p:cBhvr additive="base">
                                        <p:cTn id="43" dur="500" fill="hold"/>
                                        <p:tgtEl>
                                          <p:spTgt spid="6553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5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143000"/>
          </a:xfrm>
          <a:solidFill>
            <a:srgbClr val="000000"/>
          </a:solidFill>
        </p:spPr>
        <p:txBody>
          <a:bodyPr/>
          <a:lstStyle/>
          <a:p>
            <a:pPr eaLnBrk="1" hangingPunct="1"/>
            <a:r>
              <a:rPr lang="ja-JP" altLang="en-US" sz="5400" b="1" smtClean="0">
                <a:solidFill>
                  <a:schemeClr val="accent1"/>
                </a:solidFill>
              </a:rPr>
              <a:t>‘</a:t>
            </a:r>
            <a:r>
              <a:rPr lang="en-US" altLang="ja-JP" sz="5400" b="1" smtClean="0">
                <a:solidFill>
                  <a:schemeClr val="accent1"/>
                </a:solidFill>
              </a:rPr>
              <a:t>Foraging</a:t>
            </a:r>
            <a:r>
              <a:rPr lang="ja-JP" altLang="en-US" sz="5400" b="1" smtClean="0">
                <a:solidFill>
                  <a:schemeClr val="accent1"/>
                </a:solidFill>
              </a:rPr>
              <a:t>’</a:t>
            </a:r>
            <a:r>
              <a:rPr lang="en-US" altLang="ja-JP" sz="5400" b="1" smtClean="0">
                <a:solidFill>
                  <a:schemeClr val="accent1"/>
                </a:solidFill>
              </a:rPr>
              <a:t> as a way of living</a:t>
            </a:r>
            <a:endParaRPr lang="en-US" altLang="en-US" sz="5400" b="1" smtClean="0">
              <a:solidFill>
                <a:schemeClr val="accent1"/>
              </a:solidFill>
            </a:endParaRPr>
          </a:p>
        </p:txBody>
      </p:sp>
      <p:sp>
        <p:nvSpPr>
          <p:cNvPr id="70659" name="Rectangle 3"/>
          <p:cNvSpPr>
            <a:spLocks noGrp="1" noChangeArrowheads="1"/>
          </p:cNvSpPr>
          <p:nvPr>
            <p:ph type="body" idx="1"/>
          </p:nvPr>
        </p:nvSpPr>
        <p:spPr>
          <a:xfrm>
            <a:off x="228600" y="1066800"/>
            <a:ext cx="8686800" cy="4114800"/>
          </a:xfrm>
        </p:spPr>
        <p:txBody>
          <a:bodyPr/>
          <a:lstStyle/>
          <a:p>
            <a:pPr eaLnBrk="1" hangingPunct="1">
              <a:lnSpc>
                <a:spcPct val="90000"/>
              </a:lnSpc>
              <a:defRPr/>
            </a:pPr>
            <a:r>
              <a:rPr lang="en-US" sz="2800" b="1" dirty="0">
                <a:solidFill>
                  <a:srgbClr val="66FF33"/>
                </a:solidFill>
                <a:ea typeface="MS PGothic" charset="0"/>
                <a:cs typeface="ＭＳ Ｐゴシック" charset="0"/>
              </a:rPr>
              <a:t>Foraging means</a:t>
            </a:r>
            <a:r>
              <a:rPr lang="en-US" sz="2800" dirty="0">
                <a:ea typeface="MS PGothic" charset="0"/>
                <a:cs typeface="ＭＳ Ｐゴシック" charset="0"/>
              </a:rPr>
              <a:t> </a:t>
            </a:r>
          </a:p>
          <a:p>
            <a:pPr lvl="1" eaLnBrk="1" hangingPunct="1">
              <a:lnSpc>
                <a:spcPct val="90000"/>
              </a:lnSpc>
              <a:defRPr/>
            </a:pPr>
            <a:r>
              <a:rPr lang="en-US" sz="2400" dirty="0">
                <a:ea typeface="MS PGothic" charset="0"/>
              </a:rPr>
              <a:t>gathering foodstuffs and other needed materials from the environment</a:t>
            </a:r>
          </a:p>
          <a:p>
            <a:pPr eaLnBrk="1" hangingPunct="1">
              <a:lnSpc>
                <a:spcPct val="90000"/>
              </a:lnSpc>
              <a:defRPr/>
            </a:pPr>
            <a:r>
              <a:rPr lang="en-US" sz="2800" dirty="0">
                <a:ea typeface="MS PGothic" charset="0"/>
                <a:cs typeface="ＭＳ Ｐゴシック" charset="0"/>
              </a:rPr>
              <a:t>Foragers need a </a:t>
            </a:r>
            <a:r>
              <a:rPr lang="en-US" sz="2800" b="1" u="sng" dirty="0">
                <a:solidFill>
                  <a:schemeClr val="accent2"/>
                </a:solidFill>
                <a:ea typeface="MS PGothic" charset="0"/>
                <a:cs typeface="ＭＳ Ｐゴシック" charset="0"/>
              </a:rPr>
              <a:t>large territory</a:t>
            </a:r>
            <a:r>
              <a:rPr lang="en-US" sz="2800" dirty="0">
                <a:ea typeface="MS PGothic" charset="0"/>
                <a:cs typeface="ＭＳ Ｐゴシック" charset="0"/>
              </a:rPr>
              <a:t> to support themselves</a:t>
            </a:r>
          </a:p>
          <a:p>
            <a:pPr eaLnBrk="1" hangingPunct="1">
              <a:lnSpc>
                <a:spcPct val="90000"/>
              </a:lnSpc>
              <a:defRPr/>
            </a:pPr>
            <a:r>
              <a:rPr lang="en-US" sz="2800" b="1" dirty="0">
                <a:solidFill>
                  <a:schemeClr val="tx2"/>
                </a:solidFill>
                <a:ea typeface="MS PGothic" charset="0"/>
                <a:cs typeface="ＭＳ Ｐゴシック" charset="0"/>
              </a:rPr>
              <a:t>So populations were </a:t>
            </a:r>
          </a:p>
          <a:p>
            <a:pPr eaLnBrk="1" hangingPunct="1">
              <a:lnSpc>
                <a:spcPct val="90000"/>
              </a:lnSpc>
              <a:buFontTx/>
              <a:buNone/>
              <a:defRPr/>
            </a:pPr>
            <a:r>
              <a:rPr lang="en-US" sz="2800" b="1" dirty="0">
                <a:solidFill>
                  <a:schemeClr val="tx2"/>
                </a:solidFill>
                <a:ea typeface="MS PGothic" charset="0"/>
                <a:cs typeface="ＭＳ Ｐゴシック" charset="0"/>
              </a:rPr>
              <a:t>	</a:t>
            </a:r>
            <a:r>
              <a:rPr lang="en-US" sz="2800" b="1" u="sng" dirty="0">
                <a:solidFill>
                  <a:schemeClr val="tx2"/>
                </a:solidFill>
                <a:ea typeface="MS PGothic" charset="0"/>
                <a:cs typeface="ＭＳ Ｐゴシック" charset="0"/>
              </a:rPr>
              <a:t>small</a:t>
            </a:r>
          </a:p>
          <a:p>
            <a:pPr eaLnBrk="1" hangingPunct="1">
              <a:lnSpc>
                <a:spcPct val="90000"/>
              </a:lnSpc>
              <a:defRPr/>
            </a:pPr>
            <a:r>
              <a:rPr lang="en-US" sz="2800" b="1" dirty="0">
                <a:solidFill>
                  <a:srgbClr val="66FF33"/>
                </a:solidFill>
                <a:ea typeface="MS PGothic" charset="0"/>
                <a:cs typeface="ＭＳ Ｐゴシック" charset="0"/>
              </a:rPr>
              <a:t>Foragers live in </a:t>
            </a:r>
          </a:p>
          <a:p>
            <a:pPr lvl="1" eaLnBrk="1" hangingPunct="1">
              <a:lnSpc>
                <a:spcPct val="90000"/>
              </a:lnSpc>
              <a:defRPr/>
            </a:pPr>
            <a:r>
              <a:rPr lang="en-US" sz="2000" b="1" dirty="0">
                <a:solidFill>
                  <a:srgbClr val="66FF33"/>
                </a:solidFill>
                <a:ea typeface="MS PGothic" charset="0"/>
              </a:rPr>
              <a:t>Tiny, family-sized </a:t>
            </a:r>
          </a:p>
          <a:p>
            <a:pPr lvl="1" eaLnBrk="1" hangingPunct="1">
              <a:lnSpc>
                <a:spcPct val="90000"/>
              </a:lnSpc>
              <a:buFontTx/>
              <a:buNone/>
              <a:defRPr/>
            </a:pPr>
            <a:r>
              <a:rPr lang="en-US" sz="2000" b="1" dirty="0">
                <a:solidFill>
                  <a:srgbClr val="66FF33"/>
                </a:solidFill>
                <a:ea typeface="MS PGothic" charset="0"/>
              </a:rPr>
              <a:t>	groups from 10-50 </a:t>
            </a:r>
          </a:p>
          <a:p>
            <a:pPr lvl="1" eaLnBrk="1" hangingPunct="1">
              <a:lnSpc>
                <a:spcPct val="90000"/>
              </a:lnSpc>
              <a:buFontTx/>
              <a:buNone/>
              <a:defRPr/>
            </a:pPr>
            <a:r>
              <a:rPr lang="en-US" sz="2000" b="1" dirty="0">
                <a:solidFill>
                  <a:srgbClr val="66FF33"/>
                </a:solidFill>
                <a:ea typeface="MS PGothic" charset="0"/>
              </a:rPr>
              <a:t>	people in size</a:t>
            </a:r>
          </a:p>
          <a:p>
            <a:pPr lvl="1" eaLnBrk="1" hangingPunct="1">
              <a:lnSpc>
                <a:spcPct val="90000"/>
              </a:lnSpc>
              <a:defRPr/>
            </a:pPr>
            <a:r>
              <a:rPr lang="en-US" sz="2000" b="1" dirty="0">
                <a:solidFill>
                  <a:srgbClr val="66FF33"/>
                </a:solidFill>
                <a:ea typeface="MS PGothic" charset="0"/>
              </a:rPr>
              <a:t>Sometimes splitting </a:t>
            </a:r>
          </a:p>
          <a:p>
            <a:pPr lvl="1" eaLnBrk="1" hangingPunct="1">
              <a:lnSpc>
                <a:spcPct val="90000"/>
              </a:lnSpc>
              <a:buFontTx/>
              <a:buNone/>
              <a:defRPr/>
            </a:pPr>
            <a:r>
              <a:rPr lang="en-US" sz="2000" b="1" dirty="0">
                <a:solidFill>
                  <a:srgbClr val="66FF33"/>
                </a:solidFill>
                <a:ea typeface="MS PGothic" charset="0"/>
              </a:rPr>
              <a:t>	into smaller groups</a:t>
            </a:r>
          </a:p>
          <a:p>
            <a:pPr lvl="1" eaLnBrk="1" hangingPunct="1">
              <a:lnSpc>
                <a:spcPct val="90000"/>
              </a:lnSpc>
              <a:defRPr/>
            </a:pPr>
            <a:r>
              <a:rPr lang="en-US" sz="2000" b="1" dirty="0">
                <a:solidFill>
                  <a:srgbClr val="66FF33"/>
                </a:solidFill>
                <a:ea typeface="MS PGothic" charset="0"/>
              </a:rPr>
              <a:t>Sometimes meeting </a:t>
            </a:r>
          </a:p>
          <a:p>
            <a:pPr lvl="1" eaLnBrk="1" hangingPunct="1">
              <a:lnSpc>
                <a:spcPct val="90000"/>
              </a:lnSpc>
              <a:buFontTx/>
              <a:buNone/>
              <a:defRPr/>
            </a:pPr>
            <a:r>
              <a:rPr lang="en-US" sz="2000" b="1" dirty="0">
                <a:solidFill>
                  <a:srgbClr val="66FF33"/>
                </a:solidFill>
                <a:ea typeface="MS PGothic" charset="0"/>
              </a:rPr>
              <a:t>	in larger groups</a:t>
            </a:r>
          </a:p>
        </p:txBody>
      </p:sp>
      <p:pic>
        <p:nvPicPr>
          <p:cNvPr id="33795" name="Picture 5" descr="lint3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19400"/>
            <a:ext cx="52387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p:cNvSpPr>
            <a:spLocks noChangeArrowheads="1"/>
          </p:cNvSpPr>
          <p:nvPr/>
        </p:nvSpPr>
        <p:spPr bwMode="auto">
          <a:xfrm>
            <a:off x="7696200" y="6019800"/>
            <a:ext cx="1323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hlinkClick r:id="rId3"/>
              </a:rPr>
              <a:t>www.museums.org.za</a:t>
            </a:r>
            <a:r>
              <a:rPr lang="en-US" altLang="en-US"/>
              <a:t> </a:t>
            </a:r>
          </a:p>
        </p:txBody>
      </p:sp>
      <p:sp>
        <p:nvSpPr>
          <p:cNvPr id="33797" name="Text Box 7"/>
          <p:cNvSpPr txBox="1">
            <a:spLocks noChangeArrowheads="1"/>
          </p:cNvSpPr>
          <p:nvPr/>
        </p:nvSpPr>
        <p:spPr bwMode="auto">
          <a:xfrm>
            <a:off x="3778250" y="6400800"/>
            <a:ext cx="536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tx2"/>
                </a:solidFill>
              </a:rPr>
              <a:t>Rock painting of San Hunter-Gatherers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additive="base">
                                        <p:cTn id="37" dur="500" fill="hold"/>
                                        <p:tgtEl>
                                          <p:spTgt spid="706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0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0659">
                                            <p:txEl>
                                              <p:pRg st="6" end="6"/>
                                            </p:txEl>
                                          </p:spTgt>
                                        </p:tgtEl>
                                        <p:attrNameLst>
                                          <p:attrName>style.visibility</p:attrName>
                                        </p:attrNameLst>
                                      </p:cBhvr>
                                      <p:to>
                                        <p:strVal val="visible"/>
                                      </p:to>
                                    </p:set>
                                    <p:anim calcmode="lin" valueType="num">
                                      <p:cBhvr additive="base">
                                        <p:cTn id="43" dur="500" fill="hold"/>
                                        <p:tgtEl>
                                          <p:spTgt spid="706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06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0659">
                                            <p:txEl>
                                              <p:pRg st="7" end="7"/>
                                            </p:txEl>
                                          </p:spTgt>
                                        </p:tgtEl>
                                        <p:attrNameLst>
                                          <p:attrName>style.visibility</p:attrName>
                                        </p:attrNameLst>
                                      </p:cBhvr>
                                      <p:to>
                                        <p:strVal val="visible"/>
                                      </p:to>
                                    </p:set>
                                    <p:anim calcmode="lin" valueType="num">
                                      <p:cBhvr additive="base">
                                        <p:cTn id="49" dur="500" fill="hold"/>
                                        <p:tgtEl>
                                          <p:spTgt spid="706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065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0659">
                                            <p:txEl>
                                              <p:pRg st="8" end="8"/>
                                            </p:txEl>
                                          </p:spTgt>
                                        </p:tgtEl>
                                        <p:attrNameLst>
                                          <p:attrName>style.visibility</p:attrName>
                                        </p:attrNameLst>
                                      </p:cBhvr>
                                      <p:to>
                                        <p:strVal val="visible"/>
                                      </p:to>
                                    </p:set>
                                    <p:anim calcmode="lin" valueType="num">
                                      <p:cBhvr additive="base">
                                        <p:cTn id="55" dur="500" fill="hold"/>
                                        <p:tgtEl>
                                          <p:spTgt spid="7065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065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0659">
                                            <p:txEl>
                                              <p:pRg st="9" end="9"/>
                                            </p:txEl>
                                          </p:spTgt>
                                        </p:tgtEl>
                                        <p:attrNameLst>
                                          <p:attrName>style.visibility</p:attrName>
                                        </p:attrNameLst>
                                      </p:cBhvr>
                                      <p:to>
                                        <p:strVal val="visible"/>
                                      </p:to>
                                    </p:set>
                                    <p:anim calcmode="lin" valueType="num">
                                      <p:cBhvr additive="base">
                                        <p:cTn id="61" dur="500" fill="hold"/>
                                        <p:tgtEl>
                                          <p:spTgt spid="7065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065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0659">
                                            <p:txEl>
                                              <p:pRg st="10" end="10"/>
                                            </p:txEl>
                                          </p:spTgt>
                                        </p:tgtEl>
                                        <p:attrNameLst>
                                          <p:attrName>style.visibility</p:attrName>
                                        </p:attrNameLst>
                                      </p:cBhvr>
                                      <p:to>
                                        <p:strVal val="visible"/>
                                      </p:to>
                                    </p:set>
                                    <p:anim calcmode="lin" valueType="num">
                                      <p:cBhvr additive="base">
                                        <p:cTn id="67" dur="500" fill="hold"/>
                                        <p:tgtEl>
                                          <p:spTgt spid="70659">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065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0659">
                                            <p:txEl>
                                              <p:pRg st="11" end="11"/>
                                            </p:txEl>
                                          </p:spTgt>
                                        </p:tgtEl>
                                        <p:attrNameLst>
                                          <p:attrName>style.visibility</p:attrName>
                                        </p:attrNameLst>
                                      </p:cBhvr>
                                      <p:to>
                                        <p:strVal val="visible"/>
                                      </p:to>
                                    </p:set>
                                    <p:anim calcmode="lin" valueType="num">
                                      <p:cBhvr additive="base">
                                        <p:cTn id="73" dur="500" fill="hold"/>
                                        <p:tgtEl>
                                          <p:spTgt spid="70659">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065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0659">
                                            <p:txEl>
                                              <p:pRg st="12" end="12"/>
                                            </p:txEl>
                                          </p:spTgt>
                                        </p:tgtEl>
                                        <p:attrNameLst>
                                          <p:attrName>style.visibility</p:attrName>
                                        </p:attrNameLst>
                                      </p:cBhvr>
                                      <p:to>
                                        <p:strVal val="visible"/>
                                      </p:to>
                                    </p:set>
                                    <p:anim calcmode="lin" valueType="num">
                                      <p:cBhvr additive="base">
                                        <p:cTn id="79" dur="500" fill="hold"/>
                                        <p:tgtEl>
                                          <p:spTgt spid="70659">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065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304800"/>
            <a:ext cx="7772400" cy="1143000"/>
          </a:xfrm>
        </p:spPr>
        <p:txBody>
          <a:bodyPr/>
          <a:lstStyle/>
          <a:p>
            <a:pPr algn="r" eaLnBrk="1" hangingPunct="1">
              <a:defRPr/>
            </a:pPr>
            <a:r>
              <a:rPr lang="en-US" sz="5400" b="1" dirty="0">
                <a:ea typeface="MS PGothic" charset="0"/>
                <a:cs typeface="ＭＳ Ｐゴシック" charset="0"/>
              </a:rPr>
              <a:t>Living in small groups:</a:t>
            </a:r>
            <a:br>
              <a:rPr lang="en-US" sz="5400" b="1" dirty="0">
                <a:ea typeface="MS PGothic" charset="0"/>
                <a:cs typeface="ＭＳ Ｐゴシック" charset="0"/>
              </a:rPr>
            </a:br>
            <a:r>
              <a:rPr lang="en-US" sz="5400" b="1" dirty="0">
                <a:ea typeface="MS PGothic" charset="0"/>
                <a:cs typeface="ＭＳ Ｐゴシック" charset="0"/>
              </a:rPr>
              <a:t>Do it yourself!</a:t>
            </a:r>
          </a:p>
        </p:txBody>
      </p:sp>
      <p:sp>
        <p:nvSpPr>
          <p:cNvPr id="72707" name="Rectangle 3"/>
          <p:cNvSpPr>
            <a:spLocks noGrp="1" noChangeArrowheads="1"/>
          </p:cNvSpPr>
          <p:nvPr>
            <p:ph type="body" idx="1"/>
          </p:nvPr>
        </p:nvSpPr>
        <p:spPr>
          <a:xfrm>
            <a:off x="4267200" y="1828800"/>
            <a:ext cx="4495800" cy="4114800"/>
          </a:xfrm>
          <a:ln>
            <a:solidFill>
              <a:schemeClr val="accent1"/>
            </a:solidFill>
          </a:ln>
        </p:spPr>
        <p:txBody>
          <a:bodyPr/>
          <a:lstStyle/>
          <a:p>
            <a:pPr eaLnBrk="1" hangingPunct="1">
              <a:lnSpc>
                <a:spcPct val="90000"/>
              </a:lnSpc>
            </a:pPr>
            <a:r>
              <a:rPr lang="en-US" altLang="en-US" sz="2800" smtClean="0"/>
              <a:t>There was no government to take care of things</a:t>
            </a:r>
          </a:p>
          <a:p>
            <a:pPr eaLnBrk="1" hangingPunct="1">
              <a:lnSpc>
                <a:spcPct val="90000"/>
              </a:lnSpc>
            </a:pPr>
            <a:r>
              <a:rPr lang="en-US" altLang="en-US" sz="2800" b="1" smtClean="0">
                <a:solidFill>
                  <a:schemeClr val="accent1"/>
                </a:solidFill>
              </a:rPr>
              <a:t>Everything had to be done within the family</a:t>
            </a:r>
          </a:p>
          <a:p>
            <a:pPr lvl="1" eaLnBrk="1" hangingPunct="1">
              <a:lnSpc>
                <a:spcPct val="90000"/>
              </a:lnSpc>
            </a:pPr>
            <a:r>
              <a:rPr lang="en-US" altLang="en-US" sz="2400" b="1" smtClean="0">
                <a:solidFill>
                  <a:schemeClr val="accent2"/>
                </a:solidFill>
              </a:rPr>
              <a:t>Most people met less than </a:t>
            </a:r>
            <a:r>
              <a:rPr lang="en-US" altLang="en-US" sz="2400" b="1" u="sng" smtClean="0">
                <a:solidFill>
                  <a:schemeClr val="accent2"/>
                </a:solidFill>
              </a:rPr>
              <a:t>500</a:t>
            </a:r>
            <a:r>
              <a:rPr lang="en-US" altLang="en-US" sz="2400" b="1" smtClean="0">
                <a:solidFill>
                  <a:schemeClr val="accent2"/>
                </a:solidFill>
              </a:rPr>
              <a:t> people in their lives</a:t>
            </a:r>
          </a:p>
          <a:p>
            <a:pPr lvl="1" eaLnBrk="1" hangingPunct="1">
              <a:lnSpc>
                <a:spcPct val="90000"/>
              </a:lnSpc>
            </a:pPr>
            <a:r>
              <a:rPr lang="en-US" altLang="en-US" sz="2400" b="1" smtClean="0">
                <a:solidFill>
                  <a:schemeClr val="tx2"/>
                </a:solidFill>
              </a:rPr>
              <a:t>Family was </a:t>
            </a:r>
            <a:r>
              <a:rPr lang="ja-JP" altLang="en-US" sz="2400" b="1" smtClean="0">
                <a:solidFill>
                  <a:schemeClr val="tx2"/>
                </a:solidFill>
              </a:rPr>
              <a:t>‘</a:t>
            </a:r>
            <a:r>
              <a:rPr lang="en-US" altLang="ja-JP" sz="2400" b="1" smtClean="0">
                <a:solidFill>
                  <a:schemeClr val="tx2"/>
                </a:solidFill>
              </a:rPr>
              <a:t>society</a:t>
            </a:r>
            <a:r>
              <a:rPr lang="ja-JP" altLang="en-US" sz="2400" b="1" smtClean="0">
                <a:solidFill>
                  <a:schemeClr val="tx2"/>
                </a:solidFill>
              </a:rPr>
              <a:t>’</a:t>
            </a:r>
            <a:endParaRPr lang="en-US" altLang="ja-JP" sz="2400" b="1" smtClean="0">
              <a:solidFill>
                <a:schemeClr val="tx2"/>
              </a:solidFill>
            </a:endParaRPr>
          </a:p>
          <a:p>
            <a:pPr lvl="1" eaLnBrk="1" hangingPunct="1">
              <a:lnSpc>
                <a:spcPct val="90000"/>
              </a:lnSpc>
            </a:pPr>
            <a:r>
              <a:rPr lang="en-US" altLang="en-US" sz="2400" smtClean="0"/>
              <a:t>Justice, education, eating, ceremonies, all took place in small groups</a:t>
            </a:r>
          </a:p>
        </p:txBody>
      </p:sp>
      <p:pic>
        <p:nvPicPr>
          <p:cNvPr id="34819" name="Picture 5" descr="Duda%20people%20moving%20s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39814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6"/>
          <p:cNvSpPr txBox="1">
            <a:spLocks noChangeArrowheads="1"/>
          </p:cNvSpPr>
          <p:nvPr/>
        </p:nvSpPr>
        <p:spPr bwMode="auto">
          <a:xfrm>
            <a:off x="4419600" y="5984875"/>
            <a:ext cx="4170363" cy="8223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tx2"/>
                </a:solidFill>
              </a:rPr>
              <a:t>Aboriginal </a:t>
            </a:r>
            <a:r>
              <a:rPr lang="ja-JP" altLang="en-US" sz="2400">
                <a:solidFill>
                  <a:schemeClr val="tx2"/>
                </a:solidFill>
              </a:rPr>
              <a:t>‘</a:t>
            </a:r>
            <a:r>
              <a:rPr lang="en-US" altLang="ja-JP" sz="2400">
                <a:solidFill>
                  <a:schemeClr val="tx2"/>
                </a:solidFill>
              </a:rPr>
              <a:t>family</a:t>
            </a:r>
            <a:r>
              <a:rPr lang="ja-JP" altLang="en-US" sz="2400">
                <a:solidFill>
                  <a:schemeClr val="tx2"/>
                </a:solidFill>
              </a:rPr>
              <a:t>’</a:t>
            </a:r>
            <a:r>
              <a:rPr lang="en-US" altLang="ja-JP" sz="2400">
                <a:solidFill>
                  <a:schemeClr val="tx2"/>
                </a:solidFill>
              </a:rPr>
              <a:t> group</a:t>
            </a:r>
          </a:p>
          <a:p>
            <a:pPr eaLnBrk="1" hangingPunct="1"/>
            <a:r>
              <a:rPr lang="en-US" altLang="en-US" sz="2400">
                <a:solidFill>
                  <a:schemeClr val="tx2"/>
                </a:solidFill>
              </a:rPr>
              <a:t>migrating in Central Australia</a:t>
            </a:r>
          </a:p>
        </p:txBody>
      </p:sp>
      <p:sp>
        <p:nvSpPr>
          <p:cNvPr id="34821" name="Rectangle 7"/>
          <p:cNvSpPr>
            <a:spLocks noChangeArrowheads="1"/>
          </p:cNvSpPr>
          <p:nvPr/>
        </p:nvSpPr>
        <p:spPr bwMode="auto">
          <a:xfrm>
            <a:off x="228600" y="6629400"/>
            <a:ext cx="1257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hlinkClick r:id="rId3"/>
              </a:rPr>
              <a:t>www.artsci.wustl.edu</a:t>
            </a:r>
            <a:r>
              <a:rPr lang="en-US" altLang="en-US" sz="9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553200" y="3001963"/>
            <a:ext cx="2209800" cy="3657600"/>
          </a:xfrm>
          <a:ln>
            <a:solidFill>
              <a:schemeClr val="accent1">
                <a:lumMod val="50000"/>
              </a:schemeClr>
            </a:solidFill>
          </a:ln>
        </p:spPr>
        <p:txBody>
          <a:bodyPr/>
          <a:lstStyle/>
          <a:p>
            <a:pPr eaLnBrk="1" hangingPunct="1">
              <a:defRPr/>
            </a:pPr>
            <a:r>
              <a:rPr lang="en-US" sz="5400" b="1" dirty="0" smtClean="0">
                <a:solidFill>
                  <a:schemeClr val="accent1"/>
                </a:solidFill>
                <a:ea typeface="+mj-ea"/>
                <a:cs typeface="+mj-cs"/>
              </a:rPr>
              <a:t>Living in small groups</a:t>
            </a:r>
          </a:p>
        </p:txBody>
      </p:sp>
      <p:sp>
        <p:nvSpPr>
          <p:cNvPr id="75779" name="Rectangle 3"/>
          <p:cNvSpPr>
            <a:spLocks noGrp="1" noChangeArrowheads="1"/>
          </p:cNvSpPr>
          <p:nvPr>
            <p:ph type="body" idx="1"/>
          </p:nvPr>
        </p:nvSpPr>
        <p:spPr>
          <a:xfrm>
            <a:off x="0" y="0"/>
            <a:ext cx="9144000" cy="3001963"/>
          </a:xfrm>
          <a:solidFill>
            <a:schemeClr val="bg2"/>
          </a:solidFill>
        </p:spPr>
        <p:txBody>
          <a:bodyPr/>
          <a:lstStyle/>
          <a:p>
            <a:pPr eaLnBrk="1" hangingPunct="1">
              <a:lnSpc>
                <a:spcPct val="80000"/>
              </a:lnSpc>
            </a:pPr>
            <a:r>
              <a:rPr lang="en-US" altLang="en-US" sz="2400" b="1" smtClean="0">
                <a:solidFill>
                  <a:schemeClr val="tx2"/>
                </a:solidFill>
              </a:rPr>
              <a:t>Gift-giving</a:t>
            </a:r>
            <a:r>
              <a:rPr lang="en-US" altLang="en-US" sz="2400" smtClean="0"/>
              <a:t> was a vital way of holding groups together</a:t>
            </a:r>
          </a:p>
          <a:p>
            <a:pPr eaLnBrk="1" hangingPunct="1">
              <a:lnSpc>
                <a:spcPct val="80000"/>
              </a:lnSpc>
            </a:pPr>
            <a:r>
              <a:rPr lang="en-US" altLang="en-US" sz="2400" b="1" smtClean="0">
                <a:solidFill>
                  <a:schemeClr val="tx2"/>
                </a:solidFill>
              </a:rPr>
              <a:t>Ceremonies</a:t>
            </a:r>
            <a:r>
              <a:rPr lang="en-US" altLang="en-US" sz="2400" smtClean="0"/>
              <a:t> were equally vital</a:t>
            </a:r>
          </a:p>
          <a:p>
            <a:pPr eaLnBrk="1" hangingPunct="1">
              <a:lnSpc>
                <a:spcPct val="80000"/>
              </a:lnSpc>
            </a:pPr>
            <a:r>
              <a:rPr lang="en-US" altLang="en-US" sz="2400" b="1" smtClean="0">
                <a:solidFill>
                  <a:schemeClr val="tx2"/>
                </a:solidFill>
              </a:rPr>
              <a:t>Contacts with neighboring groups</a:t>
            </a:r>
            <a:r>
              <a:rPr lang="en-US" altLang="en-US" sz="2400" smtClean="0"/>
              <a:t> were made at regular meetings and rituals, where</a:t>
            </a:r>
          </a:p>
          <a:p>
            <a:pPr lvl="1" eaLnBrk="1" hangingPunct="1">
              <a:lnSpc>
                <a:spcPct val="80000"/>
              </a:lnSpc>
            </a:pPr>
            <a:r>
              <a:rPr lang="en-US" altLang="en-US" sz="2400" smtClean="0"/>
              <a:t>gifts and information were swapped and </a:t>
            </a:r>
          </a:p>
          <a:p>
            <a:pPr lvl="1" eaLnBrk="1" hangingPunct="1">
              <a:lnSpc>
                <a:spcPct val="80000"/>
              </a:lnSpc>
            </a:pPr>
            <a:r>
              <a:rPr lang="en-US" altLang="en-US" sz="2400" smtClean="0"/>
              <a:t>marriages made</a:t>
            </a:r>
          </a:p>
          <a:p>
            <a:pPr eaLnBrk="1" hangingPunct="1">
              <a:lnSpc>
                <a:spcPct val="80000"/>
              </a:lnSpc>
            </a:pPr>
            <a:r>
              <a:rPr lang="en-US" altLang="en-US" sz="2400" b="1" smtClean="0">
                <a:solidFill>
                  <a:schemeClr val="tx2"/>
                </a:solidFill>
              </a:rPr>
              <a:t>Justice</a:t>
            </a:r>
            <a:r>
              <a:rPr lang="en-US" altLang="en-US" sz="2400" smtClean="0"/>
              <a:t> was personal</a:t>
            </a:r>
          </a:p>
          <a:p>
            <a:pPr lvl="1" eaLnBrk="1" hangingPunct="1">
              <a:lnSpc>
                <a:spcPct val="80000"/>
              </a:lnSpc>
            </a:pPr>
            <a:r>
              <a:rPr lang="en-US" altLang="en-US" sz="2400" b="1" smtClean="0">
                <a:solidFill>
                  <a:schemeClr val="accent2"/>
                </a:solidFill>
              </a:rPr>
              <a:t>No police meant </a:t>
            </a:r>
            <a:r>
              <a:rPr lang="ja-JP" altLang="en-US" sz="2400" b="1" smtClean="0">
                <a:solidFill>
                  <a:schemeClr val="accent2"/>
                </a:solidFill>
              </a:rPr>
              <a:t>‘</a:t>
            </a:r>
            <a:r>
              <a:rPr lang="en-US" altLang="ja-JP" sz="2400" b="1" smtClean="0">
                <a:solidFill>
                  <a:schemeClr val="accent2"/>
                </a:solidFill>
              </a:rPr>
              <a:t>Do-it-yourself</a:t>
            </a:r>
            <a:r>
              <a:rPr lang="ja-JP" altLang="en-US" sz="2400" b="1" smtClean="0">
                <a:solidFill>
                  <a:schemeClr val="accent2"/>
                </a:solidFill>
              </a:rPr>
              <a:t>’</a:t>
            </a:r>
            <a:r>
              <a:rPr lang="en-US" altLang="ja-JP" sz="2400" b="1" smtClean="0">
                <a:solidFill>
                  <a:schemeClr val="accent2"/>
                </a:solidFill>
              </a:rPr>
              <a:t> justice</a:t>
            </a:r>
            <a:endParaRPr lang="en-US" altLang="en-US" sz="2400" b="1" smtClean="0">
              <a:solidFill>
                <a:schemeClr val="accent2"/>
              </a:solidFill>
            </a:endParaRPr>
          </a:p>
        </p:txBody>
      </p:sp>
      <p:pic>
        <p:nvPicPr>
          <p:cNvPr id="35843" name="Picture 5" descr="Apache_Indian_Ri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1963"/>
            <a:ext cx="6308725"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6"/>
          <p:cNvSpPr txBox="1">
            <a:spLocks noChangeArrowheads="1"/>
          </p:cNvSpPr>
          <p:nvPr/>
        </p:nvSpPr>
        <p:spPr bwMode="auto">
          <a:xfrm>
            <a:off x="2209800" y="6400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tx2"/>
                </a:solidFill>
              </a:rPr>
              <a:t>Apache Ritual</a:t>
            </a:r>
          </a:p>
        </p:txBody>
      </p:sp>
      <p:sp>
        <p:nvSpPr>
          <p:cNvPr id="35845" name="Rectangle 7"/>
          <p:cNvSpPr>
            <a:spLocks noChangeArrowheads="1"/>
          </p:cNvSpPr>
          <p:nvPr/>
        </p:nvSpPr>
        <p:spPr bwMode="auto">
          <a:xfrm>
            <a:off x="0" y="6400800"/>
            <a:ext cx="130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hlinkClick r:id="rId3"/>
              </a:rPr>
              <a:t>www.dam.brown.edu</a:t>
            </a:r>
            <a:r>
              <a:rPr lang="en-US" alt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5779">
                                            <p:txEl>
                                              <p:pRg st="3" end="3"/>
                                            </p:txEl>
                                          </p:spTgt>
                                        </p:tgtEl>
                                        <p:attrNameLst>
                                          <p:attrName>style.visibility</p:attrName>
                                        </p:attrNameLst>
                                      </p:cBhvr>
                                      <p:to>
                                        <p:strVal val="visible"/>
                                      </p:to>
                                    </p:set>
                                    <p:anim calcmode="lin" valueType="num">
                                      <p:cBhvr additive="base">
                                        <p:cTn id="23"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577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 calcmode="lin" valueType="num">
                                      <p:cBhvr additive="base">
                                        <p:cTn id="27" dur="500" fill="hold"/>
                                        <p:tgtEl>
                                          <p:spTgt spid="7577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5779">
                                            <p:txEl>
                                              <p:pRg st="5" end="5"/>
                                            </p:txEl>
                                          </p:spTgt>
                                        </p:tgtEl>
                                        <p:attrNameLst>
                                          <p:attrName>style.visibility</p:attrName>
                                        </p:attrNameLst>
                                      </p:cBhvr>
                                      <p:to>
                                        <p:strVal val="visible"/>
                                      </p:to>
                                    </p:set>
                                    <p:anim calcmode="lin" valueType="num">
                                      <p:cBhvr additive="base">
                                        <p:cTn id="33" dur="500"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5779">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5779">
                                            <p:txEl>
                                              <p:pRg st="6" end="6"/>
                                            </p:txEl>
                                          </p:spTgt>
                                        </p:tgtEl>
                                        <p:attrNameLst>
                                          <p:attrName>style.visibility</p:attrName>
                                        </p:attrNameLst>
                                      </p:cBhvr>
                                      <p:to>
                                        <p:strVal val="visible"/>
                                      </p:to>
                                    </p:set>
                                    <p:anim calcmode="lin" valueType="num">
                                      <p:cBhvr additive="base">
                                        <p:cTn id="37" dur="500" fill="hold"/>
                                        <p:tgtEl>
                                          <p:spTgt spid="7577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04800"/>
            <a:ext cx="7772400" cy="1447800"/>
          </a:xfrm>
          <a:solidFill>
            <a:schemeClr val="bg2"/>
          </a:solidFill>
        </p:spPr>
        <p:txBody>
          <a:bodyPr/>
          <a:lstStyle/>
          <a:p>
            <a:pPr eaLnBrk="1" hangingPunct="1"/>
            <a:r>
              <a:rPr lang="en-US" altLang="en-US" b="1" smtClean="0"/>
              <a:t>Do-it-your-self death penalties: Justice among the </a:t>
            </a:r>
            <a:r>
              <a:rPr lang="ja-JP" altLang="en-US" b="1" smtClean="0"/>
              <a:t>‘</a:t>
            </a:r>
            <a:r>
              <a:rPr lang="en-US" altLang="ja-JP" b="1" smtClean="0"/>
              <a:t>San</a:t>
            </a:r>
            <a:r>
              <a:rPr lang="ja-JP" altLang="en-US" b="1" smtClean="0"/>
              <a:t>’</a:t>
            </a:r>
            <a:endParaRPr lang="en-US" altLang="en-US" b="1" smtClean="0"/>
          </a:p>
        </p:txBody>
      </p:sp>
      <p:sp>
        <p:nvSpPr>
          <p:cNvPr id="41987" name="Rectangle 3"/>
          <p:cNvSpPr>
            <a:spLocks noGrp="1" noChangeArrowheads="1"/>
          </p:cNvSpPr>
          <p:nvPr>
            <p:ph type="body" idx="1"/>
          </p:nvPr>
        </p:nvSpPr>
        <p:spPr>
          <a:xfrm>
            <a:off x="685800" y="1905000"/>
            <a:ext cx="8001000" cy="4038600"/>
          </a:xfrm>
          <a:ln>
            <a:solidFill>
              <a:schemeClr val="tx2"/>
            </a:solidFill>
            <a:miter lim="800000"/>
            <a:headEnd/>
            <a:tailEnd/>
          </a:ln>
        </p:spPr>
        <p:txBody>
          <a:bodyPr/>
          <a:lstStyle/>
          <a:p>
            <a:pPr marL="0" indent="0" eaLnBrk="1" hangingPunct="1">
              <a:buFontTx/>
              <a:buNone/>
            </a:pPr>
            <a:r>
              <a:rPr lang="ja-JP" altLang="en-US" sz="2800" b="1" i="1" smtClean="0"/>
              <a:t>‘</a:t>
            </a:r>
            <a:r>
              <a:rPr lang="en-US" altLang="ja-JP" sz="2800" b="1" i="1" smtClean="0"/>
              <a:t>Twi had killed three other people, when the community, in a rare move of unanimity, ambushed and fatally wounded him in full daylight.  As he lay dying, all the men fired at him with poisoned arrows until, in the words of one informant, </a:t>
            </a:r>
            <a:r>
              <a:rPr lang="ja-JP" altLang="en-US" sz="2800" b="1" i="1" smtClean="0"/>
              <a:t>‘</a:t>
            </a:r>
            <a:r>
              <a:rPr lang="en-US" altLang="ja-JP" sz="2800" b="1" i="1" smtClean="0"/>
              <a:t>he looked like a porcupine.</a:t>
            </a:r>
            <a:r>
              <a:rPr lang="ja-JP" altLang="en-US" sz="2800" b="1" i="1" smtClean="0"/>
              <a:t>’</a:t>
            </a:r>
            <a:r>
              <a:rPr lang="en-US" altLang="ja-JP" sz="2800" b="1" i="1" smtClean="0"/>
              <a:t>  Then, after he was dead, all the women as well  as the men approached his body and stabbed him with spears, symbolically sharing the responsibility for his death.</a:t>
            </a:r>
            <a:r>
              <a:rPr lang="ja-JP" altLang="en-US" sz="2800" b="1" i="1" smtClean="0"/>
              <a:t>’</a:t>
            </a:r>
            <a:r>
              <a:rPr lang="en-US" altLang="ja-JP" sz="2800" b="1" i="1" smtClean="0"/>
              <a:t> (John Coatsworth)</a:t>
            </a:r>
            <a:endParaRPr lang="en-US" altLang="en-US" sz="2800" b="1" i="1" smtClean="0"/>
          </a:p>
        </p:txBody>
      </p:sp>
      <p:sp>
        <p:nvSpPr>
          <p:cNvPr id="115716" name="Text Box 4"/>
          <p:cNvSpPr txBox="1">
            <a:spLocks noChangeArrowheads="1"/>
          </p:cNvSpPr>
          <p:nvPr/>
        </p:nvSpPr>
        <p:spPr bwMode="auto">
          <a:xfrm>
            <a:off x="746125" y="5959475"/>
            <a:ext cx="7712075"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2400">
                <a:solidFill>
                  <a:schemeClr val="accent1"/>
                </a:solidFill>
              </a:rPr>
              <a:t>Would you do the same if a murderer was on the loose and there were no police and no courts?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additive="base">
                                        <p:cTn id="7" dur="500" fill="hold"/>
                                        <p:tgtEl>
                                          <p:spTgt spid="115716"/>
                                        </p:tgtEl>
                                        <p:attrNameLst>
                                          <p:attrName>ppt_x</p:attrName>
                                        </p:attrNameLst>
                                      </p:cBhvr>
                                      <p:tavLst>
                                        <p:tav tm="0">
                                          <p:val>
                                            <p:strVal val="#ppt_x"/>
                                          </p:val>
                                        </p:tav>
                                        <p:tav tm="100000">
                                          <p:val>
                                            <p:strVal val="#ppt_x"/>
                                          </p:val>
                                        </p:tav>
                                      </p:tavLst>
                                    </p:anim>
                                    <p:anim calcmode="lin" valueType="num">
                                      <p:cBhvr additive="base">
                                        <p:cTn id="8"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152400"/>
            <a:ext cx="5410200" cy="1676400"/>
          </a:xfrm>
          <a:ln>
            <a:solidFill>
              <a:schemeClr val="tx2"/>
            </a:solidFill>
          </a:ln>
        </p:spPr>
        <p:txBody>
          <a:bodyPr/>
          <a:lstStyle/>
          <a:p>
            <a:pPr eaLnBrk="1" hangingPunct="1"/>
            <a:r>
              <a:rPr lang="en-US" altLang="en-US" sz="6000" b="1" smtClean="0">
                <a:solidFill>
                  <a:srgbClr val="66FF33"/>
                </a:solidFill>
              </a:rPr>
              <a:t>Foraging </a:t>
            </a:r>
            <a:r>
              <a:rPr lang="ja-JP" altLang="en-US" sz="6000" b="1" smtClean="0">
                <a:solidFill>
                  <a:srgbClr val="66FF33"/>
                </a:solidFill>
              </a:rPr>
              <a:t>‘</a:t>
            </a:r>
            <a:r>
              <a:rPr lang="en-US" altLang="ja-JP" sz="6000" b="1" smtClean="0">
                <a:solidFill>
                  <a:srgbClr val="66FF33"/>
                </a:solidFill>
              </a:rPr>
              <a:t>technologies</a:t>
            </a:r>
            <a:r>
              <a:rPr lang="ja-JP" altLang="en-US" sz="6000" b="1" smtClean="0">
                <a:solidFill>
                  <a:srgbClr val="66FF33"/>
                </a:solidFill>
              </a:rPr>
              <a:t>’</a:t>
            </a:r>
            <a:endParaRPr lang="en-US" altLang="en-US" sz="6000" b="1" smtClean="0">
              <a:solidFill>
                <a:srgbClr val="66FF33"/>
              </a:solidFill>
            </a:endParaRPr>
          </a:p>
        </p:txBody>
      </p:sp>
      <p:sp>
        <p:nvSpPr>
          <p:cNvPr id="71683" name="Rectangle 3"/>
          <p:cNvSpPr>
            <a:spLocks noGrp="1" noChangeArrowheads="1"/>
          </p:cNvSpPr>
          <p:nvPr>
            <p:ph type="body" idx="1"/>
          </p:nvPr>
        </p:nvSpPr>
        <p:spPr>
          <a:xfrm>
            <a:off x="457200" y="1905000"/>
            <a:ext cx="8229600" cy="2743200"/>
          </a:xfrm>
          <a:ln>
            <a:solidFill>
              <a:schemeClr val="tx2"/>
            </a:solidFill>
          </a:ln>
        </p:spPr>
        <p:txBody>
          <a:bodyPr/>
          <a:lstStyle/>
          <a:p>
            <a:pPr eaLnBrk="1" hangingPunct="1">
              <a:defRPr/>
            </a:pPr>
            <a:r>
              <a:rPr lang="en-US" b="1" dirty="0">
                <a:solidFill>
                  <a:schemeClr val="accent1"/>
                </a:solidFill>
                <a:ea typeface="MS PGothic" charset="0"/>
                <a:cs typeface="ＭＳ Ｐゴシック" charset="0"/>
              </a:rPr>
              <a:t>To modern eyes, foraging technologies appear simple</a:t>
            </a:r>
          </a:p>
          <a:p>
            <a:pPr eaLnBrk="1" hangingPunct="1">
              <a:defRPr/>
            </a:pPr>
            <a:r>
              <a:rPr lang="en-US" dirty="0">
                <a:ea typeface="MS PGothic" charset="0"/>
                <a:cs typeface="ＭＳ Ｐゴシック" charset="0"/>
              </a:rPr>
              <a:t>But to live from them, you need immensely detailed knowledge of your environment</a:t>
            </a:r>
          </a:p>
          <a:p>
            <a:pPr eaLnBrk="1" hangingPunct="1">
              <a:defRPr/>
            </a:pPr>
            <a:r>
              <a:rPr lang="en-US" dirty="0">
                <a:ea typeface="MS PGothic" charset="0"/>
                <a:cs typeface="ＭＳ Ｐゴシック" charset="0"/>
              </a:rPr>
              <a:t>And a very wide range of skills</a:t>
            </a:r>
          </a:p>
        </p:txBody>
      </p:sp>
      <p:pic>
        <p:nvPicPr>
          <p:cNvPr id="716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248275"/>
            <a:ext cx="111283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AutoShape 6"/>
          <p:cNvSpPr>
            <a:spLocks noChangeArrowheads="1"/>
          </p:cNvSpPr>
          <p:nvPr/>
        </p:nvSpPr>
        <p:spPr bwMode="auto">
          <a:xfrm>
            <a:off x="381000" y="4876800"/>
            <a:ext cx="6019800" cy="1752600"/>
          </a:xfrm>
          <a:prstGeom prst="wedgeEllipseCallout">
            <a:avLst>
              <a:gd name="adj1" fmla="val 68907"/>
              <a:gd name="adj2" fmla="val -18296"/>
            </a:avLst>
          </a:prstGeom>
          <a:solidFill>
            <a:srgbClr val="00FF00"/>
          </a:solidFill>
          <a:ln w="9525">
            <a:solidFill>
              <a:schemeClr val="tx1"/>
            </a:solidFill>
            <a:miter lim="800000"/>
            <a:headEnd/>
            <a:tailEnd/>
          </a:ln>
        </p:spPr>
        <p:txBody>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3200">
                <a:solidFill>
                  <a:schemeClr val="bg2"/>
                </a:solidFill>
              </a:rPr>
              <a:t>What would I need to survive as a Paleolithic forager?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1685"/>
                                        </p:tgtEl>
                                        <p:attrNameLst>
                                          <p:attrName>style.visibility</p:attrName>
                                        </p:attrNameLst>
                                      </p:cBhvr>
                                      <p:to>
                                        <p:strVal val="visible"/>
                                      </p:to>
                                    </p:set>
                                    <p:anim calcmode="lin" valueType="num">
                                      <p:cBhvr additive="base">
                                        <p:cTn id="25" dur="500" fill="hold"/>
                                        <p:tgtEl>
                                          <p:spTgt spid="71685"/>
                                        </p:tgtEl>
                                        <p:attrNameLst>
                                          <p:attrName>ppt_x</p:attrName>
                                        </p:attrNameLst>
                                      </p:cBhvr>
                                      <p:tavLst>
                                        <p:tav tm="0">
                                          <p:val>
                                            <p:strVal val="1+#ppt_w/2"/>
                                          </p:val>
                                        </p:tav>
                                        <p:tav tm="100000">
                                          <p:val>
                                            <p:strVal val="#ppt_x"/>
                                          </p:val>
                                        </p:tav>
                                      </p:tavLst>
                                    </p:anim>
                                    <p:anim calcmode="lin" valueType="num">
                                      <p:cBhvr additive="base">
                                        <p:cTn id="26" dur="500" fill="hold"/>
                                        <p:tgtEl>
                                          <p:spTgt spid="7168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71686"/>
                                        </p:tgtEl>
                                        <p:attrNameLst>
                                          <p:attrName>style.visibility</p:attrName>
                                        </p:attrNameLst>
                                      </p:cBhvr>
                                      <p:to>
                                        <p:strVal val="visible"/>
                                      </p:to>
                                    </p:set>
                                    <p:anim calcmode="lin" valueType="num">
                                      <p:cBhvr additive="base">
                                        <p:cTn id="30" dur="500" fill="hold"/>
                                        <p:tgtEl>
                                          <p:spTgt spid="71686"/>
                                        </p:tgtEl>
                                        <p:attrNameLst>
                                          <p:attrName>ppt_x</p:attrName>
                                        </p:attrNameLst>
                                      </p:cBhvr>
                                      <p:tavLst>
                                        <p:tav tm="0">
                                          <p:val>
                                            <p:strVal val="#ppt_x"/>
                                          </p:val>
                                        </p:tav>
                                        <p:tav tm="100000">
                                          <p:val>
                                            <p:strVal val="#ppt_x"/>
                                          </p:val>
                                        </p:tav>
                                      </p:tavLst>
                                    </p:anim>
                                    <p:anim calcmode="lin" valueType="num">
                                      <p:cBhvr additive="base">
                                        <p:cTn id="31" dur="500" fill="hold"/>
                                        <p:tgtEl>
                                          <p:spTgt spid="71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P spid="7168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1565275"/>
          </a:xfrm>
          <a:solidFill>
            <a:schemeClr val="bg2"/>
          </a:solidFill>
        </p:spPr>
        <p:txBody>
          <a:bodyPr/>
          <a:lstStyle/>
          <a:p>
            <a:pPr eaLnBrk="1" hangingPunct="1">
              <a:defRPr/>
            </a:pPr>
            <a:r>
              <a:rPr lang="en-US" sz="5400" b="1" dirty="0">
                <a:solidFill>
                  <a:schemeClr val="accent2"/>
                </a:solidFill>
                <a:ea typeface="MS PGothic" charset="0"/>
                <a:cs typeface="ＭＳ Ｐゴシック" charset="0"/>
              </a:rPr>
              <a:t>Living in cold climates in the recent past</a:t>
            </a:r>
          </a:p>
        </p:txBody>
      </p:sp>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65275"/>
            <a:ext cx="83058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8915" name="Text Box 4"/>
          <p:cNvSpPr txBox="1">
            <a:spLocks noChangeArrowheads="1"/>
          </p:cNvSpPr>
          <p:nvPr/>
        </p:nvSpPr>
        <p:spPr bwMode="auto">
          <a:xfrm>
            <a:off x="898525" y="1946275"/>
            <a:ext cx="6645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Inuit hunting whales from </a:t>
            </a:r>
            <a:r>
              <a:rPr lang="ja-JP" altLang="en-US" sz="2400">
                <a:solidFill>
                  <a:schemeClr val="bg2"/>
                </a:solidFill>
              </a:rPr>
              <a:t>‘</a:t>
            </a:r>
            <a:r>
              <a:rPr lang="en-US" altLang="ja-JP" sz="2400">
                <a:solidFill>
                  <a:schemeClr val="bg2"/>
                </a:solidFill>
              </a:rPr>
              <a:t>kayaks</a:t>
            </a:r>
            <a:r>
              <a:rPr lang="ja-JP" altLang="en-US" sz="2400">
                <a:solidFill>
                  <a:schemeClr val="bg2"/>
                </a:solidFill>
              </a:rPr>
              <a:t>’</a:t>
            </a:r>
            <a:r>
              <a:rPr lang="en-US" altLang="ja-JP" sz="2400">
                <a:solidFill>
                  <a:schemeClr val="bg2"/>
                </a:solidFill>
              </a:rPr>
              <a:t> &amp; </a:t>
            </a:r>
            <a:r>
              <a:rPr lang="ja-JP" altLang="en-US" sz="2400">
                <a:solidFill>
                  <a:schemeClr val="bg2"/>
                </a:solidFill>
              </a:rPr>
              <a:t>‘</a:t>
            </a:r>
            <a:r>
              <a:rPr lang="en-US" altLang="ja-JP" sz="2400">
                <a:solidFill>
                  <a:schemeClr val="bg2"/>
                </a:solidFill>
              </a:rPr>
              <a:t>umiaks</a:t>
            </a:r>
            <a:r>
              <a:rPr lang="ja-JP" altLang="en-US" sz="2400">
                <a:solidFill>
                  <a:schemeClr val="bg2"/>
                </a:solidFill>
              </a:rPr>
              <a:t>’</a:t>
            </a:r>
            <a:r>
              <a:rPr lang="en-US" altLang="ja-JP" sz="2400">
                <a:solidFill>
                  <a:schemeClr val="bg2"/>
                </a:solidFill>
              </a:rPr>
              <a:t>: Special clothing, special equipment</a:t>
            </a:r>
          </a:p>
          <a:p>
            <a:pPr eaLnBrk="1" hangingPunct="1"/>
            <a:r>
              <a:rPr lang="en-US" altLang="en-US" sz="2400">
                <a:solidFill>
                  <a:schemeClr val="bg2"/>
                </a:solidFill>
              </a:rPr>
              <a:t>Painting from the 1830s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457200"/>
            <a:ext cx="7772400" cy="1143000"/>
          </a:xfrm>
        </p:spPr>
        <p:txBody>
          <a:bodyPr/>
          <a:lstStyle/>
          <a:p>
            <a:pPr eaLnBrk="1" hangingPunct="1">
              <a:defRPr/>
            </a:pPr>
            <a:r>
              <a:rPr lang="en-US" b="1" dirty="0">
                <a:ea typeface="MS PGothic" charset="0"/>
                <a:cs typeface="ＭＳ Ｐゴシック" charset="0"/>
              </a:rPr>
              <a:t>Living in cold climates: </a:t>
            </a:r>
            <a:r>
              <a:rPr lang="en-US" b="1" dirty="0" err="1" smtClean="0">
                <a:ea typeface="MS PGothic" charset="0"/>
                <a:cs typeface="ＭＳ Ｐゴシック" charset="0"/>
              </a:rPr>
              <a:t>Mezhirich</a:t>
            </a:r>
            <a:r>
              <a:rPr lang="en-US" b="1" dirty="0" smtClean="0">
                <a:ea typeface="MS PGothic" charset="0"/>
                <a:cs typeface="ＭＳ Ｐゴシック" charset="0"/>
              </a:rPr>
              <a:t>, Ukraine </a:t>
            </a:r>
            <a:r>
              <a:rPr lang="en-US" b="1" dirty="0">
                <a:ea typeface="MS PGothic" charset="0"/>
                <a:cs typeface="ＭＳ Ｐゴシック" charset="0"/>
              </a:rPr>
              <a:t>20,000 BP</a:t>
            </a:r>
            <a:br>
              <a:rPr lang="en-US" b="1" dirty="0">
                <a:ea typeface="MS PGothic" charset="0"/>
                <a:cs typeface="ＭＳ Ｐゴシック" charset="0"/>
              </a:rPr>
            </a:br>
            <a:r>
              <a:rPr lang="en-US" b="1" dirty="0">
                <a:ea typeface="MS PGothic" charset="0"/>
                <a:cs typeface="ＭＳ Ｐゴシック" charset="0"/>
              </a:rPr>
              <a:t>A mammoth bone house</a:t>
            </a:r>
          </a:p>
        </p:txBody>
      </p:sp>
      <p:pic>
        <p:nvPicPr>
          <p:cNvPr id="39938" name="Picture 4" descr="mezhre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1725"/>
            <a:ext cx="4822825" cy="2835275"/>
          </a:xfrm>
          <a:prstGeom prst="rect">
            <a:avLst/>
          </a:prstGeom>
          <a:solidFill>
            <a:schemeClr val="tx1"/>
          </a:solidFill>
          <a:ln w="9525">
            <a:solidFill>
              <a:schemeClr val="bg2"/>
            </a:solidFill>
            <a:miter lim="800000"/>
            <a:headEnd/>
            <a:tailEnd/>
          </a:ln>
        </p:spPr>
      </p:pic>
      <p:pic>
        <p:nvPicPr>
          <p:cNvPr id="39939" name="Picture 5" descr="mezexcp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09800"/>
            <a:ext cx="38989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clothe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90738"/>
            <a:ext cx="2438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7"/>
          <p:cNvSpPr txBox="1">
            <a:spLocks noChangeArrowheads="1"/>
          </p:cNvSpPr>
          <p:nvPr/>
        </p:nvSpPr>
        <p:spPr bwMode="auto">
          <a:xfrm>
            <a:off x="76200" y="2590800"/>
            <a:ext cx="4343400" cy="915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800">
                <a:solidFill>
                  <a:schemeClr val="accent2"/>
                </a:solidFill>
              </a:rPr>
              <a:t>Bone needle with an ornamental head, probably used to fasten garments, found at the Mezhirich site.</a:t>
            </a:r>
            <a:r>
              <a:rPr lang="en-US" altLang="en-US" sz="1800"/>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idx="4294967295"/>
          </p:nvPr>
        </p:nvSpPr>
        <p:spPr>
          <a:xfrm>
            <a:off x="0" y="0"/>
            <a:ext cx="6629400" cy="1524000"/>
          </a:xfrm>
          <a:solidFill>
            <a:schemeClr val="bg2"/>
          </a:solidFill>
        </p:spPr>
        <p:txBody>
          <a:bodyPr/>
          <a:lstStyle/>
          <a:p>
            <a:pPr algn="l" eaLnBrk="1" hangingPunct="1"/>
            <a:r>
              <a:rPr lang="en-US" altLang="en-US" sz="4800" b="1" i="1" dirty="0" smtClean="0">
                <a:solidFill>
                  <a:srgbClr val="00FF00"/>
                </a:solidFill>
              </a:rPr>
              <a:t>Is there a </a:t>
            </a:r>
            <a:r>
              <a:rPr lang="en-US" altLang="en-US" sz="4800" b="1" i="1" dirty="0" smtClean="0">
                <a:solidFill>
                  <a:srgbClr val="00FF00"/>
                </a:solidFill>
              </a:rPr>
              <a:t>Problem with World History</a:t>
            </a:r>
            <a:r>
              <a:rPr lang="en-US" altLang="en-US" sz="4800" b="1" i="1" dirty="0" smtClean="0">
                <a:solidFill>
                  <a:srgbClr val="00FF00"/>
                </a:solidFill>
              </a:rPr>
              <a:t>?</a:t>
            </a:r>
            <a:endParaRPr lang="en-US" altLang="en-US" sz="4800" b="1" i="1" dirty="0" smtClean="0">
              <a:solidFill>
                <a:srgbClr val="00FF00"/>
              </a:solidFill>
            </a:endParaRPr>
          </a:p>
        </p:txBody>
      </p:sp>
      <p:sp>
        <p:nvSpPr>
          <p:cNvPr id="662531" name="Rectangle 3"/>
          <p:cNvSpPr>
            <a:spLocks noGrp="1" noChangeArrowheads="1"/>
          </p:cNvSpPr>
          <p:nvPr>
            <p:ph type="body" idx="4294967295"/>
          </p:nvPr>
        </p:nvSpPr>
        <p:spPr>
          <a:xfrm>
            <a:off x="685800" y="1828800"/>
            <a:ext cx="8077200" cy="2813078"/>
          </a:xfrm>
        </p:spPr>
        <p:txBody>
          <a:bodyPr>
            <a:spAutoFit/>
          </a:bodyPr>
          <a:lstStyle/>
          <a:p>
            <a:pPr eaLnBrk="1" hangingPunct="1">
              <a:defRPr/>
            </a:pPr>
            <a:r>
              <a:rPr lang="en-US" sz="2800" b="1" dirty="0" smtClean="0">
                <a:solidFill>
                  <a:schemeClr val="tx2"/>
                </a:solidFill>
                <a:ea typeface="+mn-ea"/>
                <a:cs typeface="+mn-cs"/>
              </a:rPr>
              <a:t>Too much stuff!</a:t>
            </a:r>
          </a:p>
          <a:p>
            <a:pPr lvl="1" eaLnBrk="1" hangingPunct="1">
              <a:defRPr/>
            </a:pPr>
            <a:r>
              <a:rPr lang="en-US" sz="2400" dirty="0" smtClean="0">
                <a:ea typeface="+mn-ea"/>
              </a:rPr>
              <a:t>How can I cram it all in?</a:t>
            </a:r>
          </a:p>
          <a:p>
            <a:pPr eaLnBrk="1" hangingPunct="1">
              <a:defRPr/>
            </a:pPr>
            <a:r>
              <a:rPr lang="en-US" sz="2800" b="1" dirty="0" smtClean="0">
                <a:solidFill>
                  <a:schemeClr val="accent1"/>
                </a:solidFill>
                <a:ea typeface="+mn-ea"/>
                <a:cs typeface="+mn-cs"/>
              </a:rPr>
              <a:t>The wrong way of thinking about world history!</a:t>
            </a:r>
          </a:p>
          <a:p>
            <a:pPr lvl="1" eaLnBrk="1" hangingPunct="1">
              <a:defRPr/>
            </a:pPr>
            <a:r>
              <a:rPr lang="en-US" sz="2400" dirty="0" smtClean="0">
                <a:ea typeface="+mn-ea"/>
              </a:rPr>
              <a:t>World History is </a:t>
            </a:r>
            <a:r>
              <a:rPr lang="en-US" sz="2400" i="1" dirty="0" smtClean="0">
                <a:ea typeface="+mn-ea"/>
              </a:rPr>
              <a:t>not </a:t>
            </a:r>
            <a:r>
              <a:rPr lang="en-US" sz="2400" dirty="0" smtClean="0">
                <a:ea typeface="+mn-ea"/>
              </a:rPr>
              <a:t>just more of the same old history</a:t>
            </a:r>
          </a:p>
          <a:p>
            <a:pPr lvl="1" eaLnBrk="1" hangingPunct="1">
              <a:defRPr/>
            </a:pPr>
            <a:r>
              <a:rPr lang="en-US" sz="2400" dirty="0" smtClean="0">
                <a:ea typeface="+mn-ea"/>
              </a:rPr>
              <a:t>World History focuses on </a:t>
            </a:r>
            <a:r>
              <a:rPr lang="en-US" sz="2400" i="1" dirty="0" smtClean="0">
                <a:ea typeface="+mn-ea"/>
              </a:rPr>
              <a:t>different</a:t>
            </a:r>
            <a:r>
              <a:rPr lang="en-US" sz="2400" dirty="0" smtClean="0">
                <a:ea typeface="+mn-ea"/>
              </a:rPr>
              <a:t> themes and topics</a:t>
            </a:r>
            <a:endParaRPr lang="en-US" sz="2400" i="1" dirty="0" smtClean="0">
              <a:ea typeface="+mn-ea"/>
            </a:endParaRPr>
          </a:p>
          <a:p>
            <a:pPr lvl="1" eaLnBrk="1" hangingPunct="1">
              <a:defRPr/>
            </a:pPr>
            <a:r>
              <a:rPr lang="en-US" sz="2400" dirty="0" smtClean="0">
                <a:ea typeface="+mn-ea"/>
              </a:rPr>
              <a:t>Because different things can be seen at different </a:t>
            </a:r>
            <a:r>
              <a:rPr lang="en-US" sz="2400" i="1" dirty="0" smtClean="0">
                <a:ea typeface="+mn-ea"/>
              </a:rPr>
              <a:t>scales</a:t>
            </a:r>
            <a:endParaRPr lang="en-US" sz="2400" i="1" dirty="0" smtClean="0">
              <a:ea typeface="+mn-ea"/>
            </a:endParaRP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7715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pic>
        <p:nvPicPr>
          <p:cNvPr id="66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629275"/>
            <a:ext cx="771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2531">
                                            <p:txEl>
                                              <p:pRg st="0" end="0"/>
                                            </p:txEl>
                                          </p:spTgt>
                                        </p:tgtEl>
                                        <p:attrNameLst>
                                          <p:attrName>style.visibility</p:attrName>
                                        </p:attrNameLst>
                                      </p:cBhvr>
                                      <p:to>
                                        <p:strVal val="visible"/>
                                      </p:to>
                                    </p:set>
                                    <p:anim calcmode="lin" valueType="num">
                                      <p:cBhvr additive="base">
                                        <p:cTn id="7" dur="500" fill="hold"/>
                                        <p:tgtEl>
                                          <p:spTgt spid="66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2531">
                                            <p:txEl>
                                              <p:pRg st="1" end="1"/>
                                            </p:txEl>
                                          </p:spTgt>
                                        </p:tgtEl>
                                        <p:attrNameLst>
                                          <p:attrName>style.visibility</p:attrName>
                                        </p:attrNameLst>
                                      </p:cBhvr>
                                      <p:to>
                                        <p:strVal val="visible"/>
                                      </p:to>
                                    </p:set>
                                    <p:anim calcmode="lin" valueType="num">
                                      <p:cBhvr additive="base">
                                        <p:cTn id="13" dur="500" fill="hold"/>
                                        <p:tgtEl>
                                          <p:spTgt spid="66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2531">
                                            <p:txEl>
                                              <p:pRg st="2" end="2"/>
                                            </p:txEl>
                                          </p:spTgt>
                                        </p:tgtEl>
                                        <p:attrNameLst>
                                          <p:attrName>style.visibility</p:attrName>
                                        </p:attrNameLst>
                                      </p:cBhvr>
                                      <p:to>
                                        <p:strVal val="visible"/>
                                      </p:to>
                                    </p:set>
                                    <p:anim calcmode="lin" valueType="num">
                                      <p:cBhvr additive="base">
                                        <p:cTn id="19" dur="500" fill="hold"/>
                                        <p:tgtEl>
                                          <p:spTgt spid="66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2531">
                                            <p:txEl>
                                              <p:pRg st="3" end="3"/>
                                            </p:txEl>
                                          </p:spTgt>
                                        </p:tgtEl>
                                        <p:attrNameLst>
                                          <p:attrName>style.visibility</p:attrName>
                                        </p:attrNameLst>
                                      </p:cBhvr>
                                      <p:to>
                                        <p:strVal val="visible"/>
                                      </p:to>
                                    </p:set>
                                    <p:anim calcmode="lin" valueType="num">
                                      <p:cBhvr additive="base">
                                        <p:cTn id="25" dur="500" fill="hold"/>
                                        <p:tgtEl>
                                          <p:spTgt spid="66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2531">
                                            <p:txEl>
                                              <p:pRg st="4" end="4"/>
                                            </p:txEl>
                                          </p:spTgt>
                                        </p:tgtEl>
                                        <p:attrNameLst>
                                          <p:attrName>style.visibility</p:attrName>
                                        </p:attrNameLst>
                                      </p:cBhvr>
                                      <p:to>
                                        <p:strVal val="visible"/>
                                      </p:to>
                                    </p:set>
                                    <p:anim calcmode="lin" valueType="num">
                                      <p:cBhvr additive="base">
                                        <p:cTn id="31" dur="500" fill="hold"/>
                                        <p:tgtEl>
                                          <p:spTgt spid="66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2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2531">
                                            <p:txEl>
                                              <p:pRg st="5" end="5"/>
                                            </p:txEl>
                                          </p:spTgt>
                                        </p:tgtEl>
                                        <p:attrNameLst>
                                          <p:attrName>style.visibility</p:attrName>
                                        </p:attrNameLst>
                                      </p:cBhvr>
                                      <p:to>
                                        <p:strVal val="visible"/>
                                      </p:to>
                                    </p:set>
                                    <p:anim calcmode="lin" valueType="num">
                                      <p:cBhvr additive="base">
                                        <p:cTn id="37" dur="500" fill="hold"/>
                                        <p:tgtEl>
                                          <p:spTgt spid="6625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2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62534"/>
                                        </p:tgtEl>
                                        <p:attrNameLst>
                                          <p:attrName>style.visibility</p:attrName>
                                        </p:attrNameLst>
                                      </p:cBhvr>
                                      <p:to>
                                        <p:strVal val="visible"/>
                                      </p:to>
                                    </p:set>
                                    <p:anim calcmode="lin" valueType="num">
                                      <p:cBhvr additive="base">
                                        <p:cTn id="43" dur="500" fill="hold"/>
                                        <p:tgtEl>
                                          <p:spTgt spid="662534"/>
                                        </p:tgtEl>
                                        <p:attrNameLst>
                                          <p:attrName>ppt_x</p:attrName>
                                        </p:attrNameLst>
                                      </p:cBhvr>
                                      <p:tavLst>
                                        <p:tav tm="0">
                                          <p:val>
                                            <p:strVal val="#ppt_x"/>
                                          </p:val>
                                        </p:tav>
                                        <p:tav tm="100000">
                                          <p:val>
                                            <p:strVal val="#ppt_x"/>
                                          </p:val>
                                        </p:tav>
                                      </p:tavLst>
                                    </p:anim>
                                    <p:anim calcmode="lin" valueType="num">
                                      <p:cBhvr additive="base">
                                        <p:cTn id="44" dur="500" fill="hold"/>
                                        <p:tgtEl>
                                          <p:spTgt spid="66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495800" y="914400"/>
            <a:ext cx="4648200" cy="1828800"/>
          </a:xfrm>
        </p:spPr>
        <p:txBody>
          <a:bodyPr/>
          <a:lstStyle/>
          <a:p>
            <a:pPr eaLnBrk="1" hangingPunct="1">
              <a:defRPr/>
            </a:pPr>
            <a:r>
              <a:rPr lang="en-US" sz="4000" b="1" dirty="0" smtClean="0">
                <a:ea typeface="MS PGothic" charset="0"/>
                <a:cs typeface="ＭＳ Ｐゴシック" charset="0"/>
              </a:rPr>
              <a:t>Stone Age </a:t>
            </a:r>
            <a:br>
              <a:rPr lang="en-US" sz="4000" b="1" dirty="0" smtClean="0">
                <a:ea typeface="MS PGothic" charset="0"/>
                <a:cs typeface="ＭＳ Ｐゴシック" charset="0"/>
              </a:rPr>
            </a:br>
            <a:r>
              <a:rPr lang="en-US" sz="4000" b="1" dirty="0" smtClean="0">
                <a:ea typeface="MS PGothic" charset="0"/>
                <a:cs typeface="ＭＳ Ｐゴシック" charset="0"/>
              </a:rPr>
              <a:t>tools</a:t>
            </a:r>
            <a:r>
              <a:rPr lang="en-US" sz="4000" b="1" dirty="0">
                <a:ea typeface="MS PGothic" charset="0"/>
                <a:cs typeface="ＭＳ Ｐゴシック" charset="0"/>
              </a:rPr>
              <a:t>; and </a:t>
            </a:r>
            <a:br>
              <a:rPr lang="en-US" sz="4000" b="1" dirty="0">
                <a:ea typeface="MS PGothic" charset="0"/>
                <a:cs typeface="ＭＳ Ｐゴシック" charset="0"/>
              </a:rPr>
            </a:br>
            <a:r>
              <a:rPr lang="en-US" sz="4000" b="1" dirty="0">
                <a:ea typeface="MS PGothic" charset="0"/>
                <a:cs typeface="ＭＳ Ｐゴシック" charset="0"/>
              </a:rPr>
              <a:t>hafted stone axes</a:t>
            </a:r>
          </a:p>
        </p:txBody>
      </p:sp>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815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Grp="1" noChangeAspect="1" noChangeArrowheads="1"/>
          </p:cNvPicPr>
          <p:nvPr>
            <p:ph idx="1"/>
          </p:nvPr>
        </p:nvPicPr>
        <p:blipFill>
          <a:blip r:embed="rId3"/>
          <a:srcRect/>
          <a:stretch>
            <a:fillRect/>
          </a:stretch>
        </p:blipFill>
        <p:spPr>
          <a:xfrm>
            <a:off x="3733800" y="3581400"/>
            <a:ext cx="5410200" cy="327660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25400"/>
            <a:ext cx="7772400" cy="914400"/>
          </a:xfrm>
        </p:spPr>
        <p:txBody>
          <a:bodyPr/>
          <a:lstStyle/>
          <a:p>
            <a:pPr eaLnBrk="1" hangingPunct="1"/>
            <a:r>
              <a:rPr lang="ja-JP" altLang="en-US" b="1" smtClean="0"/>
              <a:t>‘</a:t>
            </a:r>
            <a:r>
              <a:rPr lang="en-US" altLang="ja-JP" b="1" smtClean="0"/>
              <a:t>San</a:t>
            </a:r>
            <a:r>
              <a:rPr lang="ja-JP" altLang="en-US" b="1" smtClean="0"/>
              <a:t>’</a:t>
            </a:r>
            <a:r>
              <a:rPr lang="en-US" altLang="ja-JP" b="1" smtClean="0"/>
              <a:t> hunters of the Kalahari</a:t>
            </a:r>
            <a:endParaRPr lang="en-US" altLang="en-US" b="1" smtClean="0"/>
          </a:p>
        </p:txBody>
      </p:sp>
      <p:pic>
        <p:nvPicPr>
          <p:cNvPr id="419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58913"/>
            <a:ext cx="830580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14692" name="Text Box 4"/>
          <p:cNvSpPr txBox="1">
            <a:spLocks noChangeArrowheads="1"/>
          </p:cNvSpPr>
          <p:nvPr/>
        </p:nvSpPr>
        <p:spPr bwMode="auto">
          <a:xfrm>
            <a:off x="368300" y="889000"/>
            <a:ext cx="8321675"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accent1"/>
                </a:solidFill>
              </a:rPr>
              <a:t>Ask your kids if they could survive by hunting and gathering?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500" fill="hold"/>
                                        <p:tgtEl>
                                          <p:spTgt spid="114692"/>
                                        </p:tgtEl>
                                        <p:attrNameLst>
                                          <p:attrName>ppt_x</p:attrName>
                                        </p:attrNameLst>
                                      </p:cBhvr>
                                      <p:tavLst>
                                        <p:tav tm="0">
                                          <p:val>
                                            <p:strVal val="0-#ppt_w/2"/>
                                          </p:val>
                                        </p:tav>
                                        <p:tav tm="100000">
                                          <p:val>
                                            <p:strVal val="#ppt_x"/>
                                          </p:val>
                                        </p:tav>
                                      </p:tavLst>
                                    </p:anim>
                                    <p:anim calcmode="lin" valueType="num">
                                      <p:cBhvr additive="base">
                                        <p:cTn id="8" dur="500" fill="hold"/>
                                        <p:tgtEl>
                                          <p:spTgt spid="1146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638800" y="304800"/>
            <a:ext cx="3429000" cy="3276600"/>
          </a:xfrm>
          <a:ln>
            <a:solidFill>
              <a:schemeClr val="accent1">
                <a:lumMod val="50000"/>
              </a:schemeClr>
            </a:solidFill>
          </a:ln>
        </p:spPr>
        <p:txBody>
          <a:bodyPr/>
          <a:lstStyle/>
          <a:p>
            <a:pPr eaLnBrk="1" hangingPunct="1">
              <a:defRPr/>
            </a:pPr>
            <a:r>
              <a:rPr lang="en-US" sz="5400" b="1" dirty="0" smtClean="0">
                <a:solidFill>
                  <a:srgbClr val="66FF33"/>
                </a:solidFill>
                <a:ea typeface="+mj-ea"/>
                <a:cs typeface="+mj-cs"/>
              </a:rPr>
              <a:t>Paleolithic ideas about the world</a:t>
            </a:r>
          </a:p>
        </p:txBody>
      </p:sp>
      <p:sp>
        <p:nvSpPr>
          <p:cNvPr id="73731" name="Rectangle 3"/>
          <p:cNvSpPr>
            <a:spLocks noGrp="1" noChangeArrowheads="1"/>
          </p:cNvSpPr>
          <p:nvPr>
            <p:ph type="body" sz="half" idx="1"/>
          </p:nvPr>
        </p:nvSpPr>
        <p:spPr>
          <a:xfrm>
            <a:off x="0" y="4114800"/>
            <a:ext cx="9144000" cy="2743200"/>
          </a:xfrm>
          <a:solidFill>
            <a:schemeClr val="bg2"/>
          </a:solidFill>
        </p:spPr>
        <p:txBody>
          <a:bodyPr/>
          <a:lstStyle/>
          <a:p>
            <a:pPr eaLnBrk="1" hangingPunct="1"/>
            <a:r>
              <a:rPr lang="en-US" altLang="en-US" sz="2800" b="1" smtClean="0">
                <a:solidFill>
                  <a:srgbClr val="66FF33"/>
                </a:solidFill>
              </a:rPr>
              <a:t>Foragers lived very close to nature</a:t>
            </a:r>
          </a:p>
          <a:p>
            <a:pPr lvl="1" eaLnBrk="1" hangingPunct="1"/>
            <a:r>
              <a:rPr lang="en-US" altLang="en-US" sz="2000" smtClean="0"/>
              <a:t>And thought of themselves as part of the natural world</a:t>
            </a:r>
          </a:p>
          <a:p>
            <a:pPr lvl="1" eaLnBrk="1" hangingPunct="1"/>
            <a:r>
              <a:rPr lang="en-US" altLang="en-US" sz="2000" smtClean="0"/>
              <a:t>Many believed that their spirits would return in the form of other animals or natural features of the landscape</a:t>
            </a:r>
          </a:p>
          <a:p>
            <a:pPr lvl="1" eaLnBrk="1" hangingPunct="1"/>
            <a:r>
              <a:rPr lang="en-US" altLang="en-US" sz="2000" b="1" smtClean="0">
                <a:solidFill>
                  <a:schemeClr val="tx2"/>
                </a:solidFill>
              </a:rPr>
              <a:t>They believed in a world full of </a:t>
            </a:r>
            <a:r>
              <a:rPr lang="en-US" altLang="en-US" sz="2000" b="1" u="sng" smtClean="0">
                <a:solidFill>
                  <a:schemeClr val="tx2"/>
                </a:solidFill>
              </a:rPr>
              <a:t>spirits</a:t>
            </a:r>
            <a:r>
              <a:rPr lang="en-US" altLang="en-US" sz="2000" b="1" smtClean="0">
                <a:solidFill>
                  <a:schemeClr val="tx2"/>
                </a:solidFill>
              </a:rPr>
              <a:t> of many different kinds</a:t>
            </a:r>
          </a:p>
          <a:p>
            <a:pPr eaLnBrk="1" hangingPunct="1"/>
            <a:r>
              <a:rPr lang="en-US" altLang="en-US" sz="2400" b="1" smtClean="0">
                <a:solidFill>
                  <a:schemeClr val="accent1"/>
                </a:solidFill>
              </a:rPr>
              <a:t>Such ideas made up the </a:t>
            </a:r>
            <a:r>
              <a:rPr lang="ja-JP" altLang="en-US" sz="2400" b="1" smtClean="0">
                <a:solidFill>
                  <a:schemeClr val="accent1"/>
                </a:solidFill>
              </a:rPr>
              <a:t>‘</a:t>
            </a:r>
            <a:r>
              <a:rPr lang="en-US" altLang="ja-JP" sz="2400" b="1" smtClean="0">
                <a:solidFill>
                  <a:schemeClr val="accent1"/>
                </a:solidFill>
              </a:rPr>
              <a:t>science</a:t>
            </a:r>
            <a:r>
              <a:rPr lang="ja-JP" altLang="en-US" sz="2400" b="1" smtClean="0">
                <a:solidFill>
                  <a:schemeClr val="accent1"/>
                </a:solidFill>
              </a:rPr>
              <a:t>’</a:t>
            </a:r>
            <a:r>
              <a:rPr lang="en-US" altLang="ja-JP" sz="2400" b="1" smtClean="0">
                <a:solidFill>
                  <a:schemeClr val="accent1"/>
                </a:solidFill>
              </a:rPr>
              <a:t> and </a:t>
            </a:r>
            <a:r>
              <a:rPr lang="ja-JP" altLang="en-US" sz="2400" b="1" smtClean="0">
                <a:solidFill>
                  <a:schemeClr val="accent1"/>
                </a:solidFill>
              </a:rPr>
              <a:t>‘</a:t>
            </a:r>
            <a:r>
              <a:rPr lang="en-US" altLang="ja-JP" sz="2400" b="1" smtClean="0">
                <a:solidFill>
                  <a:schemeClr val="accent1"/>
                </a:solidFill>
              </a:rPr>
              <a:t>religion</a:t>
            </a:r>
            <a:r>
              <a:rPr lang="ja-JP" altLang="en-US" sz="2400" b="1" smtClean="0">
                <a:solidFill>
                  <a:schemeClr val="accent1"/>
                </a:solidFill>
              </a:rPr>
              <a:t>’</a:t>
            </a:r>
            <a:r>
              <a:rPr lang="en-US" altLang="ja-JP" sz="2400" b="1" smtClean="0">
                <a:solidFill>
                  <a:schemeClr val="accent1"/>
                </a:solidFill>
              </a:rPr>
              <a:t> of foraging societies</a:t>
            </a:r>
            <a:endParaRPr lang="en-US" altLang="en-US" sz="2400" b="1" smtClean="0">
              <a:solidFill>
                <a:schemeClr val="accent1"/>
              </a:solidFill>
            </a:endParaRPr>
          </a:p>
        </p:txBody>
      </p:sp>
      <p:pic>
        <p:nvPicPr>
          <p:cNvPr id="52228" name="Picture 5" descr="Watching%20Spirits"/>
          <p:cNvPicPr>
            <a:picLocks noGrp="1" noChangeAspect="1" noChangeArrowheads="1"/>
          </p:cNvPicPr>
          <p:nvPr>
            <p:ph sz="half" idx="2"/>
          </p:nvPr>
        </p:nvPicPr>
        <p:blipFill>
          <a:blip r:embed="rId2"/>
          <a:srcRect/>
          <a:stretch>
            <a:fillRect/>
          </a:stretch>
        </p:blipFill>
        <p:spPr>
          <a:xfrm>
            <a:off x="0" y="0"/>
            <a:ext cx="5638800" cy="41148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3733800"/>
            <a:ext cx="4038600" cy="3124200"/>
          </a:xfrm>
          <a:solidFill>
            <a:schemeClr val="accent1">
              <a:lumMod val="50000"/>
            </a:schemeClr>
          </a:solidFill>
        </p:spPr>
        <p:txBody>
          <a:bodyPr/>
          <a:lstStyle/>
          <a:p>
            <a:pPr eaLnBrk="1" hangingPunct="1">
              <a:defRPr/>
            </a:pPr>
            <a:r>
              <a:rPr lang="en-US" b="1" dirty="0">
                <a:ea typeface="MS PGothic" charset="0"/>
              </a:rPr>
              <a:t>Did Paleolithic foragers live well?  </a:t>
            </a:r>
            <a:r>
              <a:rPr lang="en-US" altLang="ja-JP" b="1" dirty="0" smtClean="0">
                <a:ea typeface="MS PGothic" charset="0"/>
              </a:rPr>
              <a:t>Living Standards</a:t>
            </a:r>
            <a:endParaRPr lang="en-US" b="1" dirty="0">
              <a:ea typeface="MS PGothic" charset="0"/>
            </a:endParaRPr>
          </a:p>
        </p:txBody>
      </p:sp>
      <p:sp>
        <p:nvSpPr>
          <p:cNvPr id="76803" name="Rectangle 3"/>
          <p:cNvSpPr>
            <a:spLocks noGrp="1" noChangeArrowheads="1"/>
          </p:cNvSpPr>
          <p:nvPr>
            <p:ph type="body" idx="1"/>
          </p:nvPr>
        </p:nvSpPr>
        <p:spPr>
          <a:xfrm>
            <a:off x="152400" y="152400"/>
            <a:ext cx="8763000" cy="3429000"/>
          </a:xfrm>
          <a:ln>
            <a:solidFill>
              <a:schemeClr val="accent1"/>
            </a:solidFill>
          </a:ln>
        </p:spPr>
        <p:txBody>
          <a:bodyPr/>
          <a:lstStyle/>
          <a:p>
            <a:pPr eaLnBrk="1" hangingPunct="1">
              <a:lnSpc>
                <a:spcPct val="80000"/>
              </a:lnSpc>
            </a:pPr>
            <a:r>
              <a:rPr lang="en-US" altLang="en-US" sz="2800" b="1" smtClean="0">
                <a:solidFill>
                  <a:srgbClr val="66FF33"/>
                </a:solidFill>
              </a:rPr>
              <a:t>The traditional view: their lives were </a:t>
            </a:r>
            <a:r>
              <a:rPr lang="ja-JP" altLang="en-US" sz="2800" b="1" smtClean="0">
                <a:solidFill>
                  <a:srgbClr val="66FF33"/>
                </a:solidFill>
              </a:rPr>
              <a:t>‘</a:t>
            </a:r>
            <a:r>
              <a:rPr lang="en-US" altLang="ja-JP" sz="2800" b="1" smtClean="0">
                <a:solidFill>
                  <a:srgbClr val="66FF33"/>
                </a:solidFill>
              </a:rPr>
              <a:t>nasty, brutish and short</a:t>
            </a:r>
            <a:r>
              <a:rPr lang="ja-JP" altLang="en-US" sz="2800" b="1" smtClean="0">
                <a:solidFill>
                  <a:srgbClr val="66FF33"/>
                </a:solidFill>
              </a:rPr>
              <a:t>’</a:t>
            </a:r>
            <a:endParaRPr lang="en-US" altLang="ja-JP" sz="2800" b="1" smtClean="0">
              <a:solidFill>
                <a:srgbClr val="66FF33"/>
              </a:solidFill>
            </a:endParaRPr>
          </a:p>
          <a:p>
            <a:pPr eaLnBrk="1" hangingPunct="1">
              <a:lnSpc>
                <a:spcPct val="80000"/>
              </a:lnSpc>
            </a:pPr>
            <a:r>
              <a:rPr lang="en-US" altLang="en-US" sz="2800" smtClean="0"/>
              <a:t>Modern views: their lives were</a:t>
            </a:r>
          </a:p>
          <a:p>
            <a:pPr lvl="1" eaLnBrk="1" hangingPunct="1">
              <a:lnSpc>
                <a:spcPct val="80000"/>
              </a:lnSpc>
            </a:pPr>
            <a:r>
              <a:rPr lang="en-US" altLang="en-US" sz="2400" b="1" smtClean="0">
                <a:solidFill>
                  <a:schemeClr val="tx2"/>
                </a:solidFill>
              </a:rPr>
              <a:t>More </a:t>
            </a:r>
            <a:r>
              <a:rPr lang="en-US" altLang="en-US" sz="2400" b="1" u="sng" smtClean="0">
                <a:solidFill>
                  <a:schemeClr val="tx2"/>
                </a:solidFill>
              </a:rPr>
              <a:t>egalitarian</a:t>
            </a:r>
            <a:r>
              <a:rPr lang="en-US" altLang="en-US" sz="2400" smtClean="0"/>
              <a:t> than ours (no states, no jails)</a:t>
            </a:r>
          </a:p>
          <a:p>
            <a:pPr lvl="1" eaLnBrk="1" hangingPunct="1">
              <a:lnSpc>
                <a:spcPct val="80000"/>
              </a:lnSpc>
            </a:pPr>
            <a:r>
              <a:rPr lang="en-US" altLang="en-US" sz="2400" b="1" u="sng" smtClean="0">
                <a:solidFill>
                  <a:schemeClr val="tx2"/>
                </a:solidFill>
              </a:rPr>
              <a:t>Healthy</a:t>
            </a:r>
            <a:r>
              <a:rPr lang="en-US" altLang="en-US" sz="2400" smtClean="0"/>
              <a:t> (fewer diseases, good, varied food)</a:t>
            </a:r>
          </a:p>
          <a:p>
            <a:pPr lvl="1" eaLnBrk="1" hangingPunct="1">
              <a:lnSpc>
                <a:spcPct val="80000"/>
              </a:lnSpc>
            </a:pPr>
            <a:r>
              <a:rPr lang="en-US" altLang="en-US" sz="2400" b="1" smtClean="0">
                <a:solidFill>
                  <a:schemeClr val="tx2"/>
                </a:solidFill>
              </a:rPr>
              <a:t>Less </a:t>
            </a:r>
            <a:r>
              <a:rPr lang="en-US" altLang="en-US" sz="2400" b="1" u="sng" smtClean="0">
                <a:solidFill>
                  <a:schemeClr val="tx2"/>
                </a:solidFill>
              </a:rPr>
              <a:t>stressful</a:t>
            </a:r>
            <a:r>
              <a:rPr lang="en-US" altLang="en-US" sz="2400" smtClean="0"/>
              <a:t> (more leisure, less pressure, strong sense of community)</a:t>
            </a:r>
          </a:p>
          <a:p>
            <a:pPr eaLnBrk="1" hangingPunct="1">
              <a:lnSpc>
                <a:spcPct val="80000"/>
              </a:lnSpc>
            </a:pPr>
            <a:r>
              <a:rPr lang="en-US" altLang="en-US" sz="2800" b="1" smtClean="0">
                <a:solidFill>
                  <a:schemeClr val="accent1"/>
                </a:solidFill>
              </a:rPr>
              <a:t>Was the Paleolithic </a:t>
            </a:r>
            <a:r>
              <a:rPr lang="ja-JP" altLang="en-US" sz="2800" b="1" smtClean="0">
                <a:solidFill>
                  <a:schemeClr val="accent1"/>
                </a:solidFill>
              </a:rPr>
              <a:t>‘</a:t>
            </a:r>
            <a:r>
              <a:rPr lang="en-US" altLang="ja-JP" sz="2800" b="1" smtClean="0">
                <a:solidFill>
                  <a:schemeClr val="accent1"/>
                </a:solidFill>
              </a:rPr>
              <a:t>the original affluent society</a:t>
            </a:r>
            <a:r>
              <a:rPr lang="ja-JP" altLang="en-US" sz="2800" b="1" smtClean="0">
                <a:solidFill>
                  <a:schemeClr val="accent1"/>
                </a:solidFill>
              </a:rPr>
              <a:t>’</a:t>
            </a:r>
            <a:r>
              <a:rPr lang="en-US" altLang="ja-JP" sz="2800" b="1" smtClean="0">
                <a:solidFill>
                  <a:schemeClr val="accent1"/>
                </a:solidFill>
              </a:rPr>
              <a:t>? [Marshall Sahlins]</a:t>
            </a:r>
            <a:endParaRPr lang="en-US" altLang="en-US" sz="2800" b="1" smtClean="0">
              <a:solidFill>
                <a:schemeClr val="accent1"/>
              </a:solidFill>
            </a:endParaRPr>
          </a:p>
        </p:txBody>
      </p:sp>
      <p:pic>
        <p:nvPicPr>
          <p:cNvPr id="47107" name="Picture 5" descr="uvo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3429000"/>
            <a:ext cx="5286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 calcmode="lin" valueType="num">
                                      <p:cBhvr additive="base">
                                        <p:cTn id="3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 calcmode="lin" valueType="num">
                                      <p:cBhvr additive="base">
                                        <p:cTn id="37" dur="500" fill="hold"/>
                                        <p:tgtEl>
                                          <p:spTgt spid="768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8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a:xfrm>
            <a:off x="685800" y="76200"/>
            <a:ext cx="8153400" cy="1447800"/>
          </a:xfrm>
          <a:solidFill>
            <a:schemeClr val="bg2"/>
          </a:solidFill>
        </p:spPr>
        <p:txBody>
          <a:bodyPr/>
          <a:lstStyle/>
          <a:p>
            <a:pPr eaLnBrk="1" hangingPunct="1">
              <a:defRPr/>
            </a:pPr>
            <a:r>
              <a:rPr lang="en-US" sz="4800" b="1" dirty="0" smtClean="0">
                <a:solidFill>
                  <a:schemeClr val="accent1"/>
                </a:solidFill>
                <a:ea typeface="+mj-ea"/>
                <a:cs typeface="+mj-cs"/>
              </a:rPr>
              <a:t>A dangerous species</a:t>
            </a:r>
            <a:br>
              <a:rPr lang="en-US" sz="4800" b="1" dirty="0" smtClean="0">
                <a:solidFill>
                  <a:schemeClr val="accent1"/>
                </a:solidFill>
                <a:ea typeface="+mj-ea"/>
                <a:cs typeface="+mj-cs"/>
              </a:rPr>
            </a:br>
            <a:r>
              <a:rPr lang="en-US" sz="4800" b="1" dirty="0" smtClean="0">
                <a:solidFill>
                  <a:schemeClr val="accent1"/>
                </a:solidFill>
                <a:ea typeface="+mj-ea"/>
                <a:cs typeface="+mj-cs"/>
              </a:rPr>
              <a:t>Our impact on other species?</a:t>
            </a:r>
          </a:p>
        </p:txBody>
      </p:sp>
      <p:sp>
        <p:nvSpPr>
          <p:cNvPr id="1234947" name="Rectangle 3"/>
          <p:cNvSpPr>
            <a:spLocks noGrp="1" noChangeArrowheads="1"/>
          </p:cNvSpPr>
          <p:nvPr>
            <p:ph type="body" idx="1"/>
          </p:nvPr>
        </p:nvSpPr>
        <p:spPr>
          <a:xfrm>
            <a:off x="381000" y="1493838"/>
            <a:ext cx="8305800" cy="2676525"/>
          </a:xfrm>
        </p:spPr>
        <p:txBody>
          <a:bodyPr>
            <a:spAutoFit/>
          </a:bodyPr>
          <a:lstStyle/>
          <a:p>
            <a:pPr eaLnBrk="1" hangingPunct="1">
              <a:defRPr/>
            </a:pPr>
            <a:r>
              <a:rPr lang="en-US" dirty="0" smtClean="0">
                <a:ea typeface="+mn-ea"/>
                <a:cs typeface="+mn-cs"/>
              </a:rPr>
              <a:t>As humans migrated into more and more environments, they displaced</a:t>
            </a:r>
          </a:p>
          <a:p>
            <a:pPr lvl="1" eaLnBrk="1" hangingPunct="1">
              <a:defRPr/>
            </a:pPr>
            <a:r>
              <a:rPr lang="en-US" dirty="0" smtClean="0">
                <a:ea typeface="+mn-ea"/>
              </a:rPr>
              <a:t>other species of hominines (e.g. Neanderthals), and </a:t>
            </a:r>
          </a:p>
          <a:p>
            <a:pPr lvl="1" eaLnBrk="1" hangingPunct="1">
              <a:defRPr/>
            </a:pPr>
            <a:r>
              <a:rPr lang="en-US" dirty="0" smtClean="0">
                <a:ea typeface="+mn-ea"/>
              </a:rPr>
              <a:t>other types of animals</a:t>
            </a:r>
          </a:p>
          <a:p>
            <a:pPr eaLnBrk="1" hangingPunct="1">
              <a:defRPr/>
            </a:pPr>
            <a:r>
              <a:rPr lang="en-US" b="1" dirty="0" smtClean="0">
                <a:solidFill>
                  <a:srgbClr val="00FF00"/>
                </a:solidFill>
                <a:ea typeface="+mn-ea"/>
                <a:cs typeface="+mn-cs"/>
              </a:rPr>
              <a:t>Driving them to extinction</a:t>
            </a:r>
          </a:p>
        </p:txBody>
      </p:sp>
      <p:pic>
        <p:nvPicPr>
          <p:cNvPr id="1234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00400"/>
            <a:ext cx="20574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12349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5829300" cy="225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234950" name="Rectangle 6"/>
          <p:cNvSpPr>
            <a:spLocks noChangeArrowheads="1"/>
          </p:cNvSpPr>
          <p:nvPr/>
        </p:nvSpPr>
        <p:spPr bwMode="auto">
          <a:xfrm>
            <a:off x="6019800" y="5105400"/>
            <a:ext cx="2951163" cy="15525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en-US" sz="2400">
                <a:solidFill>
                  <a:schemeClr val="tx2"/>
                </a:solidFill>
              </a:rPr>
              <a:t>Our arrival marks a fundamental turning point in the history of life on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4947">
                                            <p:txEl>
                                              <p:pRg st="0" end="0"/>
                                            </p:txEl>
                                          </p:spTgt>
                                        </p:tgtEl>
                                        <p:attrNameLst>
                                          <p:attrName>style.visibility</p:attrName>
                                        </p:attrNameLst>
                                      </p:cBhvr>
                                      <p:to>
                                        <p:strVal val="visible"/>
                                      </p:to>
                                    </p:set>
                                    <p:anim calcmode="lin" valueType="num">
                                      <p:cBhvr additive="base">
                                        <p:cTn id="7" dur="500" fill="hold"/>
                                        <p:tgtEl>
                                          <p:spTgt spid="1234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4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4947">
                                            <p:txEl>
                                              <p:pRg st="1" end="1"/>
                                            </p:txEl>
                                          </p:spTgt>
                                        </p:tgtEl>
                                        <p:attrNameLst>
                                          <p:attrName>style.visibility</p:attrName>
                                        </p:attrNameLst>
                                      </p:cBhvr>
                                      <p:to>
                                        <p:strVal val="visible"/>
                                      </p:to>
                                    </p:set>
                                    <p:anim calcmode="lin" valueType="num">
                                      <p:cBhvr additive="base">
                                        <p:cTn id="13" dur="500" fill="hold"/>
                                        <p:tgtEl>
                                          <p:spTgt spid="1234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4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4947">
                                            <p:txEl>
                                              <p:pRg st="2" end="2"/>
                                            </p:txEl>
                                          </p:spTgt>
                                        </p:tgtEl>
                                        <p:attrNameLst>
                                          <p:attrName>style.visibility</p:attrName>
                                        </p:attrNameLst>
                                      </p:cBhvr>
                                      <p:to>
                                        <p:strVal val="visible"/>
                                      </p:to>
                                    </p:set>
                                    <p:anim calcmode="lin" valueType="num">
                                      <p:cBhvr additive="base">
                                        <p:cTn id="19" dur="500" fill="hold"/>
                                        <p:tgtEl>
                                          <p:spTgt spid="1234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4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4947">
                                            <p:txEl>
                                              <p:pRg st="3" end="3"/>
                                            </p:txEl>
                                          </p:spTgt>
                                        </p:tgtEl>
                                        <p:attrNameLst>
                                          <p:attrName>style.visibility</p:attrName>
                                        </p:attrNameLst>
                                      </p:cBhvr>
                                      <p:to>
                                        <p:strVal val="visible"/>
                                      </p:to>
                                    </p:set>
                                    <p:anim calcmode="lin" valueType="num">
                                      <p:cBhvr additive="base">
                                        <p:cTn id="25" dur="500" fill="hold"/>
                                        <p:tgtEl>
                                          <p:spTgt spid="1234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4947">
                                            <p:txEl>
                                              <p:pRg st="3" end="3"/>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2" fill="hold" nodeType="afterEffect">
                                  <p:stCondLst>
                                    <p:cond delay="0"/>
                                  </p:stCondLst>
                                  <p:childTnLst>
                                    <p:set>
                                      <p:cBhvr>
                                        <p:cTn id="29" dur="1" fill="hold">
                                          <p:stCondLst>
                                            <p:cond delay="0"/>
                                          </p:stCondLst>
                                        </p:cTn>
                                        <p:tgtEl>
                                          <p:spTgt spid="1234948"/>
                                        </p:tgtEl>
                                        <p:attrNameLst>
                                          <p:attrName>style.visibility</p:attrName>
                                        </p:attrNameLst>
                                      </p:cBhvr>
                                      <p:to>
                                        <p:strVal val="visible"/>
                                      </p:to>
                                    </p:set>
                                    <p:anim calcmode="lin" valueType="num">
                                      <p:cBhvr additive="base">
                                        <p:cTn id="30" dur="500" fill="hold"/>
                                        <p:tgtEl>
                                          <p:spTgt spid="1234948"/>
                                        </p:tgtEl>
                                        <p:attrNameLst>
                                          <p:attrName>ppt_x</p:attrName>
                                        </p:attrNameLst>
                                      </p:cBhvr>
                                      <p:tavLst>
                                        <p:tav tm="0">
                                          <p:val>
                                            <p:strVal val="1+#ppt_w/2"/>
                                          </p:val>
                                        </p:tav>
                                        <p:tav tm="100000">
                                          <p:val>
                                            <p:strVal val="#ppt_x"/>
                                          </p:val>
                                        </p:tav>
                                      </p:tavLst>
                                    </p:anim>
                                    <p:anim calcmode="lin" valueType="num">
                                      <p:cBhvr additive="base">
                                        <p:cTn id="31" dur="500" fill="hold"/>
                                        <p:tgtEl>
                                          <p:spTgt spid="1234948"/>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4" fill="hold" nodeType="afterEffect">
                                  <p:stCondLst>
                                    <p:cond delay="0"/>
                                  </p:stCondLst>
                                  <p:childTnLst>
                                    <p:set>
                                      <p:cBhvr>
                                        <p:cTn id="34" dur="1" fill="hold">
                                          <p:stCondLst>
                                            <p:cond delay="0"/>
                                          </p:stCondLst>
                                        </p:cTn>
                                        <p:tgtEl>
                                          <p:spTgt spid="1234949"/>
                                        </p:tgtEl>
                                        <p:attrNameLst>
                                          <p:attrName>style.visibility</p:attrName>
                                        </p:attrNameLst>
                                      </p:cBhvr>
                                      <p:to>
                                        <p:strVal val="visible"/>
                                      </p:to>
                                    </p:set>
                                    <p:anim calcmode="lin" valueType="num">
                                      <p:cBhvr additive="base">
                                        <p:cTn id="35" dur="500" fill="hold"/>
                                        <p:tgtEl>
                                          <p:spTgt spid="1234949"/>
                                        </p:tgtEl>
                                        <p:attrNameLst>
                                          <p:attrName>ppt_x</p:attrName>
                                        </p:attrNameLst>
                                      </p:cBhvr>
                                      <p:tavLst>
                                        <p:tav tm="0">
                                          <p:val>
                                            <p:strVal val="#ppt_x"/>
                                          </p:val>
                                        </p:tav>
                                        <p:tav tm="100000">
                                          <p:val>
                                            <p:strVal val="#ppt_x"/>
                                          </p:val>
                                        </p:tav>
                                      </p:tavLst>
                                    </p:anim>
                                    <p:anim calcmode="lin" valueType="num">
                                      <p:cBhvr additive="base">
                                        <p:cTn id="36" dur="500" fill="hold"/>
                                        <p:tgtEl>
                                          <p:spTgt spid="123494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234950"/>
                                        </p:tgtEl>
                                        <p:attrNameLst>
                                          <p:attrName>style.visibility</p:attrName>
                                        </p:attrNameLst>
                                      </p:cBhvr>
                                      <p:to>
                                        <p:strVal val="visible"/>
                                      </p:to>
                                    </p:set>
                                    <p:anim calcmode="lin" valueType="num">
                                      <p:cBhvr>
                                        <p:cTn id="41" dur="1000" fill="hold"/>
                                        <p:tgtEl>
                                          <p:spTgt spid="1234950"/>
                                        </p:tgtEl>
                                        <p:attrNameLst>
                                          <p:attrName>ppt_w</p:attrName>
                                        </p:attrNameLst>
                                      </p:cBhvr>
                                      <p:tavLst>
                                        <p:tav tm="0">
                                          <p:val>
                                            <p:strVal val="#ppt_w*0.70"/>
                                          </p:val>
                                        </p:tav>
                                        <p:tav tm="100000">
                                          <p:val>
                                            <p:strVal val="#ppt_w"/>
                                          </p:val>
                                        </p:tav>
                                      </p:tavLst>
                                    </p:anim>
                                    <p:anim calcmode="lin" valueType="num">
                                      <p:cBhvr>
                                        <p:cTn id="42" dur="1000" fill="hold"/>
                                        <p:tgtEl>
                                          <p:spTgt spid="1234950"/>
                                        </p:tgtEl>
                                        <p:attrNameLst>
                                          <p:attrName>ppt_h</p:attrName>
                                        </p:attrNameLst>
                                      </p:cBhvr>
                                      <p:tavLst>
                                        <p:tav tm="0">
                                          <p:val>
                                            <p:strVal val="#ppt_h"/>
                                          </p:val>
                                        </p:tav>
                                        <p:tav tm="100000">
                                          <p:val>
                                            <p:strVal val="#ppt_h"/>
                                          </p:val>
                                        </p:tav>
                                      </p:tavLst>
                                    </p:anim>
                                    <p:animEffect transition="in" filter="fade">
                                      <p:cBhvr>
                                        <p:cTn id="43" dur="1000"/>
                                        <p:tgtEl>
                                          <p:spTgt spid="1234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47" grpId="0" build="p" bldLvl="2" autoUpdateAnimBg="0"/>
      <p:bldP spid="123495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5186" name="Rectangle 2"/>
          <p:cNvSpPr>
            <a:spLocks noGrp="1" noChangeArrowheads="1"/>
          </p:cNvSpPr>
          <p:nvPr>
            <p:ph type="title"/>
          </p:nvPr>
        </p:nvSpPr>
        <p:spPr>
          <a:xfrm>
            <a:off x="3124200" y="304800"/>
            <a:ext cx="5791200" cy="1981200"/>
          </a:xfrm>
          <a:solidFill>
            <a:srgbClr val="000000"/>
          </a:solidFill>
          <a:ln>
            <a:solidFill>
              <a:srgbClr val="FF9900"/>
            </a:solidFill>
          </a:ln>
        </p:spPr>
        <p:txBody>
          <a:bodyPr/>
          <a:lstStyle/>
          <a:p>
            <a:pPr eaLnBrk="1" hangingPunct="1">
              <a:defRPr/>
            </a:pPr>
            <a:r>
              <a:rPr lang="en-US" sz="4800" b="1" dirty="0" smtClean="0">
                <a:ea typeface="+mj-ea"/>
                <a:cs typeface="+mj-cs"/>
              </a:rPr>
              <a:t>Part 2: Era 1.2 </a:t>
            </a:r>
            <a:r>
              <a:rPr lang="en-US" sz="4000" b="1" dirty="0" smtClean="0">
                <a:solidFill>
                  <a:srgbClr val="00FF00"/>
                </a:solidFill>
                <a:ea typeface="+mj-ea"/>
                <a:cs typeface="+mj-cs"/>
              </a:rPr>
              <a:t>The Agricultural Revolution:</a:t>
            </a:r>
            <a:br>
              <a:rPr lang="en-US" sz="4000" b="1" dirty="0" smtClean="0">
                <a:solidFill>
                  <a:srgbClr val="00FF00"/>
                </a:solidFill>
                <a:ea typeface="+mj-ea"/>
                <a:cs typeface="+mj-cs"/>
              </a:rPr>
            </a:br>
            <a:r>
              <a:rPr lang="en-US" sz="4000" b="1" dirty="0" smtClean="0">
                <a:solidFill>
                  <a:srgbClr val="00FF00"/>
                </a:solidFill>
                <a:ea typeface="+mj-ea"/>
                <a:cs typeface="+mj-cs"/>
              </a:rPr>
              <a:t>Why is it so important</a:t>
            </a:r>
            <a:r>
              <a:rPr lang="en-US" sz="4000" dirty="0" smtClean="0">
                <a:solidFill>
                  <a:srgbClr val="00FF00"/>
                </a:solidFill>
                <a:ea typeface="+mj-ea"/>
                <a:cs typeface="+mj-cs"/>
              </a:rPr>
              <a:t>?</a:t>
            </a:r>
          </a:p>
        </p:txBody>
      </p:sp>
      <p:sp>
        <p:nvSpPr>
          <p:cNvPr id="1245187" name="Rectangle 3"/>
          <p:cNvSpPr>
            <a:spLocks noGrp="1" noChangeArrowheads="1"/>
          </p:cNvSpPr>
          <p:nvPr>
            <p:ph type="body" idx="1"/>
          </p:nvPr>
        </p:nvSpPr>
        <p:spPr>
          <a:xfrm>
            <a:off x="609600" y="2743200"/>
            <a:ext cx="7772400" cy="3962400"/>
          </a:xfrm>
          <a:ln>
            <a:solidFill>
              <a:srgbClr val="FF9900"/>
            </a:solidFill>
          </a:ln>
        </p:spPr>
        <p:txBody>
          <a:bodyPr/>
          <a:lstStyle/>
          <a:p>
            <a:pPr eaLnBrk="1" hangingPunct="1">
              <a:defRPr/>
            </a:pPr>
            <a:r>
              <a:rPr lang="en-US" sz="2800" dirty="0" smtClean="0">
                <a:ea typeface="+mn-ea"/>
                <a:cs typeface="+mn-cs"/>
              </a:rPr>
              <a:t>From </a:t>
            </a:r>
            <a:r>
              <a:rPr lang="en-US" sz="2800" b="1" dirty="0" smtClean="0">
                <a:solidFill>
                  <a:schemeClr val="accent1"/>
                </a:solidFill>
                <a:ea typeface="+mn-ea"/>
                <a:cs typeface="+mn-cs"/>
              </a:rPr>
              <a:t>12-10,000</a:t>
            </a:r>
            <a:r>
              <a:rPr lang="en-US" sz="2800" dirty="0" smtClean="0">
                <a:ea typeface="+mn-ea"/>
                <a:cs typeface="+mn-cs"/>
              </a:rPr>
              <a:t> years ago, </a:t>
            </a:r>
            <a:r>
              <a:rPr lang="en-US" sz="2800" b="1" dirty="0" smtClean="0">
                <a:solidFill>
                  <a:schemeClr val="tx2"/>
                </a:solidFill>
                <a:ea typeface="+mn-ea"/>
                <a:cs typeface="+mn-cs"/>
              </a:rPr>
              <a:t>new technologies</a:t>
            </a:r>
            <a:r>
              <a:rPr lang="en-US" sz="2800" dirty="0" smtClean="0">
                <a:ea typeface="+mn-ea"/>
                <a:cs typeface="+mn-cs"/>
              </a:rPr>
              <a:t> start to appear in some regions</a:t>
            </a:r>
          </a:p>
          <a:p>
            <a:pPr eaLnBrk="1" hangingPunct="1">
              <a:defRPr/>
            </a:pPr>
            <a:r>
              <a:rPr lang="en-US" sz="2800" dirty="0" smtClean="0">
                <a:ea typeface="+mn-ea"/>
                <a:cs typeface="+mn-cs"/>
              </a:rPr>
              <a:t>These gave humans access to </a:t>
            </a:r>
            <a:r>
              <a:rPr lang="en-US" sz="2800" b="1" dirty="0" smtClean="0">
                <a:solidFill>
                  <a:schemeClr val="tx2"/>
                </a:solidFill>
                <a:ea typeface="+mn-ea"/>
                <a:cs typeface="+mn-cs"/>
              </a:rPr>
              <a:t>more energy and resources</a:t>
            </a:r>
            <a:r>
              <a:rPr lang="en-US" sz="2800" dirty="0" smtClean="0">
                <a:ea typeface="+mn-ea"/>
                <a:cs typeface="+mn-cs"/>
              </a:rPr>
              <a:t> </a:t>
            </a:r>
          </a:p>
          <a:p>
            <a:pPr eaLnBrk="1" hangingPunct="1">
              <a:defRPr/>
            </a:pPr>
            <a:r>
              <a:rPr lang="en-US" sz="2800" dirty="0" smtClean="0">
                <a:ea typeface="+mn-ea"/>
                <a:cs typeface="+mn-cs"/>
              </a:rPr>
              <a:t>With more food and energy humans began to:</a:t>
            </a:r>
          </a:p>
          <a:p>
            <a:pPr lvl="1" eaLnBrk="1" hangingPunct="1">
              <a:defRPr/>
            </a:pPr>
            <a:r>
              <a:rPr lang="en-US" sz="2400" dirty="0" smtClean="0">
                <a:ea typeface="+mn-ea"/>
              </a:rPr>
              <a:t>Multiply more rapidly</a:t>
            </a:r>
          </a:p>
          <a:p>
            <a:pPr lvl="1" eaLnBrk="1" hangingPunct="1">
              <a:defRPr/>
            </a:pPr>
            <a:r>
              <a:rPr lang="en-US" sz="2400" dirty="0" smtClean="0">
                <a:ea typeface="+mn-ea"/>
              </a:rPr>
              <a:t>Live in larger and denser communities</a:t>
            </a:r>
          </a:p>
          <a:p>
            <a:pPr eaLnBrk="1" hangingPunct="1">
              <a:defRPr/>
            </a:pPr>
            <a:r>
              <a:rPr lang="en-US" sz="2800" dirty="0" smtClean="0">
                <a:ea typeface="+mn-ea"/>
                <a:cs typeface="+mn-cs"/>
              </a:rPr>
              <a:t>Leading to </a:t>
            </a:r>
            <a:r>
              <a:rPr lang="en-US" sz="2800" b="1" dirty="0" smtClean="0">
                <a:solidFill>
                  <a:schemeClr val="tx2"/>
                </a:solidFill>
                <a:ea typeface="+mn-ea"/>
                <a:cs typeface="+mn-cs"/>
              </a:rPr>
              <a:t>A NEW LEVEL OF COMPLEXITY</a:t>
            </a:r>
          </a:p>
        </p:txBody>
      </p:sp>
      <p:pic>
        <p:nvPicPr>
          <p:cNvPr id="49155" name="Picture 4" descr="pretty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46038"/>
            <a:ext cx="28575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5189" name="Rectangle 5"/>
          <p:cNvSpPr>
            <a:spLocks noChangeArrowheads="1"/>
          </p:cNvSpPr>
          <p:nvPr/>
        </p:nvSpPr>
        <p:spPr bwMode="auto">
          <a:xfrm>
            <a:off x="152400" y="2362200"/>
            <a:ext cx="2403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spAutoFit/>
          </a:bodyPr>
          <a:lstStyle/>
          <a:p>
            <a:pPr>
              <a:defRPr/>
            </a:pPr>
            <a:r>
              <a:rPr lang="en-US" sz="900">
                <a:hlinkClick r:id="rId3"/>
              </a:rPr>
              <a:t>resurgence.gn.apc.org/ issues/pretty205.htm</a:t>
            </a:r>
            <a:r>
              <a:rPr lang="en-US" sz="2400" b="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5187">
                                            <p:txEl>
                                              <p:pRg st="0" end="0"/>
                                            </p:txEl>
                                          </p:spTgt>
                                        </p:tgtEl>
                                        <p:attrNameLst>
                                          <p:attrName>style.visibility</p:attrName>
                                        </p:attrNameLst>
                                      </p:cBhvr>
                                      <p:to>
                                        <p:strVal val="visible"/>
                                      </p:to>
                                    </p:set>
                                    <p:anim calcmode="lin" valueType="num">
                                      <p:cBhvr additive="base">
                                        <p:cTn id="7" dur="500" fill="hold"/>
                                        <p:tgtEl>
                                          <p:spTgt spid="1245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5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5187">
                                            <p:txEl>
                                              <p:pRg st="1" end="1"/>
                                            </p:txEl>
                                          </p:spTgt>
                                        </p:tgtEl>
                                        <p:attrNameLst>
                                          <p:attrName>style.visibility</p:attrName>
                                        </p:attrNameLst>
                                      </p:cBhvr>
                                      <p:to>
                                        <p:strVal val="visible"/>
                                      </p:to>
                                    </p:set>
                                    <p:anim calcmode="lin" valueType="num">
                                      <p:cBhvr additive="base">
                                        <p:cTn id="13" dur="500" fill="hold"/>
                                        <p:tgtEl>
                                          <p:spTgt spid="1245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5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5187">
                                            <p:txEl>
                                              <p:pRg st="2" end="2"/>
                                            </p:txEl>
                                          </p:spTgt>
                                        </p:tgtEl>
                                        <p:attrNameLst>
                                          <p:attrName>style.visibility</p:attrName>
                                        </p:attrNameLst>
                                      </p:cBhvr>
                                      <p:to>
                                        <p:strVal val="visible"/>
                                      </p:to>
                                    </p:set>
                                    <p:anim calcmode="lin" valueType="num">
                                      <p:cBhvr additive="base">
                                        <p:cTn id="19" dur="500" fill="hold"/>
                                        <p:tgtEl>
                                          <p:spTgt spid="1245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5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5187">
                                            <p:txEl>
                                              <p:pRg st="3" end="3"/>
                                            </p:txEl>
                                          </p:spTgt>
                                        </p:tgtEl>
                                        <p:attrNameLst>
                                          <p:attrName>style.visibility</p:attrName>
                                        </p:attrNameLst>
                                      </p:cBhvr>
                                      <p:to>
                                        <p:strVal val="visible"/>
                                      </p:to>
                                    </p:set>
                                    <p:anim calcmode="lin" valueType="num">
                                      <p:cBhvr additive="base">
                                        <p:cTn id="25" dur="500" fill="hold"/>
                                        <p:tgtEl>
                                          <p:spTgt spid="1245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45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45187">
                                            <p:txEl>
                                              <p:pRg st="4" end="4"/>
                                            </p:txEl>
                                          </p:spTgt>
                                        </p:tgtEl>
                                        <p:attrNameLst>
                                          <p:attrName>style.visibility</p:attrName>
                                        </p:attrNameLst>
                                      </p:cBhvr>
                                      <p:to>
                                        <p:strVal val="visible"/>
                                      </p:to>
                                    </p:set>
                                    <p:anim calcmode="lin" valueType="num">
                                      <p:cBhvr additive="base">
                                        <p:cTn id="31" dur="500" fill="hold"/>
                                        <p:tgtEl>
                                          <p:spTgt spid="12451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451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45187">
                                            <p:txEl>
                                              <p:pRg st="5" end="5"/>
                                            </p:txEl>
                                          </p:spTgt>
                                        </p:tgtEl>
                                        <p:attrNameLst>
                                          <p:attrName>style.visibility</p:attrName>
                                        </p:attrNameLst>
                                      </p:cBhvr>
                                      <p:to>
                                        <p:strVal val="visible"/>
                                      </p:to>
                                    </p:set>
                                    <p:anim calcmode="lin" valueType="num">
                                      <p:cBhvr additive="base">
                                        <p:cTn id="37" dur="500" fill="hold"/>
                                        <p:tgtEl>
                                          <p:spTgt spid="12451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451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8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a:xfrm>
            <a:off x="228600" y="152400"/>
            <a:ext cx="8534400" cy="1295400"/>
          </a:xfrm>
          <a:ln>
            <a:solidFill>
              <a:srgbClr val="000000"/>
            </a:solidFill>
          </a:ln>
        </p:spPr>
        <p:txBody>
          <a:bodyPr/>
          <a:lstStyle/>
          <a:p>
            <a:pPr eaLnBrk="1" hangingPunct="1">
              <a:defRPr/>
            </a:pPr>
            <a:r>
              <a:rPr lang="en-US" b="1" dirty="0" smtClean="0">
                <a:solidFill>
                  <a:schemeClr val="accent1"/>
                </a:solidFill>
                <a:ea typeface="+mj-ea"/>
                <a:cs typeface="+mj-cs"/>
              </a:rPr>
              <a:t>This meant pace of change began to vary from region to region</a:t>
            </a:r>
          </a:p>
        </p:txBody>
      </p:sp>
      <p:sp>
        <p:nvSpPr>
          <p:cNvPr id="1246211" name="Rectangle 3"/>
          <p:cNvSpPr>
            <a:spLocks noGrp="1" noChangeArrowheads="1"/>
          </p:cNvSpPr>
          <p:nvPr>
            <p:ph type="body" sz="half" idx="1"/>
          </p:nvPr>
        </p:nvSpPr>
        <p:spPr>
          <a:xfrm>
            <a:off x="152400" y="1600200"/>
            <a:ext cx="4191000" cy="5029200"/>
          </a:xfrm>
          <a:ln>
            <a:solidFill>
              <a:schemeClr val="accent1"/>
            </a:solidFill>
          </a:ln>
        </p:spPr>
        <p:txBody>
          <a:bodyPr/>
          <a:lstStyle/>
          <a:p>
            <a:pPr eaLnBrk="1" hangingPunct="1">
              <a:defRPr/>
            </a:pPr>
            <a:r>
              <a:rPr lang="en-US" sz="2800" dirty="0" smtClean="0">
                <a:ea typeface="+mn-ea"/>
                <a:cs typeface="+mn-cs"/>
              </a:rPr>
              <a:t>Where dense populations appeared, change was generally </a:t>
            </a:r>
            <a:r>
              <a:rPr lang="en-US" sz="2800" b="1" dirty="0" smtClean="0">
                <a:solidFill>
                  <a:srgbClr val="66FF33"/>
                </a:solidFill>
                <a:ea typeface="+mn-ea"/>
                <a:cs typeface="+mn-cs"/>
              </a:rPr>
              <a:t>faster</a:t>
            </a:r>
          </a:p>
          <a:p>
            <a:pPr eaLnBrk="1" hangingPunct="1">
              <a:defRPr/>
            </a:pPr>
            <a:r>
              <a:rPr lang="en-US" sz="2800" dirty="0" smtClean="0">
                <a:ea typeface="+mn-ea"/>
                <a:cs typeface="+mn-cs"/>
              </a:rPr>
              <a:t>Where populations remained small and scattered, change was generally </a:t>
            </a:r>
            <a:r>
              <a:rPr lang="en-US" sz="2800" b="1" dirty="0" smtClean="0">
                <a:solidFill>
                  <a:schemeClr val="accent2"/>
                </a:solidFill>
                <a:ea typeface="+mn-ea"/>
                <a:cs typeface="+mn-cs"/>
              </a:rPr>
              <a:t>slower</a:t>
            </a:r>
          </a:p>
          <a:p>
            <a:pPr eaLnBrk="1" hangingPunct="1">
              <a:defRPr/>
            </a:pPr>
            <a:r>
              <a:rPr lang="en-US" sz="2800" dirty="0" smtClean="0">
                <a:ea typeface="+mn-ea"/>
                <a:cs typeface="+mn-cs"/>
              </a:rPr>
              <a:t>So:</a:t>
            </a:r>
            <a:br>
              <a:rPr lang="en-US" sz="2800" dirty="0" smtClean="0">
                <a:ea typeface="+mn-ea"/>
                <a:cs typeface="+mn-cs"/>
              </a:rPr>
            </a:br>
            <a:r>
              <a:rPr lang="en-US" sz="2800" b="1" dirty="0" smtClean="0">
                <a:solidFill>
                  <a:schemeClr val="tx2"/>
                </a:solidFill>
                <a:ea typeface="+mn-ea"/>
                <a:cs typeface="+mn-cs"/>
              </a:rPr>
              <a:t>Different parts of the world began to have very different histories</a:t>
            </a:r>
          </a:p>
        </p:txBody>
      </p:sp>
      <p:pic>
        <p:nvPicPr>
          <p:cNvPr id="1246212" name="Picture 4" descr="banq_l"/>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0" y="1524000"/>
            <a:ext cx="4397375"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246213" name="Rectangle 5"/>
          <p:cNvSpPr>
            <a:spLocks noChangeArrowheads="1"/>
          </p:cNvSpPr>
          <p:nvPr/>
        </p:nvSpPr>
        <p:spPr bwMode="auto">
          <a:xfrm>
            <a:off x="6934200" y="4191000"/>
            <a:ext cx="2098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spAutoFit/>
          </a:bodyPr>
          <a:lstStyle/>
          <a:p>
            <a:pPr>
              <a:defRPr/>
            </a:pPr>
            <a:r>
              <a:rPr lang="en-US" sz="900" b="0" dirty="0">
                <a:latin typeface="Times New Roman" charset="0"/>
                <a:ea typeface="ＭＳ Ｐゴシック" charset="0"/>
              </a:rPr>
              <a:t>: </a:t>
            </a:r>
            <a:r>
              <a:rPr lang="en-US" sz="900" dirty="0">
                <a:latin typeface="Times New Roman" charset="0"/>
                <a:ea typeface="ＭＳ Ｐゴシック" charset="0"/>
                <a:hlinkClick r:id="rId3"/>
              </a:rPr>
              <a:t>freewebhosting.hostdepartment.com</a:t>
            </a:r>
            <a:r>
              <a:rPr lang="en-US" sz="2400" b="0">
                <a:latin typeface="Times New Roman" charset="0"/>
                <a:ea typeface="ＭＳ Ｐゴシック" charset="0"/>
              </a:rPr>
              <a:t> </a:t>
            </a:r>
          </a:p>
        </p:txBody>
      </p:sp>
      <p:pic>
        <p:nvPicPr>
          <p:cNvPr id="1246214" name="Picture 6" descr="Aborigina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91000" y="4305300"/>
            <a:ext cx="2819400" cy="255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246215" name="Rectangle 7"/>
          <p:cNvSpPr>
            <a:spLocks noChangeArrowheads="1"/>
          </p:cNvSpPr>
          <p:nvPr/>
        </p:nvSpPr>
        <p:spPr bwMode="auto">
          <a:xfrm>
            <a:off x="6934200" y="6400800"/>
            <a:ext cx="1863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spAutoFit/>
          </a:bodyPr>
          <a:lstStyle/>
          <a:p>
            <a:pPr>
              <a:defRPr/>
            </a:pPr>
            <a:r>
              <a:rPr lang="en-US" sz="900" b="0"/>
              <a:t>: </a:t>
            </a:r>
            <a:r>
              <a:rPr lang="en-US" sz="900">
                <a:hlinkClick r:id="rId5"/>
              </a:rPr>
              <a:t>www.landenweb.com/bevolking</a:t>
            </a:r>
            <a:r>
              <a:rPr lang="en-US" sz="2400" b="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6211">
                                            <p:txEl>
                                              <p:pRg st="0" end="0"/>
                                            </p:txEl>
                                          </p:spTgt>
                                        </p:tgtEl>
                                        <p:attrNameLst>
                                          <p:attrName>style.visibility</p:attrName>
                                        </p:attrNameLst>
                                      </p:cBhvr>
                                      <p:to>
                                        <p:strVal val="visible"/>
                                      </p:to>
                                    </p:set>
                                    <p:anim calcmode="lin" valueType="num">
                                      <p:cBhvr additive="base">
                                        <p:cTn id="7" dur="500" fill="hold"/>
                                        <p:tgtEl>
                                          <p:spTgt spid="1246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6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6211">
                                            <p:txEl>
                                              <p:pRg st="1" end="1"/>
                                            </p:txEl>
                                          </p:spTgt>
                                        </p:tgtEl>
                                        <p:attrNameLst>
                                          <p:attrName>style.visibility</p:attrName>
                                        </p:attrNameLst>
                                      </p:cBhvr>
                                      <p:to>
                                        <p:strVal val="visible"/>
                                      </p:to>
                                    </p:set>
                                    <p:anim calcmode="lin" valueType="num">
                                      <p:cBhvr additive="base">
                                        <p:cTn id="13" dur="500" fill="hold"/>
                                        <p:tgtEl>
                                          <p:spTgt spid="1246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6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6211">
                                            <p:txEl>
                                              <p:pRg st="2" end="2"/>
                                            </p:txEl>
                                          </p:spTgt>
                                        </p:tgtEl>
                                        <p:attrNameLst>
                                          <p:attrName>style.visibility</p:attrName>
                                        </p:attrNameLst>
                                      </p:cBhvr>
                                      <p:to>
                                        <p:strVal val="visible"/>
                                      </p:to>
                                    </p:set>
                                    <p:anim calcmode="lin" valueType="num">
                                      <p:cBhvr additive="base">
                                        <p:cTn id="19" dur="500" fill="hold"/>
                                        <p:tgtEl>
                                          <p:spTgt spid="1246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62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a:xfrm>
            <a:off x="723900" y="152400"/>
            <a:ext cx="7696200" cy="1431925"/>
          </a:xfrm>
          <a:ln>
            <a:solidFill>
              <a:schemeClr val="bg2"/>
            </a:solidFill>
          </a:ln>
        </p:spPr>
        <p:txBody>
          <a:bodyPr>
            <a:spAutoFit/>
          </a:bodyPr>
          <a:lstStyle/>
          <a:p>
            <a:pPr eaLnBrk="1" hangingPunct="1"/>
            <a:r>
              <a:rPr lang="en-US" altLang="en-US" b="1" smtClean="0"/>
              <a:t>Three main </a:t>
            </a:r>
            <a:r>
              <a:rPr lang="ja-JP" altLang="en-US" b="1" smtClean="0">
                <a:latin typeface="Arial" panose="020B0604020202020204" pitchFamily="34" charset="0"/>
              </a:rPr>
              <a:t>‘</a:t>
            </a:r>
            <a:r>
              <a:rPr lang="en-US" altLang="ja-JP" b="1" smtClean="0"/>
              <a:t>World Zones</a:t>
            </a:r>
            <a:r>
              <a:rPr lang="ja-JP" altLang="en-US" b="1" smtClean="0">
                <a:latin typeface="Arial" panose="020B0604020202020204" pitchFamily="34" charset="0"/>
              </a:rPr>
              <a:t>’</a:t>
            </a:r>
            <a:r>
              <a:rPr lang="en-US" altLang="ja-JP" b="1" smtClean="0"/>
              <a:t> in the last 10,000 years</a:t>
            </a:r>
            <a:endParaRPr lang="en-US" altLang="en-US" b="1" smtClean="0"/>
          </a:p>
        </p:txBody>
      </p:sp>
      <p:pic>
        <p:nvPicPr>
          <p:cNvPr id="51202" name="Picture 3" descr="Z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227263"/>
            <a:ext cx="74295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7236" name="Group 4"/>
          <p:cNvGrpSpPr>
            <a:grpSpLocks/>
          </p:cNvGrpSpPr>
          <p:nvPr/>
        </p:nvGrpSpPr>
        <p:grpSpPr bwMode="auto">
          <a:xfrm>
            <a:off x="2308225" y="3657600"/>
            <a:ext cx="4889500" cy="1371600"/>
            <a:chOff x="1454" y="2112"/>
            <a:chExt cx="3080" cy="864"/>
          </a:xfrm>
        </p:grpSpPr>
        <p:sp>
          <p:nvSpPr>
            <p:cNvPr id="1247237" name="AutoShape 5"/>
            <p:cNvSpPr>
              <a:spLocks noChangeArrowheads="1"/>
            </p:cNvSpPr>
            <p:nvPr/>
          </p:nvSpPr>
          <p:spPr bwMode="auto">
            <a:xfrm rot="117792">
              <a:off x="4056" y="2146"/>
              <a:ext cx="150" cy="153"/>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38" name="AutoShape 6"/>
            <p:cNvSpPr>
              <a:spLocks noChangeArrowheads="1"/>
            </p:cNvSpPr>
            <p:nvPr/>
          </p:nvSpPr>
          <p:spPr bwMode="auto">
            <a:xfrm rot="117792">
              <a:off x="4051" y="2299"/>
              <a:ext cx="150" cy="154"/>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39" name="AutoShape 7"/>
            <p:cNvSpPr>
              <a:spLocks noChangeArrowheads="1"/>
            </p:cNvSpPr>
            <p:nvPr/>
          </p:nvSpPr>
          <p:spPr bwMode="auto">
            <a:xfrm rot="117792">
              <a:off x="4384" y="2770"/>
              <a:ext cx="150" cy="154"/>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40" name="AutoShape 8"/>
            <p:cNvSpPr>
              <a:spLocks noChangeArrowheads="1"/>
            </p:cNvSpPr>
            <p:nvPr/>
          </p:nvSpPr>
          <p:spPr bwMode="auto">
            <a:xfrm rot="117792">
              <a:off x="3602" y="2283"/>
              <a:ext cx="150" cy="154"/>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41" name="AutoShape 9"/>
            <p:cNvSpPr>
              <a:spLocks noChangeArrowheads="1"/>
            </p:cNvSpPr>
            <p:nvPr/>
          </p:nvSpPr>
          <p:spPr bwMode="auto">
            <a:xfrm rot="117792">
              <a:off x="3255" y="2220"/>
              <a:ext cx="150" cy="154"/>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42" name="AutoShape 10"/>
            <p:cNvSpPr>
              <a:spLocks noChangeArrowheads="1"/>
            </p:cNvSpPr>
            <p:nvPr/>
          </p:nvSpPr>
          <p:spPr bwMode="auto">
            <a:xfrm rot="117792">
              <a:off x="1454" y="2364"/>
              <a:ext cx="150" cy="153"/>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43" name="AutoShape 11"/>
            <p:cNvSpPr>
              <a:spLocks noChangeArrowheads="1"/>
            </p:cNvSpPr>
            <p:nvPr/>
          </p:nvSpPr>
          <p:spPr bwMode="auto">
            <a:xfrm rot="117792">
              <a:off x="2745" y="2561"/>
              <a:ext cx="149" cy="153"/>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44" name="AutoShape 12"/>
            <p:cNvSpPr>
              <a:spLocks noChangeArrowheads="1"/>
            </p:cNvSpPr>
            <p:nvPr/>
          </p:nvSpPr>
          <p:spPr bwMode="auto">
            <a:xfrm rot="117792">
              <a:off x="1824" y="2832"/>
              <a:ext cx="144" cy="144"/>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45" name="AutoShape 13"/>
            <p:cNvSpPr>
              <a:spLocks noChangeArrowheads="1"/>
            </p:cNvSpPr>
            <p:nvPr/>
          </p:nvSpPr>
          <p:spPr bwMode="auto">
            <a:xfrm rot="117792">
              <a:off x="1536" y="2112"/>
              <a:ext cx="149" cy="153"/>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46" name="AutoShape 14"/>
            <p:cNvSpPr>
              <a:spLocks noChangeArrowheads="1"/>
            </p:cNvSpPr>
            <p:nvPr/>
          </p:nvSpPr>
          <p:spPr bwMode="auto">
            <a:xfrm rot="117792">
              <a:off x="3845" y="2497"/>
              <a:ext cx="149" cy="153"/>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47" name="AutoShape 15"/>
            <p:cNvSpPr>
              <a:spLocks noChangeArrowheads="1"/>
            </p:cNvSpPr>
            <p:nvPr/>
          </p:nvSpPr>
          <p:spPr bwMode="auto">
            <a:xfrm rot="117792">
              <a:off x="3072" y="2352"/>
              <a:ext cx="150" cy="153"/>
            </a:xfrm>
            <a:prstGeom prst="octagon">
              <a:avLst>
                <a:gd name="adj" fmla="val 29287"/>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grpSp>
      <p:grpSp>
        <p:nvGrpSpPr>
          <p:cNvPr id="1247248" name="Group 16"/>
          <p:cNvGrpSpPr>
            <a:grpSpLocks/>
          </p:cNvGrpSpPr>
          <p:nvPr/>
        </p:nvGrpSpPr>
        <p:grpSpPr bwMode="auto">
          <a:xfrm>
            <a:off x="3048000" y="5943600"/>
            <a:ext cx="4884738" cy="457200"/>
            <a:chOff x="1968" y="3408"/>
            <a:chExt cx="3077" cy="288"/>
          </a:xfrm>
        </p:grpSpPr>
        <p:sp>
          <p:nvSpPr>
            <p:cNvPr id="1247249" name="AutoShape 17"/>
            <p:cNvSpPr>
              <a:spLocks noChangeArrowheads="1"/>
            </p:cNvSpPr>
            <p:nvPr/>
          </p:nvSpPr>
          <p:spPr bwMode="auto">
            <a:xfrm rot="117792">
              <a:off x="1968" y="3456"/>
              <a:ext cx="150" cy="153"/>
            </a:xfrm>
            <a:prstGeom prst="octagon">
              <a:avLst>
                <a:gd name="adj" fmla="val 29287"/>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50" name="Text Box 18"/>
            <p:cNvSpPr txBox="1">
              <a:spLocks noChangeArrowheads="1"/>
            </p:cNvSpPr>
            <p:nvPr/>
          </p:nvSpPr>
          <p:spPr bwMode="auto">
            <a:xfrm>
              <a:off x="2112" y="3408"/>
              <a:ext cx="293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ctr"/>
              <a:r>
                <a:rPr lang="en-US" altLang="en-US" sz="2400" b="0">
                  <a:solidFill>
                    <a:schemeClr val="bg2"/>
                  </a:solidFill>
                  <a:effectLst>
                    <a:outerShdw blurRad="38100" dist="38100" dir="2700000" algn="tl">
                      <a:srgbClr val="FFFFFF"/>
                    </a:outerShdw>
                  </a:effectLst>
                </a:rPr>
                <a:t>= Early agriculture, dense settlement</a:t>
              </a:r>
            </a:p>
          </p:txBody>
        </p:sp>
      </p:grpSp>
      <p:sp>
        <p:nvSpPr>
          <p:cNvPr id="1247251" name="Oval 19"/>
          <p:cNvSpPr>
            <a:spLocks noChangeArrowheads="1"/>
          </p:cNvSpPr>
          <p:nvPr/>
        </p:nvSpPr>
        <p:spPr bwMode="auto">
          <a:xfrm rot="-651749">
            <a:off x="3582988" y="2781300"/>
            <a:ext cx="4264025" cy="2133600"/>
          </a:xfrm>
          <a:prstGeom prst="ellipse">
            <a:avLst/>
          </a:prstGeom>
          <a:noFill/>
          <a:ln w="3810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52" name="Oval 20"/>
          <p:cNvSpPr>
            <a:spLocks noChangeArrowheads="1"/>
          </p:cNvSpPr>
          <p:nvPr/>
        </p:nvSpPr>
        <p:spPr bwMode="auto">
          <a:xfrm rot="-1045062">
            <a:off x="2133600" y="2625725"/>
            <a:ext cx="1400175" cy="3089275"/>
          </a:xfrm>
          <a:prstGeom prst="ellipse">
            <a:avLst/>
          </a:prstGeom>
          <a:noFill/>
          <a:ln w="3810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53" name="Oval 21"/>
          <p:cNvSpPr>
            <a:spLocks noChangeArrowheads="1"/>
          </p:cNvSpPr>
          <p:nvPr/>
        </p:nvSpPr>
        <p:spPr bwMode="auto">
          <a:xfrm rot="-880533">
            <a:off x="6323013" y="4665663"/>
            <a:ext cx="1295400" cy="838200"/>
          </a:xfrm>
          <a:prstGeom prst="ellipse">
            <a:avLst/>
          </a:prstGeom>
          <a:noFill/>
          <a:ln w="3810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47254" name="Text Box 22"/>
          <p:cNvSpPr txBox="1">
            <a:spLocks noChangeArrowheads="1"/>
          </p:cNvSpPr>
          <p:nvPr/>
        </p:nvSpPr>
        <p:spPr bwMode="auto">
          <a:xfrm>
            <a:off x="1577975" y="1600200"/>
            <a:ext cx="63007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dirty="0">
                <a:solidFill>
                  <a:schemeClr val="accent1"/>
                </a:solidFill>
                <a:latin typeface="Times New Roman" charset="0"/>
                <a:ea typeface="ＭＳ Ｐゴシック" charset="0"/>
              </a:rPr>
              <a:t>History took a different trajectory in each zone</a:t>
            </a:r>
          </a:p>
        </p:txBody>
      </p:sp>
    </p:spTree>
  </p:cSld>
  <p:clrMapOvr>
    <a:masterClrMapping/>
  </p:clrMapOvr>
  <p:transition advTm="78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47236"/>
                                        </p:tgtEl>
                                        <p:attrNameLst>
                                          <p:attrName>style.visibility</p:attrName>
                                        </p:attrNameLst>
                                      </p:cBhvr>
                                      <p:to>
                                        <p:strVal val="visible"/>
                                      </p:to>
                                    </p:set>
                                    <p:animEffect transition="in" filter="wipe(left)">
                                      <p:cBhvr>
                                        <p:cTn id="7" dur="500"/>
                                        <p:tgtEl>
                                          <p:spTgt spid="1247236"/>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247248"/>
                                        </p:tgtEl>
                                        <p:attrNameLst>
                                          <p:attrName>style.visibility</p:attrName>
                                        </p:attrNameLst>
                                      </p:cBhvr>
                                      <p:to>
                                        <p:strVal val="visible"/>
                                      </p:to>
                                    </p:set>
                                    <p:anim calcmode="lin" valueType="num">
                                      <p:cBhvr>
                                        <p:cTn id="11" dur="500" fill="hold"/>
                                        <p:tgtEl>
                                          <p:spTgt spid="1247248"/>
                                        </p:tgtEl>
                                        <p:attrNameLst>
                                          <p:attrName>ppt_w</p:attrName>
                                        </p:attrNameLst>
                                      </p:cBhvr>
                                      <p:tavLst>
                                        <p:tav tm="0">
                                          <p:val>
                                            <p:fltVal val="0"/>
                                          </p:val>
                                        </p:tav>
                                        <p:tav tm="100000">
                                          <p:val>
                                            <p:strVal val="#ppt_w"/>
                                          </p:val>
                                        </p:tav>
                                      </p:tavLst>
                                    </p:anim>
                                    <p:anim calcmode="lin" valueType="num">
                                      <p:cBhvr>
                                        <p:cTn id="12" dur="500" fill="hold"/>
                                        <p:tgtEl>
                                          <p:spTgt spid="1247248"/>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1247251"/>
                                        </p:tgtEl>
                                        <p:attrNameLst>
                                          <p:attrName>style.visibility</p:attrName>
                                        </p:attrNameLst>
                                      </p:cBhvr>
                                      <p:to>
                                        <p:strVal val="visible"/>
                                      </p:to>
                                    </p:set>
                                    <p:anim calcmode="lin" valueType="num">
                                      <p:cBhvr additive="base">
                                        <p:cTn id="17" dur="500" fill="hold"/>
                                        <p:tgtEl>
                                          <p:spTgt spid="1247251"/>
                                        </p:tgtEl>
                                        <p:attrNameLst>
                                          <p:attrName>ppt_x</p:attrName>
                                        </p:attrNameLst>
                                      </p:cBhvr>
                                      <p:tavLst>
                                        <p:tav tm="0">
                                          <p:val>
                                            <p:strVal val="1+#ppt_w/2"/>
                                          </p:val>
                                        </p:tav>
                                        <p:tav tm="100000">
                                          <p:val>
                                            <p:strVal val="#ppt_x"/>
                                          </p:val>
                                        </p:tav>
                                      </p:tavLst>
                                    </p:anim>
                                    <p:anim calcmode="lin" valueType="num">
                                      <p:cBhvr additive="base">
                                        <p:cTn id="18" dur="500" fill="hold"/>
                                        <p:tgtEl>
                                          <p:spTgt spid="1247251"/>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47252"/>
                                        </p:tgtEl>
                                        <p:attrNameLst>
                                          <p:attrName>style.visibility</p:attrName>
                                        </p:attrNameLst>
                                      </p:cBhvr>
                                      <p:to>
                                        <p:strVal val="visible"/>
                                      </p:to>
                                    </p:set>
                                    <p:anim calcmode="lin" valueType="num">
                                      <p:cBhvr additive="base">
                                        <p:cTn id="23" dur="500" fill="hold"/>
                                        <p:tgtEl>
                                          <p:spTgt spid="1247252"/>
                                        </p:tgtEl>
                                        <p:attrNameLst>
                                          <p:attrName>ppt_x</p:attrName>
                                        </p:attrNameLst>
                                      </p:cBhvr>
                                      <p:tavLst>
                                        <p:tav tm="0">
                                          <p:val>
                                            <p:strVal val="0-#ppt_w/2"/>
                                          </p:val>
                                        </p:tav>
                                        <p:tav tm="100000">
                                          <p:val>
                                            <p:strVal val="#ppt_x"/>
                                          </p:val>
                                        </p:tav>
                                      </p:tavLst>
                                    </p:anim>
                                    <p:anim calcmode="lin" valueType="num">
                                      <p:cBhvr additive="base">
                                        <p:cTn id="24" dur="500" fill="hold"/>
                                        <p:tgtEl>
                                          <p:spTgt spid="124725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47253"/>
                                        </p:tgtEl>
                                        <p:attrNameLst>
                                          <p:attrName>style.visibility</p:attrName>
                                        </p:attrNameLst>
                                      </p:cBhvr>
                                      <p:to>
                                        <p:strVal val="visible"/>
                                      </p:to>
                                    </p:set>
                                    <p:anim calcmode="lin" valueType="num">
                                      <p:cBhvr additive="base">
                                        <p:cTn id="29" dur="500" fill="hold"/>
                                        <p:tgtEl>
                                          <p:spTgt spid="1247253"/>
                                        </p:tgtEl>
                                        <p:attrNameLst>
                                          <p:attrName>ppt_x</p:attrName>
                                        </p:attrNameLst>
                                      </p:cBhvr>
                                      <p:tavLst>
                                        <p:tav tm="0">
                                          <p:val>
                                            <p:strVal val="#ppt_x"/>
                                          </p:val>
                                        </p:tav>
                                        <p:tav tm="100000">
                                          <p:val>
                                            <p:strVal val="#ppt_x"/>
                                          </p:val>
                                        </p:tav>
                                      </p:tavLst>
                                    </p:anim>
                                    <p:anim calcmode="lin" valueType="num">
                                      <p:cBhvr additive="base">
                                        <p:cTn id="30" dur="500" fill="hold"/>
                                        <p:tgtEl>
                                          <p:spTgt spid="1247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51" grpId="0" animBg="1"/>
      <p:bldP spid="1247252" grpId="0" animBg="1"/>
      <p:bldP spid="124725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048000" y="228600"/>
            <a:ext cx="6096000" cy="1219200"/>
          </a:xfrm>
          <a:ln>
            <a:solidFill>
              <a:schemeClr val="bg2"/>
            </a:solidFill>
            <a:miter lim="800000"/>
            <a:headEnd/>
            <a:tailEnd/>
          </a:ln>
        </p:spPr>
        <p:txBody>
          <a:bodyPr/>
          <a:lstStyle/>
          <a:p>
            <a:pPr eaLnBrk="1" hangingPunct="1">
              <a:defRPr/>
            </a:pPr>
            <a:r>
              <a:rPr lang="en-US" b="1" dirty="0">
                <a:solidFill>
                  <a:srgbClr val="66FF33"/>
                </a:solidFill>
                <a:ea typeface="MS PGothic" charset="0"/>
                <a:cs typeface="ＭＳ Ｐゴシック" charset="0"/>
              </a:rPr>
              <a:t>Contrasting </a:t>
            </a:r>
            <a:br>
              <a:rPr lang="en-US" b="1" dirty="0">
                <a:solidFill>
                  <a:srgbClr val="66FF33"/>
                </a:solidFill>
                <a:ea typeface="MS PGothic" charset="0"/>
                <a:cs typeface="ＭＳ Ｐゴシック" charset="0"/>
              </a:rPr>
            </a:br>
            <a:r>
              <a:rPr lang="en-US" b="1" dirty="0">
                <a:solidFill>
                  <a:srgbClr val="66FF33"/>
                </a:solidFill>
                <a:ea typeface="MS PGothic" charset="0"/>
                <a:cs typeface="ＭＳ Ｐゴシック" charset="0"/>
              </a:rPr>
              <a:t>Foragers and Farmers</a:t>
            </a:r>
          </a:p>
        </p:txBody>
      </p:sp>
      <p:sp>
        <p:nvSpPr>
          <p:cNvPr id="46083" name="Rectangle 3"/>
          <p:cNvSpPr>
            <a:spLocks noGrp="1" noChangeArrowheads="1"/>
          </p:cNvSpPr>
          <p:nvPr>
            <p:ph type="body" idx="1"/>
          </p:nvPr>
        </p:nvSpPr>
        <p:spPr>
          <a:xfrm>
            <a:off x="76200" y="3959225"/>
            <a:ext cx="5562600" cy="2670175"/>
          </a:xfrm>
          <a:solidFill>
            <a:schemeClr val="bg2"/>
          </a:solidFill>
        </p:spPr>
        <p:txBody>
          <a:bodyPr/>
          <a:lstStyle/>
          <a:p>
            <a:pPr eaLnBrk="1" hangingPunct="1">
              <a:lnSpc>
                <a:spcPct val="80000"/>
              </a:lnSpc>
              <a:buFontTx/>
              <a:buNone/>
            </a:pPr>
            <a:r>
              <a:rPr lang="en-US" altLang="en-US" sz="2800" b="1" smtClean="0">
                <a:solidFill>
                  <a:srgbClr val="00FF00"/>
                </a:solidFill>
              </a:rPr>
              <a:t>	Farmers</a:t>
            </a:r>
          </a:p>
          <a:p>
            <a:pPr lvl="1" eaLnBrk="1" hangingPunct="1">
              <a:lnSpc>
                <a:spcPct val="80000"/>
              </a:lnSpc>
            </a:pPr>
            <a:r>
              <a:rPr lang="ja-JP" altLang="en-US" sz="2400" b="1" smtClean="0">
                <a:solidFill>
                  <a:srgbClr val="00FF00"/>
                </a:solidFill>
              </a:rPr>
              <a:t>‘</a:t>
            </a:r>
            <a:r>
              <a:rPr lang="en-US" altLang="ja-JP" sz="2400" b="1" smtClean="0">
                <a:solidFill>
                  <a:srgbClr val="00FF00"/>
                </a:solidFill>
              </a:rPr>
              <a:t>harvest</a:t>
            </a:r>
            <a:r>
              <a:rPr lang="ja-JP" altLang="en-US" sz="2400" b="1" smtClean="0">
                <a:solidFill>
                  <a:srgbClr val="00FF00"/>
                </a:solidFill>
              </a:rPr>
              <a:t>’</a:t>
            </a:r>
            <a:r>
              <a:rPr lang="en-US" altLang="ja-JP" sz="2400" b="1" smtClean="0">
                <a:solidFill>
                  <a:srgbClr val="00FF00"/>
                </a:solidFill>
              </a:rPr>
              <a:t>  a smaller number of animals and plants but</a:t>
            </a:r>
          </a:p>
          <a:p>
            <a:pPr lvl="1" eaLnBrk="1" hangingPunct="1">
              <a:lnSpc>
                <a:spcPct val="80000"/>
              </a:lnSpc>
            </a:pPr>
            <a:r>
              <a:rPr lang="en-US" altLang="en-US" sz="2400" b="1" smtClean="0">
                <a:solidFill>
                  <a:srgbClr val="00FF00"/>
                </a:solidFill>
              </a:rPr>
              <a:t>increase their output artificially</a:t>
            </a:r>
          </a:p>
          <a:p>
            <a:pPr eaLnBrk="1" hangingPunct="1">
              <a:lnSpc>
                <a:spcPct val="80000"/>
              </a:lnSpc>
            </a:pPr>
            <a:r>
              <a:rPr lang="en-US" altLang="en-US" sz="2800" b="1" smtClean="0">
                <a:solidFill>
                  <a:schemeClr val="accent2"/>
                </a:solidFill>
              </a:rPr>
              <a:t>From</a:t>
            </a:r>
          </a:p>
          <a:p>
            <a:pPr lvl="1" eaLnBrk="1" hangingPunct="1">
              <a:lnSpc>
                <a:spcPct val="80000"/>
              </a:lnSpc>
            </a:pPr>
            <a:r>
              <a:rPr lang="en-US" altLang="en-US" sz="2400" b="1" smtClean="0">
                <a:solidFill>
                  <a:schemeClr val="accent2"/>
                </a:solidFill>
              </a:rPr>
              <a:t>Relying on nature, to</a:t>
            </a:r>
          </a:p>
          <a:p>
            <a:pPr lvl="1" eaLnBrk="1" hangingPunct="1">
              <a:lnSpc>
                <a:spcPct val="80000"/>
              </a:lnSpc>
            </a:pPr>
            <a:r>
              <a:rPr lang="en-US" altLang="en-US" sz="2400" b="1" u="sng" smtClean="0">
                <a:solidFill>
                  <a:schemeClr val="accent2"/>
                </a:solidFill>
              </a:rPr>
              <a:t>Manipulating </a:t>
            </a:r>
            <a:r>
              <a:rPr lang="en-US" altLang="en-US" sz="2400" b="1" smtClean="0">
                <a:solidFill>
                  <a:schemeClr val="accent2"/>
                </a:solidFill>
              </a:rPr>
              <a:t>nature</a:t>
            </a:r>
          </a:p>
        </p:txBody>
      </p:sp>
      <p:sp>
        <p:nvSpPr>
          <p:cNvPr id="53252" name="Rectangle 6"/>
          <p:cNvSpPr>
            <a:spLocks noChangeArrowheads="1"/>
          </p:cNvSpPr>
          <p:nvPr/>
        </p:nvSpPr>
        <p:spPr bwMode="auto">
          <a:xfrm>
            <a:off x="1600200" y="3352800"/>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hlinkClick r:id="rId2"/>
              </a:rPr>
              <a:t>www.kidzpicz.com</a:t>
            </a:r>
            <a:r>
              <a:rPr lang="en-US" altLang="en-US"/>
              <a:t> </a:t>
            </a:r>
          </a:p>
        </p:txBody>
      </p:sp>
      <p:pic>
        <p:nvPicPr>
          <p:cNvPr id="53253" name="Picture 8" descr="435-far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335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9"/>
          <p:cNvSpPr>
            <a:spLocks noChangeArrowheads="1"/>
          </p:cNvSpPr>
          <p:nvPr/>
        </p:nvSpPr>
        <p:spPr bwMode="auto">
          <a:xfrm>
            <a:off x="7772400" y="6400800"/>
            <a:ext cx="116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hlinkClick r:id="rId4"/>
              </a:rPr>
              <a:t>danny.oz.au/travel</a:t>
            </a:r>
            <a:r>
              <a:rPr lang="en-US" altLang="en-US"/>
              <a:t> </a:t>
            </a:r>
          </a:p>
        </p:txBody>
      </p:sp>
      <p:sp>
        <p:nvSpPr>
          <p:cNvPr id="53255" name="Rectangle 10"/>
          <p:cNvSpPr>
            <a:spLocks noChangeArrowheads="1"/>
          </p:cNvSpPr>
          <p:nvPr/>
        </p:nvSpPr>
        <p:spPr bwMode="auto">
          <a:xfrm>
            <a:off x="2819400" y="1600200"/>
            <a:ext cx="2819400" cy="2308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tx2"/>
                </a:solidFill>
              </a:rPr>
              <a:t>Foragers </a:t>
            </a:r>
            <a:r>
              <a:rPr lang="ja-JP" altLang="en-US" sz="2400"/>
              <a:t>‘</a:t>
            </a:r>
            <a:r>
              <a:rPr lang="en-US" altLang="ja-JP" sz="2400"/>
              <a:t>harvest</a:t>
            </a:r>
            <a:r>
              <a:rPr lang="ja-JP" altLang="en-US" sz="2400"/>
              <a:t>’</a:t>
            </a:r>
            <a:r>
              <a:rPr lang="en-US" altLang="ja-JP" sz="2400"/>
              <a:t> a wide variety of different animals and plants that are provided by natural selection</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304800"/>
            <a:ext cx="7772400" cy="1676400"/>
          </a:xfrm>
          <a:solidFill>
            <a:schemeClr val="bg2"/>
          </a:solidFill>
        </p:spPr>
        <p:txBody>
          <a:bodyPr/>
          <a:lstStyle/>
          <a:p>
            <a:pPr eaLnBrk="1" hangingPunct="1">
              <a:defRPr/>
            </a:pPr>
            <a:r>
              <a:rPr lang="en-US" sz="5400" b="1" dirty="0" smtClean="0">
                <a:solidFill>
                  <a:srgbClr val="66FF33"/>
                </a:solidFill>
                <a:ea typeface="MS PGothic" charset="0"/>
                <a:cs typeface="ＭＳ Ｐゴシック" charset="0"/>
              </a:rPr>
              <a:t>When </a:t>
            </a:r>
            <a:r>
              <a:rPr lang="en-US" sz="5400" b="1" dirty="0">
                <a:solidFill>
                  <a:srgbClr val="66FF33"/>
                </a:solidFill>
                <a:ea typeface="MS PGothic" charset="0"/>
                <a:cs typeface="ＭＳ Ｐゴシック" charset="0"/>
              </a:rPr>
              <a:t>and Where? </a:t>
            </a:r>
            <a:br>
              <a:rPr lang="en-US" sz="5400" b="1" dirty="0">
                <a:solidFill>
                  <a:srgbClr val="66FF33"/>
                </a:solidFill>
                <a:ea typeface="MS PGothic" charset="0"/>
                <a:cs typeface="ＭＳ Ｐゴシック" charset="0"/>
              </a:rPr>
            </a:br>
            <a:r>
              <a:rPr lang="en-US" sz="5400" b="1" dirty="0">
                <a:solidFill>
                  <a:srgbClr val="66FF33"/>
                </a:solidFill>
                <a:ea typeface="MS PGothic" charset="0"/>
                <a:cs typeface="ＭＳ Ｐゴシック" charset="0"/>
              </a:rPr>
              <a:t>A Slow Revolution</a:t>
            </a:r>
          </a:p>
        </p:txBody>
      </p:sp>
      <p:sp>
        <p:nvSpPr>
          <p:cNvPr id="89091" name="Rectangle 3"/>
          <p:cNvSpPr>
            <a:spLocks noGrp="1" noChangeArrowheads="1"/>
          </p:cNvSpPr>
          <p:nvPr>
            <p:ph type="body" sz="half" idx="1"/>
          </p:nvPr>
        </p:nvSpPr>
        <p:spPr>
          <a:xfrm>
            <a:off x="762000" y="2286000"/>
            <a:ext cx="3810000" cy="3679825"/>
          </a:xfrm>
          <a:ln>
            <a:solidFill>
              <a:schemeClr val="accent1"/>
            </a:solidFill>
            <a:miter lim="800000"/>
            <a:headEnd/>
            <a:tailEnd/>
          </a:ln>
        </p:spPr>
        <p:txBody>
          <a:bodyPr>
            <a:spAutoFit/>
          </a:bodyPr>
          <a:lstStyle/>
          <a:p>
            <a:pPr eaLnBrk="1" hangingPunct="1"/>
            <a:r>
              <a:rPr lang="en-US" altLang="en-US" sz="2800" smtClean="0"/>
              <a:t>The </a:t>
            </a:r>
            <a:r>
              <a:rPr lang="ja-JP" altLang="en-US" sz="2800" smtClean="0"/>
              <a:t>‘</a:t>
            </a:r>
            <a:r>
              <a:rPr lang="en-US" altLang="ja-JP" sz="2800" smtClean="0"/>
              <a:t>revolution</a:t>
            </a:r>
            <a:r>
              <a:rPr lang="ja-JP" altLang="en-US" sz="2800" smtClean="0"/>
              <a:t>’</a:t>
            </a:r>
            <a:r>
              <a:rPr lang="en-US" altLang="ja-JP" sz="2800" smtClean="0"/>
              <a:t> began, first, in a few separate areas</a:t>
            </a:r>
          </a:p>
          <a:p>
            <a:pPr eaLnBrk="1" hangingPunct="1"/>
            <a:r>
              <a:rPr lang="en-US" altLang="en-US" sz="2800" smtClean="0"/>
              <a:t>Then gradually it spread</a:t>
            </a:r>
          </a:p>
          <a:p>
            <a:pPr eaLnBrk="1" hangingPunct="1"/>
            <a:r>
              <a:rPr lang="en-US" altLang="en-US" sz="2800" b="1" smtClean="0">
                <a:solidFill>
                  <a:schemeClr val="accent1"/>
                </a:solidFill>
              </a:rPr>
              <a:t>The entire process continues up to the present day</a:t>
            </a:r>
          </a:p>
        </p:txBody>
      </p:sp>
      <p:pic>
        <p:nvPicPr>
          <p:cNvPr id="44035" name="Picture 5" descr="FertileCrescent"/>
          <p:cNvPicPr>
            <a:picLocks noGrp="1" noChangeAspect="1" noChangeArrowheads="1"/>
          </p:cNvPicPr>
          <p:nvPr>
            <p:ph sz="half" idx="2"/>
          </p:nvPr>
        </p:nvPicPr>
        <p:blipFill>
          <a:blip r:embed="rId2"/>
          <a:srcRect/>
          <a:stretch>
            <a:fillRect/>
          </a:stretch>
        </p:blipFill>
        <p:spPr>
          <a:xfrm>
            <a:off x="4876800" y="2133600"/>
            <a:ext cx="3581400" cy="41910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Text Box 4"/>
          <p:cNvSpPr txBox="1">
            <a:spLocks noChangeArrowheads="1"/>
          </p:cNvSpPr>
          <p:nvPr/>
        </p:nvSpPr>
        <p:spPr bwMode="auto">
          <a:xfrm>
            <a:off x="228600" y="2230438"/>
            <a:ext cx="8610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6000" dirty="0">
                <a:solidFill>
                  <a:schemeClr val="tx2"/>
                </a:solidFill>
              </a:rPr>
              <a:t>World history as a </a:t>
            </a:r>
            <a:r>
              <a:rPr lang="en-US" altLang="en-US" sz="6000" u="sng" dirty="0">
                <a:solidFill>
                  <a:schemeClr val="tx2"/>
                </a:solidFill>
              </a:rPr>
              <a:t>Whole</a:t>
            </a:r>
          </a:p>
          <a:p>
            <a:pPr algn="ctr" eaLnBrk="1" hangingPunct="1"/>
            <a:r>
              <a:rPr lang="en-US" altLang="en-US" sz="5400" dirty="0">
                <a:solidFill>
                  <a:schemeClr val="tx2"/>
                </a:solidFill>
              </a:rPr>
              <a:t>Now:</a:t>
            </a:r>
          </a:p>
          <a:p>
            <a:pPr algn="ctr" eaLnBrk="1" hangingPunct="1"/>
            <a:r>
              <a:rPr lang="en-US" altLang="en-US" sz="4000" i="1" dirty="0">
                <a:solidFill>
                  <a:schemeClr val="accent1"/>
                </a:solidFill>
              </a:rPr>
              <a:t>What are the most important developments we see when we look at the </a:t>
            </a:r>
            <a:r>
              <a:rPr lang="en-US" altLang="en-US" sz="4000" i="1" u="sng" dirty="0">
                <a:solidFill>
                  <a:schemeClr val="accent1"/>
                </a:solidFill>
              </a:rPr>
              <a:t>whole</a:t>
            </a:r>
            <a:r>
              <a:rPr lang="en-US" altLang="en-US" sz="4000" i="1" dirty="0">
                <a:solidFill>
                  <a:schemeClr val="accent1"/>
                </a:solidFill>
              </a:rPr>
              <a:t> of Eras 1 and </a:t>
            </a:r>
            <a:r>
              <a:rPr lang="en-US" altLang="en-US" sz="4000" i="1" dirty="0" smtClean="0">
                <a:solidFill>
                  <a:schemeClr val="accent1"/>
                </a:solidFill>
              </a:rPr>
              <a:t>2?</a:t>
            </a:r>
            <a:endParaRPr lang="en-US" altLang="en-US" sz="4000" i="1" dirty="0">
              <a:solidFill>
                <a:schemeClr val="accent1"/>
              </a:solidFill>
            </a:endParaRPr>
          </a:p>
        </p:txBody>
      </p:sp>
      <p:sp>
        <p:nvSpPr>
          <p:cNvPr id="1193987" name="Rectangle 6"/>
          <p:cNvSpPr>
            <a:spLocks noGrp="1" noChangeArrowheads="1"/>
          </p:cNvSpPr>
          <p:nvPr>
            <p:ph type="title" idx="4294967295"/>
          </p:nvPr>
        </p:nvSpPr>
        <p:spPr>
          <a:xfrm>
            <a:off x="685800" y="304800"/>
            <a:ext cx="7772400" cy="1752600"/>
          </a:xfrm>
          <a:ln>
            <a:solidFill>
              <a:schemeClr val="accent1"/>
            </a:solidFill>
          </a:ln>
        </p:spPr>
        <p:txBody>
          <a:bodyPr/>
          <a:lstStyle/>
          <a:p>
            <a:pPr eaLnBrk="1" hangingPunct="1">
              <a:defRPr/>
            </a:pPr>
            <a:r>
              <a:rPr lang="en-US" sz="5400" b="1" dirty="0" smtClean="0">
                <a:solidFill>
                  <a:srgbClr val="00FF00"/>
                </a:solidFill>
                <a:ea typeface="+mj-ea"/>
                <a:cs typeface="+mj-cs"/>
              </a:rPr>
              <a:t>What Do We See at Large Scales?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4580">
                                            <p:txEl>
                                              <p:pRg st="0" end="0"/>
                                            </p:txEl>
                                          </p:spTgt>
                                        </p:tgtEl>
                                        <p:attrNameLst>
                                          <p:attrName>style.visibility</p:attrName>
                                        </p:attrNameLst>
                                      </p:cBhvr>
                                      <p:to>
                                        <p:strVal val="visible"/>
                                      </p:to>
                                    </p:set>
                                    <p:anim calcmode="lin" valueType="num">
                                      <p:cBhvr additive="base">
                                        <p:cTn id="7" dur="500" fill="hold"/>
                                        <p:tgtEl>
                                          <p:spTgt spid="6645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45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4580">
                                            <p:txEl>
                                              <p:pRg st="1" end="1"/>
                                            </p:txEl>
                                          </p:spTgt>
                                        </p:tgtEl>
                                        <p:attrNameLst>
                                          <p:attrName>style.visibility</p:attrName>
                                        </p:attrNameLst>
                                      </p:cBhvr>
                                      <p:to>
                                        <p:strVal val="visible"/>
                                      </p:to>
                                    </p:set>
                                    <p:anim calcmode="lin" valueType="num">
                                      <p:cBhvr additive="base">
                                        <p:cTn id="13" dur="500" fill="hold"/>
                                        <p:tgtEl>
                                          <p:spTgt spid="66458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45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4580">
                                            <p:txEl>
                                              <p:pRg st="2" end="2"/>
                                            </p:txEl>
                                          </p:spTgt>
                                        </p:tgtEl>
                                        <p:attrNameLst>
                                          <p:attrName>style.visibility</p:attrName>
                                        </p:attrNameLst>
                                      </p:cBhvr>
                                      <p:to>
                                        <p:strVal val="visible"/>
                                      </p:to>
                                    </p:set>
                                    <p:anim calcmode="lin" valueType="num">
                                      <p:cBhvr additive="base">
                                        <p:cTn id="19" dur="500" fill="hold"/>
                                        <p:tgtEl>
                                          <p:spTgt spid="66458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458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152400"/>
            <a:ext cx="7772400" cy="1143000"/>
          </a:xfrm>
        </p:spPr>
        <p:txBody>
          <a:bodyPr/>
          <a:lstStyle/>
          <a:p>
            <a:pPr eaLnBrk="1" hangingPunct="1">
              <a:defRPr/>
            </a:pPr>
            <a:r>
              <a:rPr lang="en-US" sz="5400" b="1" dirty="0">
                <a:ea typeface="MS PGothic" charset="0"/>
                <a:cs typeface="ＭＳ Ｐゴシック" charset="0"/>
              </a:rPr>
              <a:t>Early Agricultural Sites</a:t>
            </a:r>
          </a:p>
        </p:txBody>
      </p:sp>
      <p:pic>
        <p:nvPicPr>
          <p:cNvPr id="55298" name="Picture 4" descr="early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0475"/>
            <a:ext cx="91440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Oval 19"/>
          <p:cNvSpPr>
            <a:spLocks noChangeArrowheads="1"/>
          </p:cNvSpPr>
          <p:nvPr/>
        </p:nvSpPr>
        <p:spPr bwMode="auto">
          <a:xfrm>
            <a:off x="2514600" y="44958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0" name="Oval 20"/>
          <p:cNvSpPr>
            <a:spLocks noChangeArrowheads="1"/>
          </p:cNvSpPr>
          <p:nvPr/>
        </p:nvSpPr>
        <p:spPr bwMode="auto">
          <a:xfrm>
            <a:off x="1905000" y="38100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1" name="Oval 21"/>
          <p:cNvSpPr>
            <a:spLocks noChangeArrowheads="1"/>
          </p:cNvSpPr>
          <p:nvPr/>
        </p:nvSpPr>
        <p:spPr bwMode="auto">
          <a:xfrm>
            <a:off x="2133600" y="32766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2" name="Oval 16"/>
          <p:cNvSpPr>
            <a:spLocks noChangeArrowheads="1"/>
          </p:cNvSpPr>
          <p:nvPr/>
        </p:nvSpPr>
        <p:spPr bwMode="auto">
          <a:xfrm>
            <a:off x="5257800" y="34290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3" name="Oval 17"/>
          <p:cNvSpPr>
            <a:spLocks noChangeArrowheads="1"/>
          </p:cNvSpPr>
          <p:nvPr/>
        </p:nvSpPr>
        <p:spPr bwMode="auto">
          <a:xfrm>
            <a:off x="4953000" y="35814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4" name="Oval 18"/>
          <p:cNvSpPr>
            <a:spLocks noChangeArrowheads="1"/>
          </p:cNvSpPr>
          <p:nvPr/>
        </p:nvSpPr>
        <p:spPr bwMode="auto">
          <a:xfrm>
            <a:off x="4191000" y="39624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5" name="Oval 22"/>
          <p:cNvSpPr>
            <a:spLocks noChangeArrowheads="1"/>
          </p:cNvSpPr>
          <p:nvPr/>
        </p:nvSpPr>
        <p:spPr bwMode="auto">
          <a:xfrm>
            <a:off x="6705600" y="38862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6" name="Oval 23"/>
          <p:cNvSpPr>
            <a:spLocks noChangeArrowheads="1"/>
          </p:cNvSpPr>
          <p:nvPr/>
        </p:nvSpPr>
        <p:spPr bwMode="auto">
          <a:xfrm>
            <a:off x="6858000" y="32766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7" name="Oval 24"/>
          <p:cNvSpPr>
            <a:spLocks noChangeArrowheads="1"/>
          </p:cNvSpPr>
          <p:nvPr/>
        </p:nvSpPr>
        <p:spPr bwMode="auto">
          <a:xfrm>
            <a:off x="7467600" y="43434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8" name="Oval 25"/>
          <p:cNvSpPr>
            <a:spLocks noChangeArrowheads="1"/>
          </p:cNvSpPr>
          <p:nvPr/>
        </p:nvSpPr>
        <p:spPr bwMode="auto">
          <a:xfrm>
            <a:off x="5867400" y="35814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5309" name="Oval 26"/>
          <p:cNvSpPr>
            <a:spLocks noChangeArrowheads="1"/>
          </p:cNvSpPr>
          <p:nvPr/>
        </p:nvSpPr>
        <p:spPr bwMode="auto">
          <a:xfrm>
            <a:off x="6934200" y="3581400"/>
            <a:ext cx="228600" cy="228600"/>
          </a:xfrm>
          <a:prstGeom prst="ellipse">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7893" name="Text Box 5"/>
          <p:cNvSpPr txBox="1">
            <a:spLocks noChangeArrowheads="1"/>
          </p:cNvSpPr>
          <p:nvPr/>
        </p:nvSpPr>
        <p:spPr bwMode="auto">
          <a:xfrm>
            <a:off x="4133850" y="2895600"/>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S.W. Asia</a:t>
            </a:r>
          </a:p>
        </p:txBody>
      </p:sp>
      <p:sp>
        <p:nvSpPr>
          <p:cNvPr id="37894" name="Text Box 6"/>
          <p:cNvSpPr txBox="1">
            <a:spLocks noChangeArrowheads="1"/>
          </p:cNvSpPr>
          <p:nvPr/>
        </p:nvSpPr>
        <p:spPr bwMode="auto">
          <a:xfrm>
            <a:off x="4800600" y="3733800"/>
            <a:ext cx="1258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Egypt</a:t>
            </a:r>
          </a:p>
          <a:p>
            <a:pPr eaLnBrk="1" hangingPunct="1"/>
            <a:r>
              <a:rPr lang="en-US" altLang="en-US" sz="2400">
                <a:solidFill>
                  <a:schemeClr val="bg2"/>
                </a:solidFill>
              </a:rPr>
              <a:t>&amp; Sudan</a:t>
            </a:r>
          </a:p>
        </p:txBody>
      </p:sp>
      <p:sp>
        <p:nvSpPr>
          <p:cNvPr id="37895" name="Text Box 7"/>
          <p:cNvSpPr txBox="1">
            <a:spLocks noChangeArrowheads="1"/>
          </p:cNvSpPr>
          <p:nvPr/>
        </p:nvSpPr>
        <p:spPr bwMode="auto">
          <a:xfrm>
            <a:off x="3276600" y="4038600"/>
            <a:ext cx="140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W. Africa</a:t>
            </a:r>
          </a:p>
        </p:txBody>
      </p:sp>
      <p:sp>
        <p:nvSpPr>
          <p:cNvPr id="37896" name="Text Box 8"/>
          <p:cNvSpPr txBox="1">
            <a:spLocks noChangeArrowheads="1"/>
          </p:cNvSpPr>
          <p:nvPr/>
        </p:nvSpPr>
        <p:spPr bwMode="auto">
          <a:xfrm>
            <a:off x="5565775" y="3200400"/>
            <a:ext cx="938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Indus</a:t>
            </a:r>
          </a:p>
        </p:txBody>
      </p:sp>
      <p:sp>
        <p:nvSpPr>
          <p:cNvPr id="37897" name="Text Box 9"/>
          <p:cNvSpPr txBox="1">
            <a:spLocks noChangeArrowheads="1"/>
          </p:cNvSpPr>
          <p:nvPr/>
        </p:nvSpPr>
        <p:spPr bwMode="auto">
          <a:xfrm>
            <a:off x="6934200" y="3810000"/>
            <a:ext cx="132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S.E. Asia</a:t>
            </a:r>
          </a:p>
        </p:txBody>
      </p:sp>
      <p:sp>
        <p:nvSpPr>
          <p:cNvPr id="37898" name="Text Box 10"/>
          <p:cNvSpPr txBox="1">
            <a:spLocks noChangeArrowheads="1"/>
          </p:cNvSpPr>
          <p:nvPr/>
        </p:nvSpPr>
        <p:spPr bwMode="auto">
          <a:xfrm>
            <a:off x="7148513" y="3429000"/>
            <a:ext cx="1233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S. China</a:t>
            </a:r>
          </a:p>
        </p:txBody>
      </p:sp>
      <p:sp>
        <p:nvSpPr>
          <p:cNvPr id="37899" name="Text Box 11"/>
          <p:cNvSpPr txBox="1">
            <a:spLocks noChangeArrowheads="1"/>
          </p:cNvSpPr>
          <p:nvPr/>
        </p:nvSpPr>
        <p:spPr bwMode="auto">
          <a:xfrm>
            <a:off x="6781800" y="29718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N. China</a:t>
            </a:r>
          </a:p>
        </p:txBody>
      </p:sp>
      <p:sp>
        <p:nvSpPr>
          <p:cNvPr id="37900" name="Text Box 12"/>
          <p:cNvSpPr txBox="1">
            <a:spLocks noChangeArrowheads="1"/>
          </p:cNvSpPr>
          <p:nvPr/>
        </p:nvSpPr>
        <p:spPr bwMode="auto">
          <a:xfrm>
            <a:off x="6172200" y="4343400"/>
            <a:ext cx="253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Papua New Guinea</a:t>
            </a:r>
          </a:p>
        </p:txBody>
      </p:sp>
      <p:sp>
        <p:nvSpPr>
          <p:cNvPr id="37901" name="Text Box 13"/>
          <p:cNvSpPr txBox="1">
            <a:spLocks noChangeArrowheads="1"/>
          </p:cNvSpPr>
          <p:nvPr/>
        </p:nvSpPr>
        <p:spPr bwMode="auto">
          <a:xfrm>
            <a:off x="914400" y="2895600"/>
            <a:ext cx="239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Mississippi valley</a:t>
            </a:r>
          </a:p>
        </p:txBody>
      </p:sp>
      <p:sp>
        <p:nvSpPr>
          <p:cNvPr id="37902" name="Text Box 14"/>
          <p:cNvSpPr txBox="1">
            <a:spLocks noChangeArrowheads="1"/>
          </p:cNvSpPr>
          <p:nvPr/>
        </p:nvSpPr>
        <p:spPr bwMode="auto">
          <a:xfrm>
            <a:off x="1265238" y="3657600"/>
            <a:ext cx="1824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Mesoamerica</a:t>
            </a:r>
          </a:p>
        </p:txBody>
      </p:sp>
      <p:sp>
        <p:nvSpPr>
          <p:cNvPr id="37903" name="Text Box 15"/>
          <p:cNvSpPr txBox="1">
            <a:spLocks noChangeArrowheads="1"/>
          </p:cNvSpPr>
          <p:nvPr/>
        </p:nvSpPr>
        <p:spPr bwMode="auto">
          <a:xfrm>
            <a:off x="1931988" y="4343400"/>
            <a:ext cx="96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bg2"/>
                </a:solidFill>
              </a:rPr>
              <a:t>Andes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ppt_w</p:attrName>
                                        </p:attrNameLst>
                                      </p:cBhvr>
                                      <p:tavLst>
                                        <p:tav tm="0">
                                          <p:val>
                                            <p:fltVal val="0"/>
                                          </p:val>
                                        </p:tav>
                                        <p:tav tm="100000">
                                          <p:val>
                                            <p:strVal val="#ppt_w"/>
                                          </p:val>
                                        </p:tav>
                                      </p:tavLst>
                                    </p:anim>
                                    <p:anim calcmode="lin" valueType="num">
                                      <p:cBhvr>
                                        <p:cTn id="8" dur="500" fill="hold"/>
                                        <p:tgtEl>
                                          <p:spTgt spid="3789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ppt_w</p:attrName>
                                        </p:attrNameLst>
                                      </p:cBhvr>
                                      <p:tavLst>
                                        <p:tav tm="0">
                                          <p:val>
                                            <p:fltVal val="0"/>
                                          </p:val>
                                        </p:tav>
                                        <p:tav tm="100000">
                                          <p:val>
                                            <p:strVal val="#ppt_w"/>
                                          </p:val>
                                        </p:tav>
                                      </p:tavLst>
                                    </p:anim>
                                    <p:anim calcmode="lin" valueType="num">
                                      <p:cBhvr>
                                        <p:cTn id="14" dur="500" fill="hold"/>
                                        <p:tgtEl>
                                          <p:spTgt spid="3789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900"/>
                                        </p:tgtEl>
                                        <p:attrNameLst>
                                          <p:attrName>style.visibility</p:attrName>
                                        </p:attrNameLst>
                                      </p:cBhvr>
                                      <p:to>
                                        <p:strVal val="visible"/>
                                      </p:to>
                                    </p:set>
                                    <p:anim calcmode="lin" valueType="num">
                                      <p:cBhvr>
                                        <p:cTn id="19" dur="500" fill="hold"/>
                                        <p:tgtEl>
                                          <p:spTgt spid="37900"/>
                                        </p:tgtEl>
                                        <p:attrNameLst>
                                          <p:attrName>ppt_w</p:attrName>
                                        </p:attrNameLst>
                                      </p:cBhvr>
                                      <p:tavLst>
                                        <p:tav tm="0">
                                          <p:val>
                                            <p:fltVal val="0"/>
                                          </p:val>
                                        </p:tav>
                                        <p:tav tm="100000">
                                          <p:val>
                                            <p:strVal val="#ppt_w"/>
                                          </p:val>
                                        </p:tav>
                                      </p:tavLst>
                                    </p:anim>
                                    <p:anim calcmode="lin" valueType="num">
                                      <p:cBhvr>
                                        <p:cTn id="20" dur="500" fill="hold"/>
                                        <p:tgtEl>
                                          <p:spTgt spid="3790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7898"/>
                                        </p:tgtEl>
                                        <p:attrNameLst>
                                          <p:attrName>style.visibility</p:attrName>
                                        </p:attrNameLst>
                                      </p:cBhvr>
                                      <p:to>
                                        <p:strVal val="visible"/>
                                      </p:to>
                                    </p:set>
                                    <p:anim calcmode="lin" valueType="num">
                                      <p:cBhvr>
                                        <p:cTn id="25" dur="500" fill="hold"/>
                                        <p:tgtEl>
                                          <p:spTgt spid="37898"/>
                                        </p:tgtEl>
                                        <p:attrNameLst>
                                          <p:attrName>ppt_w</p:attrName>
                                        </p:attrNameLst>
                                      </p:cBhvr>
                                      <p:tavLst>
                                        <p:tav tm="0">
                                          <p:val>
                                            <p:fltVal val="0"/>
                                          </p:val>
                                        </p:tav>
                                        <p:tav tm="100000">
                                          <p:val>
                                            <p:strVal val="#ppt_w"/>
                                          </p:val>
                                        </p:tav>
                                      </p:tavLst>
                                    </p:anim>
                                    <p:anim calcmode="lin" valueType="num">
                                      <p:cBhvr>
                                        <p:cTn id="26" dur="500" fill="hold"/>
                                        <p:tgtEl>
                                          <p:spTgt spid="3789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7899"/>
                                        </p:tgtEl>
                                        <p:attrNameLst>
                                          <p:attrName>style.visibility</p:attrName>
                                        </p:attrNameLst>
                                      </p:cBhvr>
                                      <p:to>
                                        <p:strVal val="visible"/>
                                      </p:to>
                                    </p:set>
                                    <p:anim calcmode="lin" valueType="num">
                                      <p:cBhvr>
                                        <p:cTn id="31" dur="500" fill="hold"/>
                                        <p:tgtEl>
                                          <p:spTgt spid="37899"/>
                                        </p:tgtEl>
                                        <p:attrNameLst>
                                          <p:attrName>ppt_w</p:attrName>
                                        </p:attrNameLst>
                                      </p:cBhvr>
                                      <p:tavLst>
                                        <p:tav tm="0">
                                          <p:val>
                                            <p:fltVal val="0"/>
                                          </p:val>
                                        </p:tav>
                                        <p:tav tm="100000">
                                          <p:val>
                                            <p:strVal val="#ppt_w"/>
                                          </p:val>
                                        </p:tav>
                                      </p:tavLst>
                                    </p:anim>
                                    <p:anim calcmode="lin" valueType="num">
                                      <p:cBhvr>
                                        <p:cTn id="32" dur="500" fill="hold"/>
                                        <p:tgtEl>
                                          <p:spTgt spid="37899"/>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7897"/>
                                        </p:tgtEl>
                                        <p:attrNameLst>
                                          <p:attrName>style.visibility</p:attrName>
                                        </p:attrNameLst>
                                      </p:cBhvr>
                                      <p:to>
                                        <p:strVal val="visible"/>
                                      </p:to>
                                    </p:set>
                                    <p:anim calcmode="lin" valueType="num">
                                      <p:cBhvr>
                                        <p:cTn id="37" dur="500" fill="hold"/>
                                        <p:tgtEl>
                                          <p:spTgt spid="37897"/>
                                        </p:tgtEl>
                                        <p:attrNameLst>
                                          <p:attrName>ppt_w</p:attrName>
                                        </p:attrNameLst>
                                      </p:cBhvr>
                                      <p:tavLst>
                                        <p:tav tm="0">
                                          <p:val>
                                            <p:fltVal val="0"/>
                                          </p:val>
                                        </p:tav>
                                        <p:tav tm="100000">
                                          <p:val>
                                            <p:strVal val="#ppt_w"/>
                                          </p:val>
                                        </p:tav>
                                      </p:tavLst>
                                    </p:anim>
                                    <p:anim calcmode="lin" valueType="num">
                                      <p:cBhvr>
                                        <p:cTn id="38" dur="500" fill="hold"/>
                                        <p:tgtEl>
                                          <p:spTgt spid="37897"/>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7902"/>
                                        </p:tgtEl>
                                        <p:attrNameLst>
                                          <p:attrName>style.visibility</p:attrName>
                                        </p:attrNameLst>
                                      </p:cBhvr>
                                      <p:to>
                                        <p:strVal val="visible"/>
                                      </p:to>
                                    </p:set>
                                    <p:anim calcmode="lin" valueType="num">
                                      <p:cBhvr>
                                        <p:cTn id="43" dur="500" fill="hold"/>
                                        <p:tgtEl>
                                          <p:spTgt spid="37902"/>
                                        </p:tgtEl>
                                        <p:attrNameLst>
                                          <p:attrName>ppt_w</p:attrName>
                                        </p:attrNameLst>
                                      </p:cBhvr>
                                      <p:tavLst>
                                        <p:tav tm="0">
                                          <p:val>
                                            <p:fltVal val="0"/>
                                          </p:val>
                                        </p:tav>
                                        <p:tav tm="100000">
                                          <p:val>
                                            <p:strVal val="#ppt_w"/>
                                          </p:val>
                                        </p:tav>
                                      </p:tavLst>
                                    </p:anim>
                                    <p:anim calcmode="lin" valueType="num">
                                      <p:cBhvr>
                                        <p:cTn id="44" dur="500" fill="hold"/>
                                        <p:tgtEl>
                                          <p:spTgt spid="37902"/>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7903"/>
                                        </p:tgtEl>
                                        <p:attrNameLst>
                                          <p:attrName>style.visibility</p:attrName>
                                        </p:attrNameLst>
                                      </p:cBhvr>
                                      <p:to>
                                        <p:strVal val="visible"/>
                                      </p:to>
                                    </p:set>
                                    <p:anim calcmode="lin" valueType="num">
                                      <p:cBhvr>
                                        <p:cTn id="49" dur="500" fill="hold"/>
                                        <p:tgtEl>
                                          <p:spTgt spid="37903"/>
                                        </p:tgtEl>
                                        <p:attrNameLst>
                                          <p:attrName>ppt_w</p:attrName>
                                        </p:attrNameLst>
                                      </p:cBhvr>
                                      <p:tavLst>
                                        <p:tav tm="0">
                                          <p:val>
                                            <p:fltVal val="0"/>
                                          </p:val>
                                        </p:tav>
                                        <p:tav tm="100000">
                                          <p:val>
                                            <p:strVal val="#ppt_w"/>
                                          </p:val>
                                        </p:tav>
                                      </p:tavLst>
                                    </p:anim>
                                    <p:anim calcmode="lin" valueType="num">
                                      <p:cBhvr>
                                        <p:cTn id="50" dur="500" fill="hold"/>
                                        <p:tgtEl>
                                          <p:spTgt spid="37903"/>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37896"/>
                                        </p:tgtEl>
                                        <p:attrNameLst>
                                          <p:attrName>style.visibility</p:attrName>
                                        </p:attrNameLst>
                                      </p:cBhvr>
                                      <p:to>
                                        <p:strVal val="visible"/>
                                      </p:to>
                                    </p:set>
                                    <p:anim calcmode="lin" valueType="num">
                                      <p:cBhvr>
                                        <p:cTn id="55" dur="500" fill="hold"/>
                                        <p:tgtEl>
                                          <p:spTgt spid="37896"/>
                                        </p:tgtEl>
                                        <p:attrNameLst>
                                          <p:attrName>ppt_w</p:attrName>
                                        </p:attrNameLst>
                                      </p:cBhvr>
                                      <p:tavLst>
                                        <p:tav tm="0">
                                          <p:val>
                                            <p:fltVal val="0"/>
                                          </p:val>
                                        </p:tav>
                                        <p:tav tm="100000">
                                          <p:val>
                                            <p:strVal val="#ppt_w"/>
                                          </p:val>
                                        </p:tav>
                                      </p:tavLst>
                                    </p:anim>
                                    <p:anim calcmode="lin" valueType="num">
                                      <p:cBhvr>
                                        <p:cTn id="56" dur="500" fill="hold"/>
                                        <p:tgtEl>
                                          <p:spTgt spid="37896"/>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37895"/>
                                        </p:tgtEl>
                                        <p:attrNameLst>
                                          <p:attrName>style.visibility</p:attrName>
                                        </p:attrNameLst>
                                      </p:cBhvr>
                                      <p:to>
                                        <p:strVal val="visible"/>
                                      </p:to>
                                    </p:set>
                                    <p:anim calcmode="lin" valueType="num">
                                      <p:cBhvr>
                                        <p:cTn id="61" dur="500" fill="hold"/>
                                        <p:tgtEl>
                                          <p:spTgt spid="37895"/>
                                        </p:tgtEl>
                                        <p:attrNameLst>
                                          <p:attrName>ppt_w</p:attrName>
                                        </p:attrNameLst>
                                      </p:cBhvr>
                                      <p:tavLst>
                                        <p:tav tm="0">
                                          <p:val>
                                            <p:fltVal val="0"/>
                                          </p:val>
                                        </p:tav>
                                        <p:tav tm="100000">
                                          <p:val>
                                            <p:strVal val="#ppt_w"/>
                                          </p:val>
                                        </p:tav>
                                      </p:tavLst>
                                    </p:anim>
                                    <p:anim calcmode="lin" valueType="num">
                                      <p:cBhvr>
                                        <p:cTn id="62" dur="500" fill="hold"/>
                                        <p:tgtEl>
                                          <p:spTgt spid="37895"/>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37901"/>
                                        </p:tgtEl>
                                        <p:attrNameLst>
                                          <p:attrName>style.visibility</p:attrName>
                                        </p:attrNameLst>
                                      </p:cBhvr>
                                      <p:to>
                                        <p:strVal val="visible"/>
                                      </p:to>
                                    </p:set>
                                    <p:anim calcmode="lin" valueType="num">
                                      <p:cBhvr>
                                        <p:cTn id="67" dur="500" fill="hold"/>
                                        <p:tgtEl>
                                          <p:spTgt spid="37901"/>
                                        </p:tgtEl>
                                        <p:attrNameLst>
                                          <p:attrName>ppt_w</p:attrName>
                                        </p:attrNameLst>
                                      </p:cBhvr>
                                      <p:tavLst>
                                        <p:tav tm="0">
                                          <p:val>
                                            <p:fltVal val="0"/>
                                          </p:val>
                                        </p:tav>
                                        <p:tav tm="100000">
                                          <p:val>
                                            <p:strVal val="#ppt_w"/>
                                          </p:val>
                                        </p:tav>
                                      </p:tavLst>
                                    </p:anim>
                                    <p:anim calcmode="lin" valueType="num">
                                      <p:cBhvr>
                                        <p:cTn id="68" dur="500" fill="hold"/>
                                        <p:tgtEl>
                                          <p:spTgt spid="379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4" grpId="0" autoUpdateAnimBg="0"/>
      <p:bldP spid="37895" grpId="0" autoUpdateAnimBg="0"/>
      <p:bldP spid="37896" grpId="0" autoUpdateAnimBg="0"/>
      <p:bldP spid="37897" grpId="0" autoUpdateAnimBg="0"/>
      <p:bldP spid="37898" grpId="0" autoUpdateAnimBg="0"/>
      <p:bldP spid="37899" grpId="0" autoUpdateAnimBg="0"/>
      <p:bldP spid="37900" grpId="0" autoUpdateAnimBg="0"/>
      <p:bldP spid="37901" grpId="0" autoUpdateAnimBg="0"/>
      <p:bldP spid="37902" grpId="0" autoUpdateAnimBg="0"/>
      <p:bldP spid="3790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a:xfrm>
            <a:off x="685800" y="152400"/>
            <a:ext cx="7772400" cy="1447800"/>
          </a:xfrm>
          <a:solidFill>
            <a:srgbClr val="000000"/>
          </a:solidFill>
        </p:spPr>
        <p:txBody>
          <a:bodyPr/>
          <a:lstStyle/>
          <a:p>
            <a:pPr eaLnBrk="1" hangingPunct="1">
              <a:defRPr/>
            </a:pPr>
            <a:r>
              <a:rPr lang="en-US" sz="4800" b="1" dirty="0" smtClean="0">
                <a:solidFill>
                  <a:srgbClr val="66FFFF"/>
                </a:solidFill>
                <a:ea typeface="+mj-ea"/>
                <a:cs typeface="+mj-cs"/>
              </a:rPr>
              <a:t>Explaining </a:t>
            </a:r>
            <a:br>
              <a:rPr lang="en-US" sz="4800" b="1" dirty="0" smtClean="0">
                <a:solidFill>
                  <a:srgbClr val="66FFFF"/>
                </a:solidFill>
                <a:ea typeface="+mj-ea"/>
                <a:cs typeface="+mj-cs"/>
              </a:rPr>
            </a:br>
            <a:r>
              <a:rPr lang="en-US" sz="4800" b="1" dirty="0" smtClean="0">
                <a:solidFill>
                  <a:srgbClr val="66FFFF"/>
                </a:solidFill>
                <a:ea typeface="+mj-ea"/>
                <a:cs typeface="+mj-cs"/>
              </a:rPr>
              <a:t>the Origins of Agriculture</a:t>
            </a:r>
          </a:p>
        </p:txBody>
      </p:sp>
      <p:sp>
        <p:nvSpPr>
          <p:cNvPr id="1251331" name="Rectangle 3"/>
          <p:cNvSpPr>
            <a:spLocks noGrp="1" noChangeArrowheads="1"/>
          </p:cNvSpPr>
          <p:nvPr>
            <p:ph type="body" idx="1"/>
          </p:nvPr>
        </p:nvSpPr>
        <p:spPr>
          <a:xfrm>
            <a:off x="228600" y="1905000"/>
            <a:ext cx="7772400" cy="4802188"/>
          </a:xfrm>
        </p:spPr>
        <p:txBody>
          <a:bodyPr>
            <a:spAutoFit/>
          </a:bodyPr>
          <a:lstStyle/>
          <a:p>
            <a:pPr eaLnBrk="1" hangingPunct="1">
              <a:lnSpc>
                <a:spcPct val="90000"/>
              </a:lnSpc>
            </a:pPr>
            <a:r>
              <a:rPr lang="en-US" altLang="en-US" smtClean="0">
                <a:solidFill>
                  <a:schemeClr val="tx2"/>
                </a:solidFill>
              </a:rPr>
              <a:t>The obvious (but wrong) answer</a:t>
            </a:r>
            <a:r>
              <a:rPr lang="en-US" altLang="en-US" smtClean="0"/>
              <a:t>:</a:t>
            </a:r>
          </a:p>
          <a:p>
            <a:pPr lvl="1" eaLnBrk="1" hangingPunct="1">
              <a:lnSpc>
                <a:spcPct val="90000"/>
              </a:lnSpc>
            </a:pPr>
            <a:r>
              <a:rPr lang="en-US" altLang="en-US" smtClean="0"/>
              <a:t>Someone invented it</a:t>
            </a:r>
          </a:p>
          <a:p>
            <a:pPr lvl="1" eaLnBrk="1" hangingPunct="1">
              <a:lnSpc>
                <a:spcPct val="90000"/>
              </a:lnSpc>
            </a:pPr>
            <a:r>
              <a:rPr lang="en-US" altLang="en-US" smtClean="0"/>
              <a:t>Everyone else copied it</a:t>
            </a:r>
          </a:p>
          <a:p>
            <a:pPr eaLnBrk="1" hangingPunct="1">
              <a:lnSpc>
                <a:spcPct val="90000"/>
              </a:lnSpc>
            </a:pPr>
            <a:r>
              <a:rPr lang="en-US" altLang="en-US" b="1" smtClean="0">
                <a:solidFill>
                  <a:srgbClr val="00FF00"/>
                </a:solidFill>
              </a:rPr>
              <a:t>There</a:t>
            </a:r>
            <a:r>
              <a:rPr lang="ja-JP" altLang="en-US" b="1" smtClean="0">
                <a:solidFill>
                  <a:srgbClr val="00FF00"/>
                </a:solidFill>
                <a:latin typeface="Arial" panose="020B0604020202020204" pitchFamily="34" charset="0"/>
              </a:rPr>
              <a:t>’</a:t>
            </a:r>
            <a:r>
              <a:rPr lang="en-US" altLang="ja-JP" b="1" smtClean="0">
                <a:solidFill>
                  <a:srgbClr val="00FF00"/>
                </a:solidFill>
              </a:rPr>
              <a:t>s a problem!</a:t>
            </a:r>
          </a:p>
          <a:p>
            <a:pPr lvl="1" eaLnBrk="1" hangingPunct="1">
              <a:lnSpc>
                <a:spcPct val="90000"/>
              </a:lnSpc>
            </a:pPr>
            <a:r>
              <a:rPr lang="en-US" altLang="en-US" b="1" smtClean="0"/>
              <a:t>Agriculture appeared </a:t>
            </a:r>
            <a:r>
              <a:rPr lang="en-US" altLang="en-US" b="1" smtClean="0">
                <a:solidFill>
                  <a:schemeClr val="tx2"/>
                </a:solidFill>
              </a:rPr>
              <a:t>separately in different parts of the world, within a few millennia</a:t>
            </a:r>
          </a:p>
          <a:p>
            <a:pPr lvl="1" eaLnBrk="1" hangingPunct="1">
              <a:lnSpc>
                <a:spcPct val="90000"/>
              </a:lnSpc>
            </a:pPr>
            <a:r>
              <a:rPr lang="en-US" altLang="en-US" b="1" smtClean="0">
                <a:solidFill>
                  <a:schemeClr val="accent1"/>
                </a:solidFill>
              </a:rPr>
              <a:t>Not everyone wanted to be a farmer, because</a:t>
            </a:r>
          </a:p>
          <a:p>
            <a:pPr lvl="2" eaLnBrk="1" hangingPunct="1">
              <a:lnSpc>
                <a:spcPct val="90000"/>
              </a:lnSpc>
            </a:pPr>
            <a:r>
              <a:rPr lang="en-US" altLang="en-US" smtClean="0"/>
              <a:t>Living as a farmer was often </a:t>
            </a:r>
          </a:p>
          <a:p>
            <a:pPr lvl="3" eaLnBrk="1" hangingPunct="1">
              <a:lnSpc>
                <a:spcPct val="90000"/>
              </a:lnSpc>
            </a:pPr>
            <a:r>
              <a:rPr lang="en-US" altLang="en-US" smtClean="0"/>
              <a:t>Harder and</a:t>
            </a:r>
          </a:p>
          <a:p>
            <a:pPr lvl="3" eaLnBrk="1" hangingPunct="1">
              <a:lnSpc>
                <a:spcPct val="90000"/>
              </a:lnSpc>
            </a:pPr>
            <a:r>
              <a:rPr lang="en-US" altLang="en-US" smtClean="0"/>
              <a:t>Less healthy</a:t>
            </a:r>
          </a:p>
          <a:p>
            <a:pPr lvl="2" eaLnBrk="1" hangingPunct="1">
              <a:lnSpc>
                <a:spcPct val="90000"/>
              </a:lnSpc>
            </a:pPr>
            <a:r>
              <a:rPr lang="en-US" altLang="en-US" smtClean="0"/>
              <a:t>than living as a forager</a:t>
            </a:r>
          </a:p>
        </p:txBody>
      </p:sp>
      <p:pic>
        <p:nvPicPr>
          <p:cNvPr id="1251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0"/>
            <a:ext cx="2895600" cy="157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51332"/>
                                        </p:tgtEl>
                                        <p:attrNameLst>
                                          <p:attrName>style.visibility</p:attrName>
                                        </p:attrNameLst>
                                      </p:cBhvr>
                                      <p:to>
                                        <p:strVal val="visible"/>
                                      </p:to>
                                    </p:set>
                                    <p:animEffect transition="in" filter="dissolve">
                                      <p:cBhvr>
                                        <p:cTn id="7" dur="500"/>
                                        <p:tgtEl>
                                          <p:spTgt spid="1251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51331">
                                            <p:txEl>
                                              <p:pRg st="0" end="0"/>
                                            </p:txEl>
                                          </p:spTgt>
                                        </p:tgtEl>
                                        <p:attrNameLst>
                                          <p:attrName>style.visibility</p:attrName>
                                        </p:attrNameLst>
                                      </p:cBhvr>
                                      <p:to>
                                        <p:strVal val="visible"/>
                                      </p:to>
                                    </p:set>
                                    <p:anim calcmode="lin" valueType="num">
                                      <p:cBhvr additive="base">
                                        <p:cTn id="12" dur="500" fill="hold"/>
                                        <p:tgtEl>
                                          <p:spTgt spid="12513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51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51331">
                                            <p:txEl>
                                              <p:pRg st="1" end="1"/>
                                            </p:txEl>
                                          </p:spTgt>
                                        </p:tgtEl>
                                        <p:attrNameLst>
                                          <p:attrName>style.visibility</p:attrName>
                                        </p:attrNameLst>
                                      </p:cBhvr>
                                      <p:to>
                                        <p:strVal val="visible"/>
                                      </p:to>
                                    </p:set>
                                    <p:anim calcmode="lin" valueType="num">
                                      <p:cBhvr additive="base">
                                        <p:cTn id="18" dur="500" fill="hold"/>
                                        <p:tgtEl>
                                          <p:spTgt spid="125133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51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51331">
                                            <p:txEl>
                                              <p:pRg st="2" end="2"/>
                                            </p:txEl>
                                          </p:spTgt>
                                        </p:tgtEl>
                                        <p:attrNameLst>
                                          <p:attrName>style.visibility</p:attrName>
                                        </p:attrNameLst>
                                      </p:cBhvr>
                                      <p:to>
                                        <p:strVal val="visible"/>
                                      </p:to>
                                    </p:set>
                                    <p:anim calcmode="lin" valueType="num">
                                      <p:cBhvr additive="base">
                                        <p:cTn id="24" dur="500" fill="hold"/>
                                        <p:tgtEl>
                                          <p:spTgt spid="125133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51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51331">
                                            <p:txEl>
                                              <p:pRg st="3" end="3"/>
                                            </p:txEl>
                                          </p:spTgt>
                                        </p:tgtEl>
                                        <p:attrNameLst>
                                          <p:attrName>style.visibility</p:attrName>
                                        </p:attrNameLst>
                                      </p:cBhvr>
                                      <p:to>
                                        <p:strVal val="visible"/>
                                      </p:to>
                                    </p:set>
                                    <p:anim calcmode="lin" valueType="num">
                                      <p:cBhvr additive="base">
                                        <p:cTn id="30" dur="500" fill="hold"/>
                                        <p:tgtEl>
                                          <p:spTgt spid="125133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513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51331">
                                            <p:txEl>
                                              <p:pRg st="4" end="4"/>
                                            </p:txEl>
                                          </p:spTgt>
                                        </p:tgtEl>
                                        <p:attrNameLst>
                                          <p:attrName>style.visibility</p:attrName>
                                        </p:attrNameLst>
                                      </p:cBhvr>
                                      <p:to>
                                        <p:strVal val="visible"/>
                                      </p:to>
                                    </p:set>
                                    <p:anim calcmode="lin" valueType="num">
                                      <p:cBhvr additive="base">
                                        <p:cTn id="36" dur="500" fill="hold"/>
                                        <p:tgtEl>
                                          <p:spTgt spid="125133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513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251331">
                                            <p:txEl>
                                              <p:pRg st="5" end="5"/>
                                            </p:txEl>
                                          </p:spTgt>
                                        </p:tgtEl>
                                        <p:attrNameLst>
                                          <p:attrName>style.visibility</p:attrName>
                                        </p:attrNameLst>
                                      </p:cBhvr>
                                      <p:to>
                                        <p:strVal val="visible"/>
                                      </p:to>
                                    </p:set>
                                    <p:anim calcmode="lin" valueType="num">
                                      <p:cBhvr additive="base">
                                        <p:cTn id="42" dur="500" fill="hold"/>
                                        <p:tgtEl>
                                          <p:spTgt spid="125133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513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251331">
                                            <p:txEl>
                                              <p:pRg st="6" end="6"/>
                                            </p:txEl>
                                          </p:spTgt>
                                        </p:tgtEl>
                                        <p:attrNameLst>
                                          <p:attrName>style.visibility</p:attrName>
                                        </p:attrNameLst>
                                      </p:cBhvr>
                                      <p:to>
                                        <p:strVal val="visible"/>
                                      </p:to>
                                    </p:set>
                                    <p:anim calcmode="lin" valueType="num">
                                      <p:cBhvr additive="base">
                                        <p:cTn id="48" dur="500" fill="hold"/>
                                        <p:tgtEl>
                                          <p:spTgt spid="1251331">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2513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251331">
                                            <p:txEl>
                                              <p:pRg st="7" end="7"/>
                                            </p:txEl>
                                          </p:spTgt>
                                        </p:tgtEl>
                                        <p:attrNameLst>
                                          <p:attrName>style.visibility</p:attrName>
                                        </p:attrNameLst>
                                      </p:cBhvr>
                                      <p:to>
                                        <p:strVal val="visible"/>
                                      </p:to>
                                    </p:set>
                                    <p:anim calcmode="lin" valueType="num">
                                      <p:cBhvr additive="base">
                                        <p:cTn id="54" dur="500" fill="hold"/>
                                        <p:tgtEl>
                                          <p:spTgt spid="1251331">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2513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251331">
                                            <p:txEl>
                                              <p:pRg st="8" end="8"/>
                                            </p:txEl>
                                          </p:spTgt>
                                        </p:tgtEl>
                                        <p:attrNameLst>
                                          <p:attrName>style.visibility</p:attrName>
                                        </p:attrNameLst>
                                      </p:cBhvr>
                                      <p:to>
                                        <p:strVal val="visible"/>
                                      </p:to>
                                    </p:set>
                                    <p:anim calcmode="lin" valueType="num">
                                      <p:cBhvr additive="base">
                                        <p:cTn id="60" dur="500" fill="hold"/>
                                        <p:tgtEl>
                                          <p:spTgt spid="1251331">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25133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251331">
                                            <p:txEl>
                                              <p:pRg st="9" end="9"/>
                                            </p:txEl>
                                          </p:spTgt>
                                        </p:tgtEl>
                                        <p:attrNameLst>
                                          <p:attrName>style.visibility</p:attrName>
                                        </p:attrNameLst>
                                      </p:cBhvr>
                                      <p:to>
                                        <p:strVal val="visible"/>
                                      </p:to>
                                    </p:set>
                                    <p:anim calcmode="lin" valueType="num">
                                      <p:cBhvr additive="base">
                                        <p:cTn id="66" dur="500" fill="hold"/>
                                        <p:tgtEl>
                                          <p:spTgt spid="1251331">
                                            <p:txEl>
                                              <p:pRg st="9" end="9"/>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125133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1" grpId="0" build="p" bldLvl="4"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533400" y="228600"/>
            <a:ext cx="8077200" cy="1295400"/>
          </a:xfrm>
          <a:ln>
            <a:solidFill>
              <a:schemeClr val="accent1"/>
            </a:solidFill>
          </a:ln>
        </p:spPr>
        <p:txBody>
          <a:bodyPr/>
          <a:lstStyle/>
          <a:p>
            <a:pPr eaLnBrk="1" hangingPunct="1">
              <a:defRPr/>
            </a:pPr>
            <a:r>
              <a:rPr lang="en-US" dirty="0" smtClean="0">
                <a:solidFill>
                  <a:srgbClr val="00FF00"/>
                </a:solidFill>
                <a:ea typeface="+mj-ea"/>
                <a:cs typeface="+mj-cs"/>
              </a:rPr>
              <a:t>So why did some take up farming? A possible answer: Step by Step</a:t>
            </a:r>
          </a:p>
        </p:txBody>
      </p:sp>
      <p:sp>
        <p:nvSpPr>
          <p:cNvPr id="1252355" name="Rectangle 3"/>
          <p:cNvSpPr>
            <a:spLocks noGrp="1" noChangeArrowheads="1"/>
          </p:cNvSpPr>
          <p:nvPr>
            <p:ph type="body" idx="1"/>
          </p:nvPr>
        </p:nvSpPr>
        <p:spPr>
          <a:xfrm>
            <a:off x="685800" y="1695450"/>
            <a:ext cx="7772400" cy="4737100"/>
          </a:xfrm>
          <a:ln>
            <a:solidFill>
              <a:schemeClr val="bg2"/>
            </a:solidFill>
            <a:miter lim="800000"/>
            <a:headEnd/>
            <a:tailEnd/>
          </a:ln>
        </p:spPr>
        <p:txBody>
          <a:bodyPr>
            <a:spAutoFit/>
          </a:bodyPr>
          <a:lstStyle/>
          <a:p>
            <a:pPr eaLnBrk="1" hangingPunct="1"/>
            <a:r>
              <a:rPr lang="en-US" altLang="en-US" sz="2800" b="1" smtClean="0">
                <a:solidFill>
                  <a:schemeClr val="tx2"/>
                </a:solidFill>
              </a:rPr>
              <a:t>Step 1: Precondition 1</a:t>
            </a:r>
            <a:r>
              <a:rPr lang="en-US" altLang="en-US" sz="2800" b="1" smtClean="0"/>
              <a:t>:</a:t>
            </a:r>
            <a:r>
              <a:rPr lang="en-US" altLang="en-US" sz="2800" smtClean="0"/>
              <a:t> Humans already had a lot of the necessary knowledge and skills</a:t>
            </a:r>
          </a:p>
          <a:p>
            <a:pPr eaLnBrk="1" hangingPunct="1"/>
            <a:r>
              <a:rPr lang="en-US" altLang="en-US" sz="2800" b="1" smtClean="0">
                <a:solidFill>
                  <a:schemeClr val="tx2"/>
                </a:solidFill>
              </a:rPr>
              <a:t>Step 2: Precondition 2</a:t>
            </a:r>
            <a:r>
              <a:rPr lang="en-US" altLang="en-US" sz="2800" b="1" smtClean="0"/>
              <a:t>:</a:t>
            </a:r>
            <a:r>
              <a:rPr lang="en-US" altLang="en-US" sz="2800" smtClean="0"/>
              <a:t> Some species were already </a:t>
            </a:r>
            <a:r>
              <a:rPr lang="ja-JP" altLang="en-US" sz="2800" smtClean="0">
                <a:latin typeface="Arial" panose="020B0604020202020204" pitchFamily="34" charset="0"/>
              </a:rPr>
              <a:t>‘</a:t>
            </a:r>
            <a:r>
              <a:rPr lang="en-US" altLang="ja-JP" sz="2800" smtClean="0"/>
              <a:t>pre-adapted</a:t>
            </a:r>
            <a:r>
              <a:rPr lang="ja-JP" altLang="en-US" sz="2800" smtClean="0">
                <a:latin typeface="Arial" panose="020B0604020202020204" pitchFamily="34" charset="0"/>
              </a:rPr>
              <a:t>’</a:t>
            </a:r>
            <a:r>
              <a:rPr lang="en-US" altLang="ja-JP" sz="2800" smtClean="0"/>
              <a:t> as </a:t>
            </a:r>
            <a:r>
              <a:rPr lang="ja-JP" altLang="en-US" sz="2800" smtClean="0">
                <a:latin typeface="Arial" panose="020B0604020202020204" pitchFamily="34" charset="0"/>
              </a:rPr>
              <a:t>‘</a:t>
            </a:r>
            <a:r>
              <a:rPr lang="en-US" altLang="ja-JP" sz="2800" smtClean="0"/>
              <a:t>domesticates</a:t>
            </a:r>
            <a:r>
              <a:rPr lang="ja-JP" altLang="en-US" sz="2800" smtClean="0">
                <a:latin typeface="Arial" panose="020B0604020202020204" pitchFamily="34" charset="0"/>
              </a:rPr>
              <a:t>’</a:t>
            </a:r>
            <a:endParaRPr lang="en-US" altLang="ja-JP" sz="2800" smtClean="0"/>
          </a:p>
          <a:p>
            <a:pPr eaLnBrk="1" hangingPunct="1"/>
            <a:r>
              <a:rPr lang="en-US" altLang="en-US" sz="2800" b="1" smtClean="0">
                <a:solidFill>
                  <a:schemeClr val="tx2"/>
                </a:solidFill>
              </a:rPr>
              <a:t>Step 3: Becoming less nomadic</a:t>
            </a:r>
            <a:r>
              <a:rPr lang="en-US" altLang="en-US" sz="2800" b="1" smtClean="0"/>
              <a:t>:</a:t>
            </a:r>
          </a:p>
          <a:p>
            <a:pPr lvl="1" eaLnBrk="1" hangingPunct="1"/>
            <a:r>
              <a:rPr lang="en-US" altLang="en-US" sz="2400" smtClean="0"/>
              <a:t>Because of Climatic change (Gardens of Eden)</a:t>
            </a:r>
          </a:p>
          <a:p>
            <a:pPr lvl="1" eaLnBrk="1" hangingPunct="1"/>
            <a:r>
              <a:rPr lang="en-US" altLang="en-US" sz="2400" smtClean="0"/>
              <a:t>Over population (Local shortages)</a:t>
            </a:r>
          </a:p>
          <a:p>
            <a:pPr eaLnBrk="1" hangingPunct="1"/>
            <a:r>
              <a:rPr lang="en-US" altLang="en-US" sz="2800" b="1" smtClean="0">
                <a:solidFill>
                  <a:schemeClr val="tx2"/>
                </a:solidFill>
              </a:rPr>
              <a:t>Step 4: The </a:t>
            </a:r>
            <a:r>
              <a:rPr lang="ja-JP" altLang="en-US" sz="2800" b="1" smtClean="0">
                <a:solidFill>
                  <a:schemeClr val="tx2"/>
                </a:solidFill>
                <a:latin typeface="Arial" panose="020B0604020202020204" pitchFamily="34" charset="0"/>
              </a:rPr>
              <a:t>‘</a:t>
            </a:r>
            <a:r>
              <a:rPr lang="en-US" altLang="ja-JP" sz="2800" b="1" smtClean="0">
                <a:solidFill>
                  <a:schemeClr val="tx2"/>
                </a:solidFill>
              </a:rPr>
              <a:t>trap of Sedentism</a:t>
            </a:r>
            <a:r>
              <a:rPr lang="ja-JP" altLang="en-US" sz="2800" b="1" smtClean="0">
                <a:solidFill>
                  <a:schemeClr val="tx2"/>
                </a:solidFill>
                <a:latin typeface="Arial" panose="020B0604020202020204" pitchFamily="34" charset="0"/>
              </a:rPr>
              <a:t>’</a:t>
            </a:r>
            <a:r>
              <a:rPr lang="en-US" altLang="ja-JP" sz="2800" b="1" smtClean="0"/>
              <a:t>:</a:t>
            </a:r>
            <a:r>
              <a:rPr lang="en-US" altLang="ja-JP" sz="2800" smtClean="0"/>
              <a:t> Sedentism makes further intensification necessary</a:t>
            </a:r>
          </a:p>
          <a:p>
            <a:pPr eaLnBrk="1" hangingPunct="1"/>
            <a:r>
              <a:rPr lang="en-US" altLang="en-US" sz="2800" b="1" smtClean="0">
                <a:solidFill>
                  <a:schemeClr val="tx2"/>
                </a:solidFill>
              </a:rPr>
              <a:t>Step 5: Voil</a:t>
            </a:r>
            <a:r>
              <a:rPr lang="en-US" altLang="en-US" sz="2800" b="1" smtClean="0">
                <a:solidFill>
                  <a:schemeClr val="tx2"/>
                </a:solidFill>
                <a:cs typeface="Times New Roman" panose="02020603050405020304" pitchFamily="18" charset="0"/>
              </a:rPr>
              <a:t>à! Agriculture!</a:t>
            </a:r>
            <a:endParaRPr lang="en-US" altLang="en-US" sz="2800" b="1"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2355">
                                            <p:bg/>
                                          </p:spTgt>
                                        </p:tgtEl>
                                        <p:attrNameLst>
                                          <p:attrName>style.visibility</p:attrName>
                                        </p:attrNameLst>
                                      </p:cBhvr>
                                      <p:to>
                                        <p:strVal val="visible"/>
                                      </p:to>
                                    </p:set>
                                    <p:anim calcmode="lin" valueType="num">
                                      <p:cBhvr additive="base">
                                        <p:cTn id="7" dur="500" fill="hold"/>
                                        <p:tgtEl>
                                          <p:spTgt spid="125235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2355">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2355">
                                            <p:txEl>
                                              <p:pRg st="0" end="0"/>
                                            </p:txEl>
                                          </p:spTgt>
                                        </p:tgtEl>
                                        <p:attrNameLst>
                                          <p:attrName>style.visibility</p:attrName>
                                        </p:attrNameLst>
                                      </p:cBhvr>
                                      <p:to>
                                        <p:strVal val="visible"/>
                                      </p:to>
                                    </p:set>
                                    <p:anim calcmode="lin" valueType="num">
                                      <p:cBhvr additive="base">
                                        <p:cTn id="13" dur="500" fill="hold"/>
                                        <p:tgtEl>
                                          <p:spTgt spid="12523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2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2355">
                                            <p:txEl>
                                              <p:pRg st="1" end="1"/>
                                            </p:txEl>
                                          </p:spTgt>
                                        </p:tgtEl>
                                        <p:attrNameLst>
                                          <p:attrName>style.visibility</p:attrName>
                                        </p:attrNameLst>
                                      </p:cBhvr>
                                      <p:to>
                                        <p:strVal val="visible"/>
                                      </p:to>
                                    </p:set>
                                    <p:anim calcmode="lin" valueType="num">
                                      <p:cBhvr additive="base">
                                        <p:cTn id="19" dur="500" fill="hold"/>
                                        <p:tgtEl>
                                          <p:spTgt spid="12523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2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2355">
                                            <p:txEl>
                                              <p:pRg st="2" end="2"/>
                                            </p:txEl>
                                          </p:spTgt>
                                        </p:tgtEl>
                                        <p:attrNameLst>
                                          <p:attrName>style.visibility</p:attrName>
                                        </p:attrNameLst>
                                      </p:cBhvr>
                                      <p:to>
                                        <p:strVal val="visible"/>
                                      </p:to>
                                    </p:set>
                                    <p:anim calcmode="lin" valueType="num">
                                      <p:cBhvr additive="base">
                                        <p:cTn id="25" dur="500" fill="hold"/>
                                        <p:tgtEl>
                                          <p:spTgt spid="125235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2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52355">
                                            <p:txEl>
                                              <p:pRg st="3" end="3"/>
                                            </p:txEl>
                                          </p:spTgt>
                                        </p:tgtEl>
                                        <p:attrNameLst>
                                          <p:attrName>style.visibility</p:attrName>
                                        </p:attrNameLst>
                                      </p:cBhvr>
                                      <p:to>
                                        <p:strVal val="visible"/>
                                      </p:to>
                                    </p:set>
                                    <p:anim calcmode="lin" valueType="num">
                                      <p:cBhvr additive="base">
                                        <p:cTn id="31" dur="500" fill="hold"/>
                                        <p:tgtEl>
                                          <p:spTgt spid="125235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2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52355">
                                            <p:txEl>
                                              <p:pRg st="4" end="4"/>
                                            </p:txEl>
                                          </p:spTgt>
                                        </p:tgtEl>
                                        <p:attrNameLst>
                                          <p:attrName>style.visibility</p:attrName>
                                        </p:attrNameLst>
                                      </p:cBhvr>
                                      <p:to>
                                        <p:strVal val="visible"/>
                                      </p:to>
                                    </p:set>
                                    <p:anim calcmode="lin" valueType="num">
                                      <p:cBhvr additive="base">
                                        <p:cTn id="37" dur="500" fill="hold"/>
                                        <p:tgtEl>
                                          <p:spTgt spid="125235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23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52355">
                                            <p:txEl>
                                              <p:pRg st="5" end="5"/>
                                            </p:txEl>
                                          </p:spTgt>
                                        </p:tgtEl>
                                        <p:attrNameLst>
                                          <p:attrName>style.visibility</p:attrName>
                                        </p:attrNameLst>
                                      </p:cBhvr>
                                      <p:to>
                                        <p:strVal val="visible"/>
                                      </p:to>
                                    </p:set>
                                    <p:anim calcmode="lin" valueType="num">
                                      <p:cBhvr additive="base">
                                        <p:cTn id="43" dur="500" fill="hold"/>
                                        <p:tgtEl>
                                          <p:spTgt spid="125235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523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52355">
                                            <p:txEl>
                                              <p:pRg st="6" end="6"/>
                                            </p:txEl>
                                          </p:spTgt>
                                        </p:tgtEl>
                                        <p:attrNameLst>
                                          <p:attrName>style.visibility</p:attrName>
                                        </p:attrNameLst>
                                      </p:cBhvr>
                                      <p:to>
                                        <p:strVal val="visible"/>
                                      </p:to>
                                    </p:set>
                                    <p:anim calcmode="lin" valueType="num">
                                      <p:cBhvr additive="base">
                                        <p:cTn id="49" dur="500" fill="hold"/>
                                        <p:tgtEl>
                                          <p:spTgt spid="125235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523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5" grpId="0" build="p" bldLvl="2"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0546" name="Rectangle 2"/>
          <p:cNvSpPr>
            <a:spLocks noGrp="1" noChangeArrowheads="1"/>
          </p:cNvSpPr>
          <p:nvPr>
            <p:ph type="title"/>
          </p:nvPr>
        </p:nvSpPr>
        <p:spPr>
          <a:xfrm>
            <a:off x="0" y="0"/>
            <a:ext cx="9144000" cy="1828800"/>
          </a:xfrm>
          <a:solidFill>
            <a:srgbClr val="000000"/>
          </a:solidFill>
        </p:spPr>
        <p:txBody>
          <a:bodyPr/>
          <a:lstStyle/>
          <a:p>
            <a:pPr eaLnBrk="1" hangingPunct="1"/>
            <a:r>
              <a:rPr lang="en-US" altLang="en-US" sz="3600" b="1" smtClean="0">
                <a:solidFill>
                  <a:srgbClr val="66FF33"/>
                </a:solidFill>
              </a:rPr>
              <a:t>Note critical interaction between geography and history: Some species were </a:t>
            </a:r>
            <a:r>
              <a:rPr lang="ja-JP" altLang="en-US" sz="3600" b="1" smtClean="0">
                <a:solidFill>
                  <a:srgbClr val="66FF33"/>
                </a:solidFill>
                <a:latin typeface="Arial" panose="020B0604020202020204" pitchFamily="34" charset="0"/>
              </a:rPr>
              <a:t>‘</a:t>
            </a:r>
            <a:r>
              <a:rPr lang="en-US" altLang="ja-JP" sz="3600" b="1" smtClean="0">
                <a:solidFill>
                  <a:srgbClr val="66FF33"/>
                </a:solidFill>
              </a:rPr>
              <a:t>pre-adapted</a:t>
            </a:r>
            <a:r>
              <a:rPr lang="ja-JP" altLang="en-US" sz="3600" b="1" smtClean="0">
                <a:solidFill>
                  <a:srgbClr val="66FF33"/>
                </a:solidFill>
                <a:latin typeface="Arial" panose="020B0604020202020204" pitchFamily="34" charset="0"/>
              </a:rPr>
              <a:t>’</a:t>
            </a:r>
            <a:r>
              <a:rPr lang="en-US" altLang="ja-JP" sz="3600" b="1" smtClean="0">
                <a:solidFill>
                  <a:srgbClr val="66FF33"/>
                </a:solidFill>
              </a:rPr>
              <a:t> for domestication!</a:t>
            </a:r>
            <a:endParaRPr lang="en-US" altLang="en-US" sz="3600" b="1" smtClean="0">
              <a:solidFill>
                <a:srgbClr val="66FF33"/>
              </a:solidFill>
            </a:endParaRPr>
          </a:p>
        </p:txBody>
      </p:sp>
      <p:sp>
        <p:nvSpPr>
          <p:cNvPr id="1260547" name="Rectangle 3"/>
          <p:cNvSpPr>
            <a:spLocks noGrp="1" noChangeArrowheads="1"/>
          </p:cNvSpPr>
          <p:nvPr>
            <p:ph type="body" idx="1"/>
          </p:nvPr>
        </p:nvSpPr>
        <p:spPr>
          <a:xfrm>
            <a:off x="228600" y="2057400"/>
            <a:ext cx="5562600" cy="4413250"/>
          </a:xfrm>
          <a:ln>
            <a:solidFill>
              <a:srgbClr val="FF9900"/>
            </a:solidFill>
          </a:ln>
        </p:spPr>
        <p:txBody>
          <a:bodyPr>
            <a:spAutoFit/>
          </a:bodyPr>
          <a:lstStyle/>
          <a:p>
            <a:pPr eaLnBrk="1" hangingPunct="1">
              <a:lnSpc>
                <a:spcPct val="90000"/>
              </a:lnSpc>
            </a:pPr>
            <a:r>
              <a:rPr lang="en-US" altLang="en-US" sz="2800" smtClean="0"/>
              <a:t>Some species were more suitable for domestication</a:t>
            </a:r>
          </a:p>
          <a:p>
            <a:pPr lvl="1" eaLnBrk="1" hangingPunct="1">
              <a:lnSpc>
                <a:spcPct val="90000"/>
              </a:lnSpc>
            </a:pPr>
            <a:r>
              <a:rPr lang="en-US" altLang="en-US" sz="2400" smtClean="0"/>
              <a:t>E.g.</a:t>
            </a:r>
            <a:r>
              <a:rPr lang="en-US" altLang="en-US" sz="2400" b="1" smtClean="0"/>
              <a:t> </a:t>
            </a:r>
            <a:r>
              <a:rPr lang="en-US" altLang="en-US" sz="2400" b="1" smtClean="0">
                <a:solidFill>
                  <a:schemeClr val="tx2"/>
                </a:solidFill>
              </a:rPr>
              <a:t>wheat</a:t>
            </a:r>
            <a:r>
              <a:rPr lang="en-US" altLang="en-US" sz="2400" smtClean="0"/>
              <a:t>, which has been changed very little by humans</a:t>
            </a:r>
          </a:p>
          <a:p>
            <a:pPr lvl="1" eaLnBrk="1" hangingPunct="1">
              <a:lnSpc>
                <a:spcPct val="90000"/>
              </a:lnSpc>
            </a:pPr>
            <a:r>
              <a:rPr lang="en-US" altLang="en-US" sz="2400" smtClean="0"/>
              <a:t>In contrast to </a:t>
            </a:r>
            <a:r>
              <a:rPr lang="en-US" altLang="en-US" sz="2400" b="1" smtClean="0">
                <a:solidFill>
                  <a:schemeClr val="accent1"/>
                </a:solidFill>
              </a:rPr>
              <a:t>maize</a:t>
            </a:r>
            <a:r>
              <a:rPr lang="en-US" altLang="en-US" sz="2400" smtClean="0"/>
              <a:t>, which had to be </a:t>
            </a:r>
            <a:r>
              <a:rPr lang="ja-JP" altLang="en-US" sz="2400" smtClean="0">
                <a:latin typeface="Arial" panose="020B0604020202020204" pitchFamily="34" charset="0"/>
              </a:rPr>
              <a:t>‘</a:t>
            </a:r>
            <a:r>
              <a:rPr lang="en-US" altLang="ja-JP" sz="2400" smtClean="0"/>
              <a:t>trained</a:t>
            </a:r>
            <a:r>
              <a:rPr lang="ja-JP" altLang="en-US" sz="2400" smtClean="0">
                <a:latin typeface="Arial" panose="020B0604020202020204" pitchFamily="34" charset="0"/>
              </a:rPr>
              <a:t>’</a:t>
            </a:r>
            <a:r>
              <a:rPr lang="en-US" altLang="ja-JP" sz="2400" smtClean="0"/>
              <a:t> for a long time first</a:t>
            </a:r>
          </a:p>
          <a:p>
            <a:pPr eaLnBrk="1" hangingPunct="1">
              <a:lnSpc>
                <a:spcPct val="90000"/>
              </a:lnSpc>
            </a:pPr>
            <a:r>
              <a:rPr lang="en-US" altLang="en-US" sz="2800" smtClean="0"/>
              <a:t>There were many promising species in </a:t>
            </a:r>
            <a:r>
              <a:rPr lang="en-US" altLang="en-US" sz="2800" b="1" smtClean="0">
                <a:solidFill>
                  <a:schemeClr val="tx2"/>
                </a:solidFill>
              </a:rPr>
              <a:t>S.W. Asia</a:t>
            </a:r>
          </a:p>
          <a:p>
            <a:pPr eaLnBrk="1" hangingPunct="1">
              <a:lnSpc>
                <a:spcPct val="90000"/>
              </a:lnSpc>
            </a:pPr>
            <a:r>
              <a:rPr lang="en-US" altLang="en-US" sz="2800" smtClean="0"/>
              <a:t>This may be one reason why agriculture began there [according to </a:t>
            </a:r>
            <a:r>
              <a:rPr lang="en-US" altLang="en-US" sz="2800" b="1" smtClean="0">
                <a:solidFill>
                  <a:schemeClr val="tx2"/>
                </a:solidFill>
              </a:rPr>
              <a:t>Jared Diamond</a:t>
            </a:r>
            <a:r>
              <a:rPr lang="en-US" altLang="en-US" sz="2800" smtClean="0"/>
              <a:t>]</a:t>
            </a:r>
          </a:p>
        </p:txBody>
      </p:sp>
      <p:pic>
        <p:nvPicPr>
          <p:cNvPr id="12605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2743200"/>
            <a:ext cx="3246437"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260549" name="Text Box 5"/>
          <p:cNvSpPr txBox="1">
            <a:spLocks noChangeArrowheads="1"/>
          </p:cNvSpPr>
          <p:nvPr/>
        </p:nvSpPr>
        <p:spPr bwMode="auto">
          <a:xfrm>
            <a:off x="6080125" y="2098675"/>
            <a:ext cx="2536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dirty="0">
                <a:solidFill>
                  <a:schemeClr val="tx2"/>
                </a:solidFill>
                <a:latin typeface="Times New Roman" charset="0"/>
                <a:ea typeface="ＭＳ Ｐゴシック" charset="0"/>
              </a:rPr>
              <a:t>Varieties of wheat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0547">
                                            <p:txEl>
                                              <p:pRg st="0" end="0"/>
                                            </p:txEl>
                                          </p:spTgt>
                                        </p:tgtEl>
                                        <p:attrNameLst>
                                          <p:attrName>style.visibility</p:attrName>
                                        </p:attrNameLst>
                                      </p:cBhvr>
                                      <p:to>
                                        <p:strVal val="visible"/>
                                      </p:to>
                                    </p:set>
                                    <p:anim calcmode="lin" valueType="num">
                                      <p:cBhvr additive="base">
                                        <p:cTn id="7" dur="500" fill="hold"/>
                                        <p:tgtEl>
                                          <p:spTgt spid="1260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0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0547">
                                            <p:txEl>
                                              <p:pRg st="1" end="1"/>
                                            </p:txEl>
                                          </p:spTgt>
                                        </p:tgtEl>
                                        <p:attrNameLst>
                                          <p:attrName>style.visibility</p:attrName>
                                        </p:attrNameLst>
                                      </p:cBhvr>
                                      <p:to>
                                        <p:strVal val="visible"/>
                                      </p:to>
                                    </p:set>
                                    <p:anim calcmode="lin" valueType="num">
                                      <p:cBhvr additive="base">
                                        <p:cTn id="13" dur="500" fill="hold"/>
                                        <p:tgtEl>
                                          <p:spTgt spid="1260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0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0547">
                                            <p:txEl>
                                              <p:pRg st="2" end="2"/>
                                            </p:txEl>
                                          </p:spTgt>
                                        </p:tgtEl>
                                        <p:attrNameLst>
                                          <p:attrName>style.visibility</p:attrName>
                                        </p:attrNameLst>
                                      </p:cBhvr>
                                      <p:to>
                                        <p:strVal val="visible"/>
                                      </p:to>
                                    </p:set>
                                    <p:anim calcmode="lin" valueType="num">
                                      <p:cBhvr additive="base">
                                        <p:cTn id="19" dur="500" fill="hold"/>
                                        <p:tgtEl>
                                          <p:spTgt spid="12605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0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60547">
                                            <p:txEl>
                                              <p:pRg st="3" end="3"/>
                                            </p:txEl>
                                          </p:spTgt>
                                        </p:tgtEl>
                                        <p:attrNameLst>
                                          <p:attrName>style.visibility</p:attrName>
                                        </p:attrNameLst>
                                      </p:cBhvr>
                                      <p:to>
                                        <p:strVal val="visible"/>
                                      </p:to>
                                    </p:set>
                                    <p:anim calcmode="lin" valueType="num">
                                      <p:cBhvr additive="base">
                                        <p:cTn id="25" dur="500" fill="hold"/>
                                        <p:tgtEl>
                                          <p:spTgt spid="12605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05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60547">
                                            <p:txEl>
                                              <p:pRg st="4" end="4"/>
                                            </p:txEl>
                                          </p:spTgt>
                                        </p:tgtEl>
                                        <p:attrNameLst>
                                          <p:attrName>style.visibility</p:attrName>
                                        </p:attrNameLst>
                                      </p:cBhvr>
                                      <p:to>
                                        <p:strVal val="visible"/>
                                      </p:to>
                                    </p:set>
                                    <p:anim calcmode="lin" valueType="num">
                                      <p:cBhvr additive="base">
                                        <p:cTn id="31" dur="500" fill="hold"/>
                                        <p:tgtEl>
                                          <p:spTgt spid="12605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05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47"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ChangeArrowheads="1"/>
          </p:cNvSpPr>
          <p:nvPr>
            <p:ph type="title"/>
          </p:nvPr>
        </p:nvSpPr>
        <p:spPr/>
        <p:txBody>
          <a:bodyPr/>
          <a:lstStyle/>
          <a:p>
            <a:pPr eaLnBrk="1" hangingPunct="1">
              <a:defRPr/>
            </a:pPr>
            <a:endParaRPr lang="en-US" dirty="0" smtClean="0">
              <a:ea typeface="+mj-ea"/>
              <a:cs typeface="+mj-cs"/>
            </a:endParaRPr>
          </a:p>
        </p:txBody>
      </p:sp>
      <p:pic>
        <p:nvPicPr>
          <p:cNvPr id="59394" name="Picture 3" descr="mes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37260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2596" name="Group 4"/>
          <p:cNvGrpSpPr>
            <a:grpSpLocks/>
          </p:cNvGrpSpPr>
          <p:nvPr/>
        </p:nvGrpSpPr>
        <p:grpSpPr bwMode="auto">
          <a:xfrm>
            <a:off x="822325" y="1184275"/>
            <a:ext cx="6645275" cy="3768725"/>
            <a:chOff x="518" y="746"/>
            <a:chExt cx="4186" cy="2374"/>
          </a:xfrm>
        </p:grpSpPr>
        <p:sp>
          <p:nvSpPr>
            <p:cNvPr id="1262597" name="Freeform 5"/>
            <p:cNvSpPr>
              <a:spLocks/>
            </p:cNvSpPr>
            <p:nvPr/>
          </p:nvSpPr>
          <p:spPr bwMode="auto">
            <a:xfrm>
              <a:off x="1776" y="1392"/>
              <a:ext cx="2928" cy="1728"/>
            </a:xfrm>
            <a:custGeom>
              <a:avLst/>
              <a:gdLst>
                <a:gd name="T0" fmla="*/ 0 w 2928"/>
                <a:gd name="T1" fmla="*/ 1440 h 1728"/>
                <a:gd name="T2" fmla="*/ 144 w 2928"/>
                <a:gd name="T3" fmla="*/ 960 h 1728"/>
                <a:gd name="T4" fmla="*/ 288 w 2928"/>
                <a:gd name="T5" fmla="*/ 672 h 1728"/>
                <a:gd name="T6" fmla="*/ 240 w 2928"/>
                <a:gd name="T7" fmla="*/ 432 h 1728"/>
                <a:gd name="T8" fmla="*/ 288 w 2928"/>
                <a:gd name="T9" fmla="*/ 96 h 1728"/>
                <a:gd name="T10" fmla="*/ 576 w 2928"/>
                <a:gd name="T11" fmla="*/ 0 h 1728"/>
                <a:gd name="T12" fmla="*/ 816 w 2928"/>
                <a:gd name="T13" fmla="*/ 48 h 1728"/>
                <a:gd name="T14" fmla="*/ 1584 w 2928"/>
                <a:gd name="T15" fmla="*/ 192 h 1728"/>
                <a:gd name="T16" fmla="*/ 2045 w 2928"/>
                <a:gd name="T17" fmla="*/ 538 h 1728"/>
                <a:gd name="T18" fmla="*/ 2083 w 2928"/>
                <a:gd name="T19" fmla="*/ 595 h 1728"/>
                <a:gd name="T20" fmla="*/ 2131 w 2928"/>
                <a:gd name="T21" fmla="*/ 624 h 1728"/>
                <a:gd name="T22" fmla="*/ 2160 w 2928"/>
                <a:gd name="T23" fmla="*/ 691 h 1728"/>
                <a:gd name="T24" fmla="*/ 2285 w 2928"/>
                <a:gd name="T25" fmla="*/ 797 h 1728"/>
                <a:gd name="T26" fmla="*/ 2314 w 2928"/>
                <a:gd name="T27" fmla="*/ 835 h 1728"/>
                <a:gd name="T28" fmla="*/ 2544 w 2928"/>
                <a:gd name="T29" fmla="*/ 1152 h 1728"/>
                <a:gd name="T30" fmla="*/ 2880 w 2928"/>
                <a:gd name="T31" fmla="*/ 1440 h 1728"/>
                <a:gd name="T32" fmla="*/ 2928 w 2928"/>
                <a:gd name="T33" fmla="*/ 1680 h 1728"/>
                <a:gd name="T34" fmla="*/ 2544 w 2928"/>
                <a:gd name="T35" fmla="*/ 1728 h 1728"/>
                <a:gd name="T36" fmla="*/ 2304 w 2928"/>
                <a:gd name="T37" fmla="*/ 1728 h 1728"/>
                <a:gd name="T38" fmla="*/ 1776 w 2928"/>
                <a:gd name="T39" fmla="*/ 1344 h 1728"/>
                <a:gd name="T40" fmla="*/ 1488 w 2928"/>
                <a:gd name="T41" fmla="*/ 960 h 1728"/>
                <a:gd name="T42" fmla="*/ 1459 w 2928"/>
                <a:gd name="T43" fmla="*/ 864 h 1728"/>
                <a:gd name="T44" fmla="*/ 1421 w 2928"/>
                <a:gd name="T45" fmla="*/ 806 h 1728"/>
                <a:gd name="T46" fmla="*/ 1392 w 2928"/>
                <a:gd name="T47" fmla="*/ 730 h 1728"/>
                <a:gd name="T48" fmla="*/ 1306 w 2928"/>
                <a:gd name="T49" fmla="*/ 586 h 1728"/>
                <a:gd name="T50" fmla="*/ 1296 w 2928"/>
                <a:gd name="T51" fmla="*/ 528 h 1728"/>
                <a:gd name="T52" fmla="*/ 1152 w 2928"/>
                <a:gd name="T53" fmla="*/ 480 h 1728"/>
                <a:gd name="T54" fmla="*/ 1114 w 2928"/>
                <a:gd name="T55" fmla="*/ 432 h 1728"/>
                <a:gd name="T56" fmla="*/ 979 w 2928"/>
                <a:gd name="T57" fmla="*/ 413 h 1728"/>
                <a:gd name="T58" fmla="*/ 720 w 2928"/>
                <a:gd name="T59" fmla="*/ 432 h 1728"/>
                <a:gd name="T60" fmla="*/ 480 w 2928"/>
                <a:gd name="T61" fmla="*/ 720 h 1728"/>
                <a:gd name="T62" fmla="*/ 288 w 2928"/>
                <a:gd name="T63" fmla="*/ 1344 h 1728"/>
                <a:gd name="T64" fmla="*/ 96 w 2928"/>
                <a:gd name="T65" fmla="*/ 1584 h 1728"/>
                <a:gd name="T66" fmla="*/ 0 w 2928"/>
                <a:gd name="T67" fmla="*/ 1536 h 1728"/>
                <a:gd name="T68" fmla="*/ 0 w 2928"/>
                <a:gd name="T69" fmla="*/ 1440 h 17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28" h="1728">
                  <a:moveTo>
                    <a:pt x="0" y="1440"/>
                  </a:moveTo>
                  <a:lnTo>
                    <a:pt x="144" y="960"/>
                  </a:lnTo>
                  <a:lnTo>
                    <a:pt x="288" y="672"/>
                  </a:lnTo>
                  <a:lnTo>
                    <a:pt x="240" y="432"/>
                  </a:lnTo>
                  <a:lnTo>
                    <a:pt x="288" y="96"/>
                  </a:lnTo>
                  <a:lnTo>
                    <a:pt x="576" y="0"/>
                  </a:lnTo>
                  <a:lnTo>
                    <a:pt x="816" y="48"/>
                  </a:lnTo>
                  <a:lnTo>
                    <a:pt x="1584" y="192"/>
                  </a:lnTo>
                  <a:cubicBezTo>
                    <a:pt x="1669" y="256"/>
                    <a:pt x="1894" y="447"/>
                    <a:pt x="2045" y="538"/>
                  </a:cubicBezTo>
                  <a:cubicBezTo>
                    <a:pt x="2058" y="557"/>
                    <a:pt x="2067" y="579"/>
                    <a:pt x="2083" y="595"/>
                  </a:cubicBezTo>
                  <a:cubicBezTo>
                    <a:pt x="2096" y="608"/>
                    <a:pt x="2119" y="609"/>
                    <a:pt x="2131" y="624"/>
                  </a:cubicBezTo>
                  <a:cubicBezTo>
                    <a:pt x="2146" y="643"/>
                    <a:pt x="2146" y="671"/>
                    <a:pt x="2160" y="691"/>
                  </a:cubicBezTo>
                  <a:cubicBezTo>
                    <a:pt x="2207" y="755"/>
                    <a:pt x="2228" y="763"/>
                    <a:pt x="2285" y="797"/>
                  </a:cubicBezTo>
                  <a:cubicBezTo>
                    <a:pt x="2295" y="810"/>
                    <a:pt x="2314" y="835"/>
                    <a:pt x="2314" y="835"/>
                  </a:cubicBezTo>
                  <a:lnTo>
                    <a:pt x="2544" y="1152"/>
                  </a:lnTo>
                  <a:lnTo>
                    <a:pt x="2880" y="1440"/>
                  </a:lnTo>
                  <a:lnTo>
                    <a:pt x="2928" y="1680"/>
                  </a:lnTo>
                  <a:lnTo>
                    <a:pt x="2544" y="1728"/>
                  </a:lnTo>
                  <a:lnTo>
                    <a:pt x="2304" y="1728"/>
                  </a:lnTo>
                  <a:lnTo>
                    <a:pt x="1776" y="1344"/>
                  </a:lnTo>
                  <a:cubicBezTo>
                    <a:pt x="1680" y="1216"/>
                    <a:pt x="1581" y="1090"/>
                    <a:pt x="1488" y="960"/>
                  </a:cubicBezTo>
                  <a:cubicBezTo>
                    <a:pt x="1452" y="909"/>
                    <a:pt x="1483" y="917"/>
                    <a:pt x="1459" y="864"/>
                  </a:cubicBezTo>
                  <a:cubicBezTo>
                    <a:pt x="1449" y="843"/>
                    <a:pt x="1431" y="827"/>
                    <a:pt x="1421" y="806"/>
                  </a:cubicBezTo>
                  <a:cubicBezTo>
                    <a:pt x="1409" y="782"/>
                    <a:pt x="1405" y="754"/>
                    <a:pt x="1392" y="730"/>
                  </a:cubicBezTo>
                  <a:cubicBezTo>
                    <a:pt x="1378" y="705"/>
                    <a:pt x="1306" y="620"/>
                    <a:pt x="1306" y="586"/>
                  </a:cubicBezTo>
                  <a:lnTo>
                    <a:pt x="1296" y="528"/>
                  </a:lnTo>
                  <a:cubicBezTo>
                    <a:pt x="1248" y="512"/>
                    <a:pt x="1197" y="504"/>
                    <a:pt x="1152" y="480"/>
                  </a:cubicBezTo>
                  <a:cubicBezTo>
                    <a:pt x="1134" y="470"/>
                    <a:pt x="1131" y="443"/>
                    <a:pt x="1114" y="432"/>
                  </a:cubicBezTo>
                  <a:cubicBezTo>
                    <a:pt x="1074" y="407"/>
                    <a:pt x="1022" y="413"/>
                    <a:pt x="979" y="413"/>
                  </a:cubicBezTo>
                  <a:lnTo>
                    <a:pt x="720" y="432"/>
                  </a:lnTo>
                  <a:lnTo>
                    <a:pt x="480" y="720"/>
                  </a:lnTo>
                  <a:lnTo>
                    <a:pt x="288" y="1344"/>
                  </a:lnTo>
                  <a:lnTo>
                    <a:pt x="96" y="1584"/>
                  </a:lnTo>
                  <a:lnTo>
                    <a:pt x="0" y="1536"/>
                  </a:lnTo>
                  <a:lnTo>
                    <a:pt x="0" y="1440"/>
                  </a:lnTo>
                  <a:close/>
                </a:path>
              </a:pathLst>
            </a:custGeom>
            <a:noFill/>
            <a:ln w="5715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262598" name="Text Box 6"/>
            <p:cNvSpPr txBox="1">
              <a:spLocks noChangeArrowheads="1"/>
            </p:cNvSpPr>
            <p:nvPr/>
          </p:nvSpPr>
          <p:spPr bwMode="auto">
            <a:xfrm>
              <a:off x="518" y="746"/>
              <a:ext cx="1835" cy="324"/>
            </a:xfrm>
            <a:prstGeom prst="rect">
              <a:avLst/>
            </a:prstGeom>
            <a:solidFill>
              <a:schemeClr val="tx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dirty="0">
                  <a:solidFill>
                    <a:schemeClr val="bg2"/>
                  </a:solidFill>
                  <a:latin typeface="Times New Roman" charset="0"/>
                  <a:ea typeface="ＭＳ Ｐゴシック" charset="0"/>
                </a:rPr>
                <a:t>The Fertile Crescent</a:t>
              </a:r>
            </a:p>
          </p:txBody>
        </p:sp>
        <p:sp>
          <p:nvSpPr>
            <p:cNvPr id="1262599" name="Line 7"/>
            <p:cNvSpPr>
              <a:spLocks noChangeShapeType="1"/>
            </p:cNvSpPr>
            <p:nvPr/>
          </p:nvSpPr>
          <p:spPr bwMode="auto">
            <a:xfrm>
              <a:off x="1584" y="1056"/>
              <a:ext cx="384" cy="336"/>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grpSp>
      <p:grpSp>
        <p:nvGrpSpPr>
          <p:cNvPr id="1262600" name="Group 8"/>
          <p:cNvGrpSpPr>
            <a:grpSpLocks/>
          </p:cNvGrpSpPr>
          <p:nvPr/>
        </p:nvGrpSpPr>
        <p:grpSpPr bwMode="auto">
          <a:xfrm>
            <a:off x="3124200" y="4343400"/>
            <a:ext cx="2206625" cy="914400"/>
            <a:chOff x="1968" y="2736"/>
            <a:chExt cx="1390" cy="576"/>
          </a:xfrm>
        </p:grpSpPr>
        <p:sp>
          <p:nvSpPr>
            <p:cNvPr id="1262601" name="Text Box 9"/>
            <p:cNvSpPr txBox="1">
              <a:spLocks noChangeArrowheads="1"/>
            </p:cNvSpPr>
            <p:nvPr/>
          </p:nvSpPr>
          <p:spPr bwMode="auto">
            <a:xfrm>
              <a:off x="2688" y="3024"/>
              <a:ext cx="67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b="0" dirty="0">
                  <a:solidFill>
                    <a:schemeClr val="bg2"/>
                  </a:solidFill>
                  <a:latin typeface="Times New Roman" charset="0"/>
                  <a:ea typeface="ＭＳ Ｐゴシック" charset="0"/>
                </a:rPr>
                <a:t>Jericho</a:t>
              </a:r>
            </a:p>
          </p:txBody>
        </p:sp>
        <p:sp>
          <p:nvSpPr>
            <p:cNvPr id="1262602" name="Line 10"/>
            <p:cNvSpPr>
              <a:spLocks noChangeShapeType="1"/>
            </p:cNvSpPr>
            <p:nvPr/>
          </p:nvSpPr>
          <p:spPr bwMode="auto">
            <a:xfrm flipH="1" flipV="1">
              <a:off x="1968" y="2736"/>
              <a:ext cx="720" cy="384"/>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grpSp>
      <p:grpSp>
        <p:nvGrpSpPr>
          <p:cNvPr id="1262603" name="Group 11"/>
          <p:cNvGrpSpPr>
            <a:grpSpLocks/>
          </p:cNvGrpSpPr>
          <p:nvPr/>
        </p:nvGrpSpPr>
        <p:grpSpPr bwMode="auto">
          <a:xfrm>
            <a:off x="914400" y="2590800"/>
            <a:ext cx="1731963" cy="838200"/>
            <a:chOff x="576" y="1632"/>
            <a:chExt cx="1091" cy="528"/>
          </a:xfrm>
        </p:grpSpPr>
        <p:sp>
          <p:nvSpPr>
            <p:cNvPr id="1262604" name="Text Box 12"/>
            <p:cNvSpPr txBox="1">
              <a:spLocks noChangeArrowheads="1"/>
            </p:cNvSpPr>
            <p:nvPr/>
          </p:nvSpPr>
          <p:spPr bwMode="auto">
            <a:xfrm>
              <a:off x="576" y="1872"/>
              <a:ext cx="109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b="0" dirty="0">
                  <a:solidFill>
                    <a:schemeClr val="bg2"/>
                  </a:solidFill>
                  <a:latin typeface="Times New Roman" charset="0"/>
                  <a:ea typeface="ＭＳ Ｐゴシック" charset="0"/>
                </a:rPr>
                <a:t>Catal Huyuk</a:t>
              </a:r>
            </a:p>
          </p:txBody>
        </p:sp>
        <p:sp>
          <p:nvSpPr>
            <p:cNvPr id="1262605" name="Line 13"/>
            <p:cNvSpPr>
              <a:spLocks noChangeShapeType="1"/>
            </p:cNvSpPr>
            <p:nvPr/>
          </p:nvSpPr>
          <p:spPr bwMode="auto">
            <a:xfrm flipV="1">
              <a:off x="672" y="1632"/>
              <a:ext cx="576" cy="288"/>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62596"/>
                                        </p:tgtEl>
                                        <p:attrNameLst>
                                          <p:attrName>style.visibility</p:attrName>
                                        </p:attrNameLst>
                                      </p:cBhvr>
                                      <p:to>
                                        <p:strVal val="visible"/>
                                      </p:to>
                                    </p:set>
                                    <p:anim calcmode="lin" valueType="num">
                                      <p:cBhvr additive="base">
                                        <p:cTn id="7" dur="500" fill="hold"/>
                                        <p:tgtEl>
                                          <p:spTgt spid="1262596"/>
                                        </p:tgtEl>
                                        <p:attrNameLst>
                                          <p:attrName>ppt_x</p:attrName>
                                        </p:attrNameLst>
                                      </p:cBhvr>
                                      <p:tavLst>
                                        <p:tav tm="0">
                                          <p:val>
                                            <p:strVal val="0-#ppt_w/2"/>
                                          </p:val>
                                        </p:tav>
                                        <p:tav tm="100000">
                                          <p:val>
                                            <p:strVal val="#ppt_x"/>
                                          </p:val>
                                        </p:tav>
                                      </p:tavLst>
                                    </p:anim>
                                    <p:anim calcmode="lin" valueType="num">
                                      <p:cBhvr additive="base">
                                        <p:cTn id="8" dur="500" fill="hold"/>
                                        <p:tgtEl>
                                          <p:spTgt spid="12625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2600"/>
                                        </p:tgtEl>
                                        <p:attrNameLst>
                                          <p:attrName>style.visibility</p:attrName>
                                        </p:attrNameLst>
                                      </p:cBhvr>
                                      <p:to>
                                        <p:strVal val="visible"/>
                                      </p:to>
                                    </p:set>
                                    <p:anim calcmode="lin" valueType="num">
                                      <p:cBhvr additive="base">
                                        <p:cTn id="13" dur="500" fill="hold"/>
                                        <p:tgtEl>
                                          <p:spTgt spid="1262600"/>
                                        </p:tgtEl>
                                        <p:attrNameLst>
                                          <p:attrName>ppt_x</p:attrName>
                                        </p:attrNameLst>
                                      </p:cBhvr>
                                      <p:tavLst>
                                        <p:tav tm="0">
                                          <p:val>
                                            <p:strVal val="0-#ppt_w/2"/>
                                          </p:val>
                                        </p:tav>
                                        <p:tav tm="100000">
                                          <p:val>
                                            <p:strVal val="#ppt_x"/>
                                          </p:val>
                                        </p:tav>
                                      </p:tavLst>
                                    </p:anim>
                                    <p:anim calcmode="lin" valueType="num">
                                      <p:cBhvr additive="base">
                                        <p:cTn id="14" dur="500" fill="hold"/>
                                        <p:tgtEl>
                                          <p:spTgt spid="12626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2603"/>
                                        </p:tgtEl>
                                        <p:attrNameLst>
                                          <p:attrName>style.visibility</p:attrName>
                                        </p:attrNameLst>
                                      </p:cBhvr>
                                      <p:to>
                                        <p:strVal val="visible"/>
                                      </p:to>
                                    </p:set>
                                    <p:anim calcmode="lin" valueType="num">
                                      <p:cBhvr additive="base">
                                        <p:cTn id="19" dur="500" fill="hold"/>
                                        <p:tgtEl>
                                          <p:spTgt spid="1262603"/>
                                        </p:tgtEl>
                                        <p:attrNameLst>
                                          <p:attrName>ppt_x</p:attrName>
                                        </p:attrNameLst>
                                      </p:cBhvr>
                                      <p:tavLst>
                                        <p:tav tm="0">
                                          <p:val>
                                            <p:strVal val="0-#ppt_w/2"/>
                                          </p:val>
                                        </p:tav>
                                        <p:tav tm="100000">
                                          <p:val>
                                            <p:strVal val="#ppt_x"/>
                                          </p:val>
                                        </p:tav>
                                      </p:tavLst>
                                    </p:anim>
                                    <p:anim calcmode="lin" valueType="num">
                                      <p:cBhvr additive="base">
                                        <p:cTn id="20" dur="500" fill="hold"/>
                                        <p:tgtEl>
                                          <p:spTgt spid="1262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title"/>
          </p:nvPr>
        </p:nvSpPr>
        <p:spPr>
          <a:xfrm>
            <a:off x="685800" y="152400"/>
            <a:ext cx="7772400" cy="1600200"/>
          </a:xfrm>
          <a:solidFill>
            <a:schemeClr val="bg2"/>
          </a:solidFill>
        </p:spPr>
        <p:txBody>
          <a:bodyPr/>
          <a:lstStyle/>
          <a:p>
            <a:pPr eaLnBrk="1" hangingPunct="1"/>
            <a:r>
              <a:rPr lang="en-US" altLang="en-US" b="1" smtClean="0">
                <a:solidFill>
                  <a:srgbClr val="66FFFF"/>
                </a:solidFill>
              </a:rPr>
              <a:t>Maize was less </a:t>
            </a:r>
            <a:r>
              <a:rPr lang="ja-JP" altLang="en-US" b="1" smtClean="0">
                <a:solidFill>
                  <a:srgbClr val="66FFFF"/>
                </a:solidFill>
                <a:latin typeface="Arial" panose="020B0604020202020204" pitchFamily="34" charset="0"/>
              </a:rPr>
              <a:t>‘</a:t>
            </a:r>
            <a:r>
              <a:rPr lang="en-US" altLang="ja-JP" b="1" smtClean="0">
                <a:solidFill>
                  <a:srgbClr val="66FFFF"/>
                </a:solidFill>
              </a:rPr>
              <a:t>pre-adapted</a:t>
            </a:r>
            <a:r>
              <a:rPr lang="ja-JP" altLang="en-US" b="1" smtClean="0">
                <a:solidFill>
                  <a:srgbClr val="66FFFF"/>
                </a:solidFill>
                <a:latin typeface="Arial" panose="020B0604020202020204" pitchFamily="34" charset="0"/>
              </a:rPr>
              <a:t>’</a:t>
            </a:r>
            <a:r>
              <a:rPr lang="en-US" altLang="ja-JP" b="1" smtClean="0">
                <a:solidFill>
                  <a:srgbClr val="66FFFF"/>
                </a:solidFill>
              </a:rPr>
              <a:t> for domestication than wheat</a:t>
            </a:r>
            <a:endParaRPr lang="en-US" altLang="en-US" b="1" smtClean="0">
              <a:solidFill>
                <a:srgbClr val="66FFFF"/>
              </a:solidFill>
            </a:endParaRPr>
          </a:p>
        </p:txBody>
      </p:sp>
      <p:pic>
        <p:nvPicPr>
          <p:cNvPr id="1261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700588"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261572" name="Text Box 4"/>
          <p:cNvSpPr txBox="1">
            <a:spLocks noChangeArrowheads="1"/>
          </p:cNvSpPr>
          <p:nvPr/>
        </p:nvSpPr>
        <p:spPr bwMode="auto">
          <a:xfrm>
            <a:off x="4800600" y="2667000"/>
            <a:ext cx="3521075"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dirty="0">
                <a:latin typeface="Times New Roman" charset="0"/>
                <a:ea typeface="ＭＳ Ｐゴシック" charset="0"/>
              </a:rPr>
              <a:t>Teosinte: small, weedy and not too nutritious</a:t>
            </a:r>
          </a:p>
        </p:txBody>
      </p:sp>
      <p:sp>
        <p:nvSpPr>
          <p:cNvPr id="1261573" name="Text Box 5"/>
          <p:cNvSpPr txBox="1">
            <a:spLocks noChangeArrowheads="1"/>
          </p:cNvSpPr>
          <p:nvPr/>
        </p:nvSpPr>
        <p:spPr bwMode="auto">
          <a:xfrm>
            <a:off x="4860925" y="5105400"/>
            <a:ext cx="43592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tx2"/>
                </a:solidFill>
              </a:rPr>
              <a:t>Perhaps that</a:t>
            </a:r>
            <a:r>
              <a:rPr lang="ja-JP" altLang="en-US" sz="2400">
                <a:solidFill>
                  <a:schemeClr val="tx2"/>
                </a:solidFill>
                <a:latin typeface="Arial" panose="020B0604020202020204" pitchFamily="34" charset="0"/>
              </a:rPr>
              <a:t>’</a:t>
            </a:r>
            <a:r>
              <a:rPr lang="en-US" altLang="ja-JP" sz="2400">
                <a:solidFill>
                  <a:schemeClr val="tx2"/>
                </a:solidFill>
              </a:rPr>
              <a:t>s one reason why agriculture developed later in the Americas</a:t>
            </a:r>
            <a:endParaRPr lang="en-US" altLang="en-US" sz="2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61573"/>
                                        </p:tgtEl>
                                        <p:attrNameLst>
                                          <p:attrName>style.visibility</p:attrName>
                                        </p:attrNameLst>
                                      </p:cBhvr>
                                      <p:to>
                                        <p:strVal val="visible"/>
                                      </p:to>
                                    </p:set>
                                    <p:anim calcmode="lin" valueType="num">
                                      <p:cBhvr additive="base">
                                        <p:cTn id="7" dur="500" fill="hold"/>
                                        <p:tgtEl>
                                          <p:spTgt spid="1261573"/>
                                        </p:tgtEl>
                                        <p:attrNameLst>
                                          <p:attrName>ppt_x</p:attrName>
                                        </p:attrNameLst>
                                      </p:cBhvr>
                                      <p:tavLst>
                                        <p:tav tm="0">
                                          <p:val>
                                            <p:strVal val="1+#ppt_w/2"/>
                                          </p:val>
                                        </p:tav>
                                        <p:tav tm="100000">
                                          <p:val>
                                            <p:strVal val="#ppt_x"/>
                                          </p:val>
                                        </p:tav>
                                      </p:tavLst>
                                    </p:anim>
                                    <p:anim calcmode="lin" valueType="num">
                                      <p:cBhvr additive="base">
                                        <p:cTn id="8" dur="500" fill="hold"/>
                                        <p:tgtEl>
                                          <p:spTgt spid="12615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7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a:xfrm>
            <a:off x="381000" y="0"/>
            <a:ext cx="8153400" cy="2133600"/>
          </a:xfrm>
          <a:ln>
            <a:solidFill>
              <a:schemeClr val="tx2"/>
            </a:solidFill>
          </a:ln>
        </p:spPr>
        <p:txBody>
          <a:bodyPr/>
          <a:lstStyle/>
          <a:p>
            <a:pPr eaLnBrk="1" hangingPunct="1"/>
            <a:r>
              <a:rPr lang="en-US" altLang="en-US" sz="4800" b="1" smtClean="0">
                <a:solidFill>
                  <a:schemeClr val="accent1"/>
                </a:solidFill>
              </a:rPr>
              <a:t>As farming spread, it eventually led to a new era in human history … Era 2</a:t>
            </a:r>
          </a:p>
        </p:txBody>
      </p:sp>
      <p:sp>
        <p:nvSpPr>
          <p:cNvPr id="1253379" name="Rectangle 3"/>
          <p:cNvSpPr>
            <a:spLocks noGrp="1" noChangeArrowheads="1"/>
          </p:cNvSpPr>
          <p:nvPr>
            <p:ph type="body" idx="1"/>
          </p:nvPr>
        </p:nvSpPr>
        <p:spPr>
          <a:xfrm>
            <a:off x="228600" y="2286000"/>
            <a:ext cx="8534400" cy="4229100"/>
          </a:xfrm>
          <a:ln>
            <a:solidFill>
              <a:schemeClr val="bg2"/>
            </a:solidFill>
          </a:ln>
        </p:spPr>
        <p:txBody>
          <a:bodyPr>
            <a:spAutoFit/>
          </a:bodyPr>
          <a:lstStyle/>
          <a:p>
            <a:pPr eaLnBrk="1" hangingPunct="1">
              <a:defRPr/>
            </a:pPr>
            <a:r>
              <a:rPr lang="en-US" b="1" dirty="0" smtClean="0">
                <a:solidFill>
                  <a:srgbClr val="00FF00"/>
                </a:solidFill>
                <a:ea typeface="+mn-ea"/>
                <a:cs typeface="+mn-cs"/>
              </a:rPr>
              <a:t>Number of farming communities increased until, by 5,000 years ago, most people on earth were probably farming for a living</a:t>
            </a:r>
          </a:p>
          <a:p>
            <a:pPr eaLnBrk="1" hangingPunct="1">
              <a:defRPr/>
            </a:pPr>
            <a:r>
              <a:rPr lang="en-US" b="1" dirty="0" smtClean="0">
                <a:solidFill>
                  <a:schemeClr val="tx2"/>
                </a:solidFill>
                <a:ea typeface="+mn-ea"/>
                <a:cs typeface="+mn-cs"/>
              </a:rPr>
              <a:t>This was a world with increasing numbers of farmers and villages</a:t>
            </a:r>
            <a:endParaRPr lang="en-US" b="1" dirty="0">
              <a:solidFill>
                <a:schemeClr val="tx2"/>
              </a:solidFill>
              <a:ea typeface="+mn-ea"/>
              <a:cs typeface="+mn-cs"/>
            </a:endParaRPr>
          </a:p>
          <a:p>
            <a:pPr eaLnBrk="1" hangingPunct="1">
              <a:defRPr/>
            </a:pPr>
            <a:r>
              <a:rPr lang="en-US" b="1" dirty="0" smtClean="0">
                <a:solidFill>
                  <a:srgbClr val="00FFFF"/>
                </a:solidFill>
                <a:ea typeface="+mn-ea"/>
                <a:cs typeface="+mn-cs"/>
              </a:rPr>
              <a:t>Eventually some of these villages became town, and and handful of these towns evolved into the first cities and states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3379">
                                            <p:txEl>
                                              <p:pRg st="0" end="0"/>
                                            </p:txEl>
                                          </p:spTgt>
                                        </p:tgtEl>
                                        <p:attrNameLst>
                                          <p:attrName>style.visibility</p:attrName>
                                        </p:attrNameLst>
                                      </p:cBhvr>
                                      <p:to>
                                        <p:strVal val="visible"/>
                                      </p:to>
                                    </p:set>
                                    <p:anim calcmode="lin" valueType="num">
                                      <p:cBhvr additive="base">
                                        <p:cTn id="7" dur="500" fill="hold"/>
                                        <p:tgtEl>
                                          <p:spTgt spid="1253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3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3379">
                                            <p:txEl>
                                              <p:pRg st="1" end="1"/>
                                            </p:txEl>
                                          </p:spTgt>
                                        </p:tgtEl>
                                        <p:attrNameLst>
                                          <p:attrName>style.visibility</p:attrName>
                                        </p:attrNameLst>
                                      </p:cBhvr>
                                      <p:to>
                                        <p:strVal val="visible"/>
                                      </p:to>
                                    </p:set>
                                    <p:anim calcmode="lin" valueType="num">
                                      <p:cBhvr additive="base">
                                        <p:cTn id="13" dur="500" fill="hold"/>
                                        <p:tgtEl>
                                          <p:spTgt spid="1253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3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3379">
                                            <p:txEl>
                                              <p:pRg st="2" end="2"/>
                                            </p:txEl>
                                          </p:spTgt>
                                        </p:tgtEl>
                                        <p:attrNameLst>
                                          <p:attrName>style.visibility</p:attrName>
                                        </p:attrNameLst>
                                      </p:cBhvr>
                                      <p:to>
                                        <p:strVal val="visible"/>
                                      </p:to>
                                    </p:set>
                                    <p:anim calcmode="lin" valueType="num">
                                      <p:cBhvr additive="base">
                                        <p:cTn id="19" dur="500" fill="hold"/>
                                        <p:tgtEl>
                                          <p:spTgt spid="1253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33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379"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0" y="0"/>
            <a:ext cx="9144000" cy="1752600"/>
          </a:xfrm>
          <a:solidFill>
            <a:schemeClr val="bg2"/>
          </a:solidFill>
          <a:ln>
            <a:solidFill>
              <a:schemeClr val="accent1"/>
            </a:solidFill>
          </a:ln>
        </p:spPr>
        <p:txBody>
          <a:bodyPr/>
          <a:lstStyle/>
          <a:p>
            <a:pPr>
              <a:defRPr/>
            </a:pPr>
            <a:r>
              <a:rPr lang="en-US" sz="4800" b="1" dirty="0" smtClean="0"/>
              <a:t>Era 2: Early </a:t>
            </a:r>
            <a:r>
              <a:rPr lang="en-US" sz="4800" b="1" dirty="0"/>
              <a:t>Civilizations and Early Pastoral Societies</a:t>
            </a:r>
            <a:br>
              <a:rPr lang="en-US" sz="4800" b="1" dirty="0"/>
            </a:br>
            <a:endParaRPr lang="en-US" sz="2800" b="1" dirty="0">
              <a:solidFill>
                <a:schemeClr val="tx1"/>
              </a:solidFill>
            </a:endParaRPr>
          </a:p>
        </p:txBody>
      </p:sp>
      <p:sp>
        <p:nvSpPr>
          <p:cNvPr id="263171" name="Rectangle 3"/>
          <p:cNvSpPr>
            <a:spLocks noGrp="1" noChangeArrowheads="1"/>
          </p:cNvSpPr>
          <p:nvPr>
            <p:ph type="body" idx="1"/>
          </p:nvPr>
        </p:nvSpPr>
        <p:spPr>
          <a:xfrm>
            <a:off x="0" y="1752600"/>
            <a:ext cx="9144000" cy="5105400"/>
          </a:xfrm>
          <a:solidFill>
            <a:srgbClr val="000000"/>
          </a:solidFill>
        </p:spPr>
        <p:txBody>
          <a:bodyPr/>
          <a:lstStyle/>
          <a:p>
            <a:pPr>
              <a:lnSpc>
                <a:spcPct val="90000"/>
              </a:lnSpc>
              <a:defRPr/>
            </a:pPr>
            <a:r>
              <a:rPr lang="en-US" sz="3600" b="1" dirty="0" smtClean="0">
                <a:solidFill>
                  <a:schemeClr val="accent2"/>
                </a:solidFill>
              </a:rPr>
              <a:t>W2.1.1</a:t>
            </a:r>
            <a:r>
              <a:rPr lang="en-US" sz="3600" dirty="0" smtClean="0">
                <a:solidFill>
                  <a:schemeClr val="accent2"/>
                </a:solidFill>
              </a:rPr>
              <a:t> D</a:t>
            </a:r>
            <a:r>
              <a:rPr lang="en-US" sz="3600" b="1" dirty="0" smtClean="0">
                <a:solidFill>
                  <a:schemeClr val="accent2"/>
                </a:solidFill>
              </a:rPr>
              <a:t>evelopment of human language</a:t>
            </a:r>
          </a:p>
          <a:p>
            <a:pPr>
              <a:lnSpc>
                <a:spcPct val="90000"/>
              </a:lnSpc>
              <a:defRPr/>
            </a:pPr>
            <a:r>
              <a:rPr lang="en-US" sz="3600" b="1" dirty="0" smtClean="0">
                <a:solidFill>
                  <a:srgbClr val="00FF00"/>
                </a:solidFill>
              </a:rPr>
              <a:t>W2.1.2 Major river systems and early civs: Tigris and Euphrates, Nile, Indus, Yangtze, </a:t>
            </a:r>
            <a:r>
              <a:rPr lang="en-US" sz="3600" b="1" dirty="0" err="1" smtClean="0">
                <a:solidFill>
                  <a:srgbClr val="00FF00"/>
                </a:solidFill>
              </a:rPr>
              <a:t>Huanghe</a:t>
            </a:r>
            <a:r>
              <a:rPr lang="en-US" sz="3600" b="1" dirty="0" smtClean="0">
                <a:solidFill>
                  <a:srgbClr val="00FF00"/>
                </a:solidFill>
              </a:rPr>
              <a:t> </a:t>
            </a:r>
          </a:p>
          <a:p>
            <a:pPr>
              <a:lnSpc>
                <a:spcPct val="90000"/>
              </a:lnSpc>
              <a:defRPr/>
            </a:pPr>
            <a:r>
              <a:rPr lang="en-US" sz="3600" b="1" dirty="0" smtClean="0">
                <a:solidFill>
                  <a:schemeClr val="accent1"/>
                </a:solidFill>
              </a:rPr>
              <a:t>W2.1.3 Common features of early civilizations </a:t>
            </a:r>
          </a:p>
          <a:p>
            <a:pPr>
              <a:lnSpc>
                <a:spcPct val="90000"/>
              </a:lnSpc>
              <a:defRPr/>
            </a:pPr>
            <a:r>
              <a:rPr lang="en-US" sz="3600" b="1" dirty="0" smtClean="0">
                <a:solidFill>
                  <a:schemeClr val="tx2"/>
                </a:solidFill>
              </a:rPr>
              <a:t>W2.1.4</a:t>
            </a:r>
            <a:r>
              <a:rPr lang="en-US" sz="3600" dirty="0" smtClean="0">
                <a:solidFill>
                  <a:schemeClr val="tx2"/>
                </a:solidFill>
              </a:rPr>
              <a:t> </a:t>
            </a:r>
            <a:r>
              <a:rPr lang="en-US" sz="3600" b="1" dirty="0">
                <a:solidFill>
                  <a:schemeClr val="tx2"/>
                </a:solidFill>
              </a:rPr>
              <a:t>C</a:t>
            </a:r>
            <a:r>
              <a:rPr lang="en-US" sz="3600" b="1" dirty="0" smtClean="0">
                <a:solidFill>
                  <a:schemeClr val="tx2"/>
                </a:solidFill>
              </a:rPr>
              <a:t>ultural diffusion</a:t>
            </a:r>
            <a:r>
              <a:rPr lang="en-US" sz="3600" dirty="0" smtClean="0">
                <a:solidFill>
                  <a:schemeClr val="tx2"/>
                </a:solidFill>
              </a:rPr>
              <a:t> </a:t>
            </a:r>
            <a:endParaRPr lang="en-US" sz="3600" b="1" dirty="0">
              <a:solidFill>
                <a:schemeClr val="tx2"/>
              </a:solidFill>
            </a:endParaRPr>
          </a:p>
          <a:p>
            <a:pPr>
              <a:lnSpc>
                <a:spcPct val="90000"/>
              </a:lnSpc>
              <a:defRPr/>
            </a:pPr>
            <a:r>
              <a:rPr lang="en-US" sz="3600" b="1" dirty="0" smtClean="0">
                <a:solidFill>
                  <a:schemeClr val="accent2"/>
                </a:solidFill>
              </a:rPr>
              <a:t>W2.1.5</a:t>
            </a:r>
            <a:r>
              <a:rPr lang="en-US" sz="3600" dirty="0" smtClean="0">
                <a:solidFill>
                  <a:schemeClr val="accent2"/>
                </a:solidFill>
              </a:rPr>
              <a:t> </a:t>
            </a:r>
            <a:r>
              <a:rPr lang="en-US" sz="3600" b="1" dirty="0">
                <a:solidFill>
                  <a:schemeClr val="accent2"/>
                </a:solidFill>
              </a:rPr>
              <a:t>P</a:t>
            </a:r>
            <a:r>
              <a:rPr lang="en-US" sz="3600" b="1" dirty="0" smtClean="0">
                <a:solidFill>
                  <a:schemeClr val="accent2"/>
                </a:solidFill>
              </a:rPr>
              <a:t>astoralism</a:t>
            </a:r>
            <a:endParaRPr lang="en-US" sz="3600" b="1" dirty="0">
              <a:solidFill>
                <a:schemeClr val="accent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800"/>
            <a:ext cx="10363200" cy="6908800"/>
          </a:xfrm>
          <a:prstGeom prst="rect">
            <a:avLst/>
          </a:prstGeom>
          <a:solidFill>
            <a:schemeClr val="accent2"/>
          </a:solidFill>
          <a:ln>
            <a:noFill/>
          </a:ln>
          <a:extLst>
            <a:ext uri="{91240B29-F687-4F45-9708-019B960494DF}">
              <a14:hiddenLine xmlns:a14="http://schemas.microsoft.com/office/drawing/2010/main" w="57150">
                <a:solidFill>
                  <a:srgbClr val="000000"/>
                </a:solidFill>
                <a:miter lim="800000"/>
                <a:headEnd/>
                <a:tailEnd/>
              </a14:hiddenLine>
            </a:ext>
          </a:extLst>
        </p:spPr>
      </p:pic>
      <p:sp>
        <p:nvSpPr>
          <p:cNvPr id="19459" name="Rectangle 2"/>
          <p:cNvSpPr>
            <a:spLocks noGrp="1" noChangeArrowheads="1"/>
          </p:cNvSpPr>
          <p:nvPr>
            <p:ph type="title"/>
          </p:nvPr>
        </p:nvSpPr>
        <p:spPr>
          <a:xfrm>
            <a:off x="-12700" y="4495800"/>
            <a:ext cx="4419600" cy="2111375"/>
          </a:xfrm>
          <a:solidFill>
            <a:schemeClr val="tx1">
              <a:alpha val="50195"/>
            </a:schemeClr>
          </a:solidFill>
          <a:ln>
            <a:solidFill>
              <a:schemeClr val="bg2"/>
            </a:solidFill>
            <a:miter lim="800000"/>
            <a:headEnd/>
            <a:tailEnd/>
          </a:ln>
        </p:spPr>
        <p:txBody>
          <a:bodyPr>
            <a:spAutoFit/>
          </a:bodyPr>
          <a:lstStyle/>
          <a:p>
            <a:pPr eaLnBrk="1" hangingPunct="1">
              <a:defRPr/>
            </a:pPr>
            <a:r>
              <a:rPr lang="en-US" dirty="0">
                <a:solidFill>
                  <a:schemeClr val="bg2"/>
                </a:solidFill>
                <a:ea typeface="MS PGothic" charset="0"/>
                <a:cs typeface="ＭＳ Ｐゴシック" charset="0"/>
              </a:rPr>
              <a:t>Bringing water to an arid land</a:t>
            </a:r>
            <a:br>
              <a:rPr lang="en-US" dirty="0">
                <a:solidFill>
                  <a:schemeClr val="bg2"/>
                </a:solidFill>
                <a:ea typeface="MS PGothic" charset="0"/>
                <a:cs typeface="ＭＳ Ｐゴシック" charset="0"/>
              </a:rPr>
            </a:br>
            <a:r>
              <a:rPr lang="en-US" dirty="0">
                <a:solidFill>
                  <a:schemeClr val="bg2"/>
                </a:solidFill>
                <a:ea typeface="MS PGothic" charset="0"/>
                <a:cs typeface="ＭＳ Ｐゴシック" charset="0"/>
              </a:rPr>
              <a:t>The Tigris river</a:t>
            </a:r>
          </a:p>
        </p:txBody>
      </p:sp>
      <p:sp>
        <p:nvSpPr>
          <p:cNvPr id="63491" name="Rectangle 4"/>
          <p:cNvSpPr>
            <a:spLocks noChangeArrowheads="1"/>
          </p:cNvSpPr>
          <p:nvPr/>
        </p:nvSpPr>
        <p:spPr bwMode="auto">
          <a:xfrm>
            <a:off x="666750" y="-152400"/>
            <a:ext cx="8147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5400">
                <a:solidFill>
                  <a:schemeClr val="hlink"/>
                </a:solidFill>
              </a:rPr>
              <a:t>Mesopotamian Examples – </a:t>
            </a:r>
          </a:p>
          <a:p>
            <a:pPr algn="ctr" eaLnBrk="1" hangingPunct="1"/>
            <a:r>
              <a:rPr lang="en-US" altLang="en-US" sz="5400">
                <a:solidFill>
                  <a:schemeClr val="hlink"/>
                </a:solidFill>
              </a:rPr>
              <a:t>spread of villages </a:t>
            </a:r>
          </a:p>
        </p:txBody>
      </p:sp>
      <p:sp>
        <p:nvSpPr>
          <p:cNvPr id="140293" name="Rectangle 5"/>
          <p:cNvSpPr>
            <a:spLocks noChangeArrowheads="1"/>
          </p:cNvSpPr>
          <p:nvPr/>
        </p:nvSpPr>
        <p:spPr bwMode="auto">
          <a:xfrm>
            <a:off x="457200" y="1905000"/>
            <a:ext cx="8534400" cy="2284413"/>
          </a:xfrm>
          <a:prstGeom prst="rect">
            <a:avLst/>
          </a:prstGeom>
          <a:gradFill rotWithShape="1">
            <a:gsLst>
              <a:gs pos="0">
                <a:schemeClr val="accent1">
                  <a:alpha val="62000"/>
                </a:schemeClr>
              </a:gs>
              <a:gs pos="50000">
                <a:schemeClr val="accent1">
                  <a:gamma/>
                  <a:shade val="46275"/>
                  <a:invGamma/>
                  <a:alpha val="67000"/>
                </a:schemeClr>
              </a:gs>
              <a:gs pos="100000">
                <a:schemeClr val="accent1">
                  <a:alpha val="62000"/>
                </a:schemeClr>
              </a:gs>
            </a:gsLst>
            <a:lin ang="5400000" scaled="1"/>
          </a:gradFill>
          <a:ln w="57150">
            <a:solidFill>
              <a:schemeClr val="bg1"/>
            </a:solidFill>
            <a:miter lim="800000"/>
            <a:headEnd/>
            <a:tailEnd/>
          </a:ln>
          <a:effectLst/>
        </p:spPr>
        <p:txBody>
          <a:bodyPr>
            <a:spAutoFit/>
          </a:bodyPr>
          <a:lstStyle/>
          <a:p>
            <a:pPr>
              <a:defRPr/>
            </a:pPr>
            <a:r>
              <a:rPr lang="en-US" dirty="0">
                <a:ea typeface="+mn-ea"/>
              </a:rPr>
              <a:t> After c. 5000BCE, more and more villages were appearing in the arid lands of Mesopotamia</a:t>
            </a:r>
          </a:p>
          <a:p>
            <a:pPr>
              <a:defRPr/>
            </a:pPr>
            <a:r>
              <a:rPr lang="en-US" dirty="0">
                <a:ea typeface="+mn-ea"/>
              </a:rPr>
              <a:t> Here, there was so little rainfall that farmers had to use simple forms of irrigation</a:t>
            </a:r>
          </a:p>
          <a:p>
            <a:pPr>
              <a:defRPr/>
            </a:pPr>
            <a:r>
              <a:rPr lang="en-US" dirty="0">
                <a:ea typeface="+mn-ea"/>
              </a:rPr>
              <a:t> But, if they could find enough water, crops grew well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1371600"/>
          </a:xfrm>
          <a:solidFill>
            <a:schemeClr val="bg2"/>
          </a:solidFill>
        </p:spPr>
        <p:txBody>
          <a:bodyPr/>
          <a:lstStyle/>
          <a:p>
            <a:pPr eaLnBrk="1" hangingPunct="1">
              <a:defRPr/>
            </a:pPr>
            <a:r>
              <a:rPr lang="en-US" b="1" dirty="0">
                <a:solidFill>
                  <a:srgbClr val="00FF00"/>
                </a:solidFill>
                <a:ea typeface="MS PGothic" charset="0"/>
                <a:cs typeface="ＭＳ Ｐゴシック" charset="0"/>
              </a:rPr>
              <a:t>Irrigation, population growth and larger settlements</a:t>
            </a:r>
          </a:p>
        </p:txBody>
      </p:sp>
      <p:sp>
        <p:nvSpPr>
          <p:cNvPr id="175107" name="Rectangle 3"/>
          <p:cNvSpPr>
            <a:spLocks noGrp="1" noChangeArrowheads="1"/>
          </p:cNvSpPr>
          <p:nvPr>
            <p:ph type="body" idx="1"/>
          </p:nvPr>
        </p:nvSpPr>
        <p:spPr>
          <a:xfrm>
            <a:off x="152400" y="1524000"/>
            <a:ext cx="8534400" cy="5021263"/>
          </a:xfrm>
          <a:ln>
            <a:solidFill>
              <a:schemeClr val="accent1"/>
            </a:solidFill>
          </a:ln>
        </p:spPr>
        <p:txBody>
          <a:bodyPr>
            <a:spAutoFit/>
          </a:bodyPr>
          <a:lstStyle/>
          <a:p>
            <a:pPr eaLnBrk="1" hangingPunct="1">
              <a:lnSpc>
                <a:spcPct val="90000"/>
              </a:lnSpc>
              <a:defRPr/>
            </a:pPr>
            <a:r>
              <a:rPr lang="en-US" sz="2800" b="1" dirty="0">
                <a:solidFill>
                  <a:schemeClr val="tx2"/>
                </a:solidFill>
                <a:ea typeface="MS PGothic" charset="0"/>
                <a:cs typeface="ＭＳ Ｐゴシック" charset="0"/>
              </a:rPr>
              <a:t>Irrigation</a:t>
            </a:r>
            <a:r>
              <a:rPr lang="en-US" sz="2800" dirty="0">
                <a:ea typeface="MS PGothic" charset="0"/>
                <a:cs typeface="ＭＳ Ｐゴシック" charset="0"/>
              </a:rPr>
              <a:t> greatly increased productivity</a:t>
            </a:r>
          </a:p>
          <a:p>
            <a:pPr lvl="1" eaLnBrk="1" hangingPunct="1">
              <a:lnSpc>
                <a:spcPct val="90000"/>
              </a:lnSpc>
              <a:defRPr/>
            </a:pPr>
            <a:r>
              <a:rPr lang="en-US" sz="2400" dirty="0">
                <a:ea typeface="MS PGothic" charset="0"/>
              </a:rPr>
              <a:t>As irrigation spread and became more sophisticated, </a:t>
            </a:r>
            <a:r>
              <a:rPr lang="en-US" sz="2400" b="1" u="sng" dirty="0">
                <a:solidFill>
                  <a:schemeClr val="tx2"/>
                </a:solidFill>
                <a:ea typeface="MS PGothic" charset="0"/>
              </a:rPr>
              <a:t>populations </a:t>
            </a:r>
            <a:r>
              <a:rPr lang="en-US" sz="2400" dirty="0">
                <a:ea typeface="MS PGothic" charset="0"/>
              </a:rPr>
              <a:t>rose rapidly</a:t>
            </a:r>
          </a:p>
          <a:p>
            <a:pPr eaLnBrk="1" hangingPunct="1">
              <a:lnSpc>
                <a:spcPct val="90000"/>
              </a:lnSpc>
              <a:defRPr/>
            </a:pPr>
            <a:r>
              <a:rPr lang="en-US" sz="2800" b="1" dirty="0">
                <a:solidFill>
                  <a:schemeClr val="accent1"/>
                </a:solidFill>
                <a:ea typeface="MS PGothic" charset="0"/>
                <a:cs typeface="ＭＳ Ｐゴシック" charset="0"/>
              </a:rPr>
              <a:t>Towns</a:t>
            </a:r>
            <a:r>
              <a:rPr lang="en-US" sz="2800" dirty="0">
                <a:ea typeface="MS PGothic" charset="0"/>
                <a:cs typeface="ＭＳ Ｐゴシック" charset="0"/>
              </a:rPr>
              <a:t> appeared, </a:t>
            </a:r>
          </a:p>
          <a:p>
            <a:pPr eaLnBrk="1" hangingPunct="1">
              <a:lnSpc>
                <a:spcPct val="90000"/>
              </a:lnSpc>
              <a:buFontTx/>
              <a:buNone/>
              <a:defRPr/>
            </a:pPr>
            <a:r>
              <a:rPr lang="en-US" sz="2800" dirty="0">
                <a:ea typeface="MS PGothic" charset="0"/>
                <a:cs typeface="ＭＳ Ｐゴシック" charset="0"/>
              </a:rPr>
              <a:t>	providing services for </a:t>
            </a:r>
          </a:p>
          <a:p>
            <a:pPr eaLnBrk="1" hangingPunct="1">
              <a:lnSpc>
                <a:spcPct val="90000"/>
              </a:lnSpc>
              <a:buFontTx/>
              <a:buNone/>
              <a:defRPr/>
            </a:pPr>
            <a:r>
              <a:rPr lang="en-US" sz="2800" dirty="0">
                <a:ea typeface="MS PGothic" charset="0"/>
                <a:cs typeface="ＭＳ Ｐゴシック" charset="0"/>
              </a:rPr>
              <a:t>	nearby villages, such as</a:t>
            </a:r>
          </a:p>
          <a:p>
            <a:pPr lvl="1" eaLnBrk="1" hangingPunct="1">
              <a:lnSpc>
                <a:spcPct val="90000"/>
              </a:lnSpc>
              <a:defRPr/>
            </a:pPr>
            <a:r>
              <a:rPr lang="en-US" sz="2400" b="1" u="sng" dirty="0">
                <a:solidFill>
                  <a:schemeClr val="tx2"/>
                </a:solidFill>
                <a:ea typeface="MS PGothic" charset="0"/>
              </a:rPr>
              <a:t>markets</a:t>
            </a:r>
          </a:p>
          <a:p>
            <a:pPr lvl="1" eaLnBrk="1" hangingPunct="1">
              <a:lnSpc>
                <a:spcPct val="90000"/>
              </a:lnSpc>
              <a:defRPr/>
            </a:pPr>
            <a:r>
              <a:rPr lang="en-US" sz="2400" dirty="0">
                <a:ea typeface="MS PGothic" charset="0"/>
              </a:rPr>
              <a:t>grain stores</a:t>
            </a:r>
          </a:p>
          <a:p>
            <a:pPr lvl="1" eaLnBrk="1" hangingPunct="1">
              <a:lnSpc>
                <a:spcPct val="90000"/>
              </a:lnSpc>
              <a:defRPr/>
            </a:pPr>
            <a:r>
              <a:rPr lang="en-US" sz="2400" b="1" u="sng" dirty="0">
                <a:solidFill>
                  <a:schemeClr val="tx2"/>
                </a:solidFill>
                <a:ea typeface="MS PGothic" charset="0"/>
              </a:rPr>
              <a:t>temples</a:t>
            </a:r>
          </a:p>
          <a:p>
            <a:pPr eaLnBrk="1" hangingPunct="1">
              <a:lnSpc>
                <a:spcPct val="90000"/>
              </a:lnSpc>
              <a:defRPr/>
            </a:pPr>
            <a:r>
              <a:rPr lang="en-US" sz="2800" b="1" dirty="0">
                <a:solidFill>
                  <a:schemeClr val="accent2"/>
                </a:solidFill>
                <a:ea typeface="MS PGothic" charset="0"/>
                <a:cs typeface="ＭＳ Ｐゴシック" charset="0"/>
              </a:rPr>
              <a:t>Powerful rulers</a:t>
            </a:r>
            <a:r>
              <a:rPr lang="en-US" sz="2800" dirty="0">
                <a:ea typeface="MS PGothic" charset="0"/>
                <a:cs typeface="ＭＳ Ｐゴシック" charset="0"/>
              </a:rPr>
              <a:t> appeared</a:t>
            </a:r>
          </a:p>
          <a:p>
            <a:pPr lvl="1" eaLnBrk="1" hangingPunct="1">
              <a:lnSpc>
                <a:spcPct val="90000"/>
              </a:lnSpc>
              <a:defRPr/>
            </a:pPr>
            <a:r>
              <a:rPr lang="en-US" sz="2400" dirty="0">
                <a:ea typeface="MS PGothic" charset="0"/>
              </a:rPr>
              <a:t>We can tell from the appearance of large building projects and monumental architecture</a:t>
            </a:r>
          </a:p>
        </p:txBody>
      </p:sp>
      <p:pic>
        <p:nvPicPr>
          <p:cNvPr id="64515" name="Picture 5" descr="ur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362200"/>
            <a:ext cx="4762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6"/>
          <p:cNvSpPr>
            <a:spLocks noChangeArrowheads="1"/>
          </p:cNvSpPr>
          <p:nvPr/>
        </p:nvSpPr>
        <p:spPr bwMode="auto">
          <a:xfrm>
            <a:off x="6705600" y="5105400"/>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hlinkClick r:id="rId3"/>
              </a:rPr>
              <a:t>www.garone.net/ tony/mesopotamia.html</a:t>
            </a:r>
            <a:r>
              <a:rPr lang="en-US" altLang="en-US" sz="2400" b="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fill="hold"/>
                                        <p:tgtEl>
                                          <p:spTgt spid="175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5107">
                                            <p:txEl>
                                              <p:pRg st="1" end="1"/>
                                            </p:txEl>
                                          </p:spTgt>
                                        </p:tgtEl>
                                        <p:attrNameLst>
                                          <p:attrName>style.visibility</p:attrName>
                                        </p:attrNameLst>
                                      </p:cBhvr>
                                      <p:to>
                                        <p:strVal val="visible"/>
                                      </p:to>
                                    </p:set>
                                    <p:anim calcmode="lin" valueType="num">
                                      <p:cBhvr additive="base">
                                        <p:cTn id="13" dur="500" fill="hold"/>
                                        <p:tgtEl>
                                          <p:spTgt spid="175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5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5107">
                                            <p:txEl>
                                              <p:pRg st="2" end="2"/>
                                            </p:txEl>
                                          </p:spTgt>
                                        </p:tgtEl>
                                        <p:attrNameLst>
                                          <p:attrName>style.visibility</p:attrName>
                                        </p:attrNameLst>
                                      </p:cBhvr>
                                      <p:to>
                                        <p:strVal val="visible"/>
                                      </p:to>
                                    </p:set>
                                    <p:anim calcmode="lin" valueType="num">
                                      <p:cBhvr additive="base">
                                        <p:cTn id="19" dur="500" fill="hold"/>
                                        <p:tgtEl>
                                          <p:spTgt spid="175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5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5107">
                                            <p:txEl>
                                              <p:pRg st="3" end="3"/>
                                            </p:txEl>
                                          </p:spTgt>
                                        </p:tgtEl>
                                        <p:attrNameLst>
                                          <p:attrName>style.visibility</p:attrName>
                                        </p:attrNameLst>
                                      </p:cBhvr>
                                      <p:to>
                                        <p:strVal val="visible"/>
                                      </p:to>
                                    </p:set>
                                    <p:anim calcmode="lin" valueType="num">
                                      <p:cBhvr additive="base">
                                        <p:cTn id="25" dur="500" fill="hold"/>
                                        <p:tgtEl>
                                          <p:spTgt spid="175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5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5107">
                                            <p:txEl>
                                              <p:pRg st="4" end="4"/>
                                            </p:txEl>
                                          </p:spTgt>
                                        </p:tgtEl>
                                        <p:attrNameLst>
                                          <p:attrName>style.visibility</p:attrName>
                                        </p:attrNameLst>
                                      </p:cBhvr>
                                      <p:to>
                                        <p:strVal val="visible"/>
                                      </p:to>
                                    </p:set>
                                    <p:anim calcmode="lin" valueType="num">
                                      <p:cBhvr additive="base">
                                        <p:cTn id="31" dur="500" fill="hold"/>
                                        <p:tgtEl>
                                          <p:spTgt spid="1751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5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5107">
                                            <p:txEl>
                                              <p:pRg st="5" end="5"/>
                                            </p:txEl>
                                          </p:spTgt>
                                        </p:tgtEl>
                                        <p:attrNameLst>
                                          <p:attrName>style.visibility</p:attrName>
                                        </p:attrNameLst>
                                      </p:cBhvr>
                                      <p:to>
                                        <p:strVal val="visible"/>
                                      </p:to>
                                    </p:set>
                                    <p:anim calcmode="lin" valueType="num">
                                      <p:cBhvr additive="base">
                                        <p:cTn id="37" dur="500" fill="hold"/>
                                        <p:tgtEl>
                                          <p:spTgt spid="1751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51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5107">
                                            <p:txEl>
                                              <p:pRg st="6" end="6"/>
                                            </p:txEl>
                                          </p:spTgt>
                                        </p:tgtEl>
                                        <p:attrNameLst>
                                          <p:attrName>style.visibility</p:attrName>
                                        </p:attrNameLst>
                                      </p:cBhvr>
                                      <p:to>
                                        <p:strVal val="visible"/>
                                      </p:to>
                                    </p:set>
                                    <p:anim calcmode="lin" valueType="num">
                                      <p:cBhvr additive="base">
                                        <p:cTn id="43" dur="500" fill="hold"/>
                                        <p:tgtEl>
                                          <p:spTgt spid="1751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51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5107">
                                            <p:txEl>
                                              <p:pRg st="7" end="7"/>
                                            </p:txEl>
                                          </p:spTgt>
                                        </p:tgtEl>
                                        <p:attrNameLst>
                                          <p:attrName>style.visibility</p:attrName>
                                        </p:attrNameLst>
                                      </p:cBhvr>
                                      <p:to>
                                        <p:strVal val="visible"/>
                                      </p:to>
                                    </p:set>
                                    <p:anim calcmode="lin" valueType="num">
                                      <p:cBhvr additive="base">
                                        <p:cTn id="49" dur="500" fill="hold"/>
                                        <p:tgtEl>
                                          <p:spTgt spid="17510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51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5107">
                                            <p:txEl>
                                              <p:pRg st="8" end="8"/>
                                            </p:txEl>
                                          </p:spTgt>
                                        </p:tgtEl>
                                        <p:attrNameLst>
                                          <p:attrName>style.visibility</p:attrName>
                                        </p:attrNameLst>
                                      </p:cBhvr>
                                      <p:to>
                                        <p:strVal val="visible"/>
                                      </p:to>
                                    </p:set>
                                    <p:anim calcmode="lin" valueType="num">
                                      <p:cBhvr additive="base">
                                        <p:cTn id="55" dur="500" fill="hold"/>
                                        <p:tgtEl>
                                          <p:spTgt spid="17510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751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75107">
                                            <p:txEl>
                                              <p:pRg st="9" end="9"/>
                                            </p:txEl>
                                          </p:spTgt>
                                        </p:tgtEl>
                                        <p:attrNameLst>
                                          <p:attrName>style.visibility</p:attrName>
                                        </p:attrNameLst>
                                      </p:cBhvr>
                                      <p:to>
                                        <p:strVal val="visible"/>
                                      </p:to>
                                    </p:set>
                                    <p:anim calcmode="lin" valueType="num">
                                      <p:cBhvr additive="base">
                                        <p:cTn id="61" dur="500" fill="hold"/>
                                        <p:tgtEl>
                                          <p:spTgt spid="17510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751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600200"/>
          </a:xfrm>
          <a:solidFill>
            <a:schemeClr val="bg2"/>
          </a:solidFill>
          <a:ln>
            <a:solidFill>
              <a:srgbClr val="FF9900"/>
            </a:solidFill>
          </a:ln>
        </p:spPr>
        <p:txBody>
          <a:bodyPr/>
          <a:lstStyle/>
          <a:p>
            <a:r>
              <a:rPr lang="en-US" altLang="en-US" b="1" smtClean="0">
                <a:solidFill>
                  <a:srgbClr val="00FF00"/>
                </a:solidFill>
              </a:rPr>
              <a:t>Era 1 – The Beginnings of Human Society (to 4000 BCE)</a:t>
            </a:r>
            <a:endParaRPr lang="en-US" altLang="en-US" smtClean="0"/>
          </a:p>
        </p:txBody>
      </p:sp>
      <p:sp>
        <p:nvSpPr>
          <p:cNvPr id="3" name="Content Placeholder 2"/>
          <p:cNvSpPr>
            <a:spLocks noGrp="1"/>
          </p:cNvSpPr>
          <p:nvPr>
            <p:ph idx="1"/>
          </p:nvPr>
        </p:nvSpPr>
        <p:spPr>
          <a:xfrm>
            <a:off x="381000" y="1981200"/>
            <a:ext cx="8534400" cy="4114800"/>
          </a:xfrm>
          <a:ln>
            <a:solidFill>
              <a:srgbClr val="FF9900"/>
            </a:solidFill>
          </a:ln>
        </p:spPr>
        <p:txBody>
          <a:bodyPr/>
          <a:lstStyle/>
          <a:p>
            <a:pPr eaLnBrk="1" hangingPunct="1">
              <a:lnSpc>
                <a:spcPct val="80000"/>
              </a:lnSpc>
              <a:buFontTx/>
              <a:buNone/>
            </a:pPr>
            <a:r>
              <a:rPr lang="en-US" altLang="en-US" b="1" smtClean="0">
                <a:solidFill>
                  <a:schemeClr val="tx2"/>
                </a:solidFill>
              </a:rPr>
              <a:t>1.1 Peopling of the Earth (Paleolithic Era c. 200,000 – 10,000 BP)</a:t>
            </a:r>
          </a:p>
          <a:p>
            <a:pPr eaLnBrk="1" hangingPunct="1">
              <a:lnSpc>
                <a:spcPct val="80000"/>
              </a:lnSpc>
            </a:pPr>
            <a:r>
              <a:rPr lang="en-US" altLang="en-US" sz="2800" smtClean="0"/>
              <a:t>95% of human history; small communities; ice age; global migrations; megafaunal extinctions; slow population growth; slow technological change</a:t>
            </a:r>
          </a:p>
          <a:p>
            <a:pPr eaLnBrk="1" hangingPunct="1">
              <a:lnSpc>
                <a:spcPct val="80000"/>
              </a:lnSpc>
              <a:buFontTx/>
              <a:buNone/>
            </a:pPr>
            <a:r>
              <a:rPr lang="en-US" altLang="en-US" b="1" smtClean="0">
                <a:solidFill>
                  <a:schemeClr val="accent2"/>
                </a:solidFill>
              </a:rPr>
              <a:t>1.2 Agricultural Revolution (Early Agrarian Era c. 10,000 – 6000 BP, or 4000 BCE)</a:t>
            </a:r>
          </a:p>
          <a:p>
            <a:pPr eaLnBrk="1" hangingPunct="1">
              <a:lnSpc>
                <a:spcPct val="80000"/>
              </a:lnSpc>
            </a:pPr>
            <a:r>
              <a:rPr lang="en-US" altLang="en-US" sz="2800" smtClean="0"/>
              <a:t>Major transition from hunter-gathering to sedentary agriculture; impact on the environment; impact of transition on human lifeways</a:t>
            </a:r>
            <a:endParaRPr lang="en-US" altLang="en-US" smtClean="0"/>
          </a:p>
          <a:p>
            <a:pPr eaLnBrk="1" hangingPunct="1">
              <a:lnSpc>
                <a:spcPct val="80000"/>
              </a:lnSpc>
              <a:buFontTx/>
              <a:buNone/>
            </a:pPr>
            <a:endParaRPr lang="en-US" altLang="en-US" smtClean="0"/>
          </a:p>
          <a:p>
            <a:pPr eaLnBrk="1" hangingPunct="1">
              <a:lnSpc>
                <a:spcPct val="80000"/>
              </a:lnSpc>
              <a:buFontTx/>
              <a:buNone/>
            </a:pPr>
            <a:endParaRPr lang="en-US" altLang="en-US" smtClean="0"/>
          </a:p>
          <a:p>
            <a:endParaRPr lang="en-US" altLang="en-U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0"/>
            <a:ext cx="7772400" cy="609600"/>
          </a:xfrm>
        </p:spPr>
        <p:txBody>
          <a:bodyPr/>
          <a:lstStyle/>
          <a:p>
            <a:pPr eaLnBrk="1" hangingPunct="1">
              <a:defRPr/>
            </a:pPr>
            <a:r>
              <a:rPr lang="en-US" sz="4000" b="1">
                <a:ea typeface="MS PGothic" charset="0"/>
              </a:rPr>
              <a:t>Remains of a Ziggurat at Uruk</a:t>
            </a:r>
          </a:p>
        </p:txBody>
      </p:sp>
      <p:pic>
        <p:nvPicPr>
          <p:cNvPr id="65538" name="Picture 6" descr="anuziggur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8" descr="ziggur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31718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19400" y="304800"/>
            <a:ext cx="6248400" cy="1981200"/>
          </a:xfrm>
          <a:ln>
            <a:solidFill>
              <a:schemeClr val="accent1"/>
            </a:solidFill>
            <a:miter lim="800000"/>
            <a:headEnd/>
            <a:tailEnd/>
          </a:ln>
        </p:spPr>
        <p:txBody>
          <a:bodyPr/>
          <a:lstStyle/>
          <a:p>
            <a:pPr eaLnBrk="1" hangingPunct="1">
              <a:defRPr/>
            </a:pPr>
            <a:r>
              <a:rPr lang="en-US" b="1" dirty="0">
                <a:ea typeface="MS PGothic" charset="0"/>
                <a:cs typeface="ＭＳ Ｐゴシック" charset="0"/>
              </a:rPr>
              <a:t>These processes were most striking in the Delta lands of S. Mesopotamia</a:t>
            </a:r>
          </a:p>
        </p:txBody>
      </p:sp>
      <p:sp>
        <p:nvSpPr>
          <p:cNvPr id="174083" name="Rectangle 3"/>
          <p:cNvSpPr>
            <a:spLocks noGrp="1" noChangeArrowheads="1"/>
          </p:cNvSpPr>
          <p:nvPr>
            <p:ph type="body" idx="1"/>
          </p:nvPr>
        </p:nvSpPr>
        <p:spPr>
          <a:xfrm>
            <a:off x="685800" y="2743200"/>
            <a:ext cx="7772400" cy="4114800"/>
          </a:xfrm>
        </p:spPr>
        <p:txBody>
          <a:bodyPr/>
          <a:lstStyle/>
          <a:p>
            <a:pPr eaLnBrk="1" hangingPunct="1">
              <a:defRPr/>
            </a:pPr>
            <a:r>
              <a:rPr lang="en-US" dirty="0">
                <a:ea typeface="MS PGothic" charset="0"/>
                <a:cs typeface="ＭＳ Ｐゴシック" charset="0"/>
              </a:rPr>
              <a:t>S. Mesopotamia was a land of swamps</a:t>
            </a:r>
          </a:p>
          <a:p>
            <a:pPr lvl="1" eaLnBrk="1" hangingPunct="1">
              <a:defRPr/>
            </a:pPr>
            <a:r>
              <a:rPr lang="en-US" dirty="0">
                <a:ea typeface="MS PGothic" charset="0"/>
              </a:rPr>
              <a:t>There was plenty of water</a:t>
            </a:r>
          </a:p>
          <a:p>
            <a:pPr lvl="1" eaLnBrk="1" hangingPunct="1">
              <a:defRPr/>
            </a:pPr>
            <a:r>
              <a:rPr lang="en-US" dirty="0">
                <a:ea typeface="MS PGothic" charset="0"/>
              </a:rPr>
              <a:t>Crops flourished</a:t>
            </a:r>
          </a:p>
          <a:p>
            <a:pPr lvl="1" eaLnBrk="1" hangingPunct="1">
              <a:defRPr/>
            </a:pPr>
            <a:r>
              <a:rPr lang="en-US" dirty="0">
                <a:ea typeface="MS PGothic" charset="0"/>
              </a:rPr>
              <a:t>Villages multiplied</a:t>
            </a:r>
          </a:p>
          <a:p>
            <a:pPr lvl="1" eaLnBrk="1" hangingPunct="1">
              <a:defRPr/>
            </a:pPr>
            <a:r>
              <a:rPr lang="en-US" dirty="0">
                <a:ea typeface="MS PGothic" charset="0"/>
              </a:rPr>
              <a:t>And towns began to appear</a:t>
            </a:r>
          </a:p>
          <a:p>
            <a:pPr eaLnBrk="1" hangingPunct="1">
              <a:defRPr/>
            </a:pPr>
            <a:r>
              <a:rPr lang="en-US" b="1" dirty="0">
                <a:solidFill>
                  <a:schemeClr val="accent2"/>
                </a:solidFill>
                <a:ea typeface="MS PGothic" charset="0"/>
                <a:cs typeface="ＭＳ Ｐゴシック" charset="0"/>
              </a:rPr>
              <a:t>Archaeologists can trace the increase in the number and size of settlements</a:t>
            </a:r>
          </a:p>
        </p:txBody>
      </p:sp>
      <p:pic>
        <p:nvPicPr>
          <p:cNvPr id="665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657600"/>
            <a:ext cx="1106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6" descr="g15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1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083">
                                            <p:txEl>
                                              <p:pRg st="2" end="2"/>
                                            </p:txEl>
                                          </p:spTgt>
                                        </p:tgtEl>
                                        <p:attrNameLst>
                                          <p:attrName>style.visibility</p:attrName>
                                        </p:attrNameLst>
                                      </p:cBhvr>
                                      <p:to>
                                        <p:strVal val="visible"/>
                                      </p:to>
                                    </p:set>
                                    <p:anim calcmode="lin" valueType="num">
                                      <p:cBhvr additive="base">
                                        <p:cTn id="19" dur="500" fill="hold"/>
                                        <p:tgtEl>
                                          <p:spTgt spid="174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083">
                                            <p:txEl>
                                              <p:pRg st="3" end="3"/>
                                            </p:txEl>
                                          </p:spTgt>
                                        </p:tgtEl>
                                        <p:attrNameLst>
                                          <p:attrName>style.visibility</p:attrName>
                                        </p:attrNameLst>
                                      </p:cBhvr>
                                      <p:to>
                                        <p:strVal val="visible"/>
                                      </p:to>
                                    </p:set>
                                    <p:anim calcmode="lin" valueType="num">
                                      <p:cBhvr additive="base">
                                        <p:cTn id="25" dur="500" fill="hold"/>
                                        <p:tgtEl>
                                          <p:spTgt spid="174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083">
                                            <p:txEl>
                                              <p:pRg st="4" end="4"/>
                                            </p:txEl>
                                          </p:spTgt>
                                        </p:tgtEl>
                                        <p:attrNameLst>
                                          <p:attrName>style.visibility</p:attrName>
                                        </p:attrNameLst>
                                      </p:cBhvr>
                                      <p:to>
                                        <p:strVal val="visible"/>
                                      </p:to>
                                    </p:set>
                                    <p:anim calcmode="lin" valueType="num">
                                      <p:cBhvr additive="base">
                                        <p:cTn id="31" dur="500" fill="hold"/>
                                        <p:tgtEl>
                                          <p:spTgt spid="174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083">
                                            <p:txEl>
                                              <p:pRg st="5" end="5"/>
                                            </p:txEl>
                                          </p:spTgt>
                                        </p:tgtEl>
                                        <p:attrNameLst>
                                          <p:attrName>style.visibility</p:attrName>
                                        </p:attrNameLst>
                                      </p:cBhvr>
                                      <p:to>
                                        <p:strVal val="visible"/>
                                      </p:to>
                                    </p:set>
                                    <p:anim calcmode="lin" valueType="num">
                                      <p:cBhvr additive="base">
                                        <p:cTn id="37" dur="500" fill="hold"/>
                                        <p:tgtEl>
                                          <p:spTgt spid="174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0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su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1524000" y="4191000"/>
            <a:ext cx="1447800" cy="609600"/>
            <a:chOff x="960" y="2640"/>
            <a:chExt cx="912" cy="384"/>
          </a:xfrm>
        </p:grpSpPr>
        <p:sp>
          <p:nvSpPr>
            <p:cNvPr id="67602" name="Text Box 4"/>
            <p:cNvSpPr txBox="1">
              <a:spLocks noChangeArrowheads="1"/>
            </p:cNvSpPr>
            <p:nvPr/>
          </p:nvSpPr>
          <p:spPr bwMode="auto">
            <a:xfrm>
              <a:off x="960" y="2736"/>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hlink"/>
                  </a:solidFill>
                </a:rPr>
                <a:t>Eridu</a:t>
              </a:r>
            </a:p>
          </p:txBody>
        </p:sp>
        <p:sp>
          <p:nvSpPr>
            <p:cNvPr id="67603" name="Line 5"/>
            <p:cNvSpPr>
              <a:spLocks noChangeShapeType="1"/>
            </p:cNvSpPr>
            <p:nvPr/>
          </p:nvSpPr>
          <p:spPr bwMode="auto">
            <a:xfrm flipV="1">
              <a:off x="1440" y="2640"/>
              <a:ext cx="432"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6"/>
          <p:cNvGrpSpPr>
            <a:grpSpLocks/>
          </p:cNvGrpSpPr>
          <p:nvPr/>
        </p:nvGrpSpPr>
        <p:grpSpPr bwMode="auto">
          <a:xfrm>
            <a:off x="1600200" y="3429000"/>
            <a:ext cx="1143000" cy="457200"/>
            <a:chOff x="1008" y="2160"/>
            <a:chExt cx="720" cy="288"/>
          </a:xfrm>
        </p:grpSpPr>
        <p:sp>
          <p:nvSpPr>
            <p:cNvPr id="67600" name="Text Box 7"/>
            <p:cNvSpPr txBox="1">
              <a:spLocks noChangeArrowheads="1"/>
            </p:cNvSpPr>
            <p:nvPr/>
          </p:nvSpPr>
          <p:spPr bwMode="auto">
            <a:xfrm>
              <a:off x="1008" y="2160"/>
              <a:ext cx="5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hlink"/>
                  </a:solidFill>
                </a:rPr>
                <a:t>Uruk</a:t>
              </a:r>
            </a:p>
          </p:txBody>
        </p:sp>
        <p:sp>
          <p:nvSpPr>
            <p:cNvPr id="67601" name="Line 8"/>
            <p:cNvSpPr>
              <a:spLocks noChangeShapeType="1"/>
            </p:cNvSpPr>
            <p:nvPr/>
          </p:nvSpPr>
          <p:spPr bwMode="auto">
            <a:xfrm>
              <a:off x="1488" y="2256"/>
              <a:ext cx="24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9"/>
          <p:cNvGrpSpPr>
            <a:grpSpLocks/>
          </p:cNvGrpSpPr>
          <p:nvPr/>
        </p:nvGrpSpPr>
        <p:grpSpPr bwMode="auto">
          <a:xfrm>
            <a:off x="381000" y="2362200"/>
            <a:ext cx="1371600" cy="685800"/>
            <a:chOff x="240" y="1488"/>
            <a:chExt cx="864" cy="432"/>
          </a:xfrm>
        </p:grpSpPr>
        <p:sp>
          <p:nvSpPr>
            <p:cNvPr id="67598" name="Text Box 10"/>
            <p:cNvSpPr txBox="1">
              <a:spLocks noChangeArrowheads="1"/>
            </p:cNvSpPr>
            <p:nvPr/>
          </p:nvSpPr>
          <p:spPr bwMode="auto">
            <a:xfrm>
              <a:off x="240" y="1632"/>
              <a:ext cx="7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hlink"/>
                  </a:solidFill>
                </a:rPr>
                <a:t>Babylon</a:t>
              </a:r>
            </a:p>
          </p:txBody>
        </p:sp>
        <p:sp>
          <p:nvSpPr>
            <p:cNvPr id="67599" name="Line 11"/>
            <p:cNvSpPr>
              <a:spLocks noChangeShapeType="1"/>
            </p:cNvSpPr>
            <p:nvPr/>
          </p:nvSpPr>
          <p:spPr bwMode="auto">
            <a:xfrm flipV="1">
              <a:off x="816" y="1488"/>
              <a:ext cx="288"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12"/>
          <p:cNvGrpSpPr>
            <a:grpSpLocks/>
          </p:cNvGrpSpPr>
          <p:nvPr/>
        </p:nvGrpSpPr>
        <p:grpSpPr bwMode="auto">
          <a:xfrm>
            <a:off x="1905000" y="1524000"/>
            <a:ext cx="3352800" cy="533400"/>
            <a:chOff x="1200" y="960"/>
            <a:chExt cx="1680" cy="336"/>
          </a:xfrm>
        </p:grpSpPr>
        <p:sp>
          <p:nvSpPr>
            <p:cNvPr id="67596" name="Text Box 13"/>
            <p:cNvSpPr txBox="1">
              <a:spLocks noChangeArrowheads="1"/>
            </p:cNvSpPr>
            <p:nvPr/>
          </p:nvSpPr>
          <p:spPr bwMode="auto">
            <a:xfrm>
              <a:off x="1392" y="960"/>
              <a:ext cx="148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hlink"/>
                  </a:solidFill>
                </a:rPr>
                <a:t>Modern Baghdad</a:t>
              </a:r>
            </a:p>
          </p:txBody>
        </p:sp>
        <p:sp>
          <p:nvSpPr>
            <p:cNvPr id="67597" name="Line 14"/>
            <p:cNvSpPr>
              <a:spLocks noChangeShapeType="1"/>
            </p:cNvSpPr>
            <p:nvPr/>
          </p:nvSpPr>
          <p:spPr bwMode="auto">
            <a:xfrm flipH="1" flipV="1">
              <a:off x="1200" y="960"/>
              <a:ext cx="432" cy="9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15"/>
          <p:cNvGrpSpPr>
            <a:grpSpLocks/>
          </p:cNvGrpSpPr>
          <p:nvPr/>
        </p:nvGrpSpPr>
        <p:grpSpPr bwMode="auto">
          <a:xfrm>
            <a:off x="3657600" y="3581400"/>
            <a:ext cx="947738" cy="457200"/>
            <a:chOff x="2304" y="2256"/>
            <a:chExt cx="597" cy="288"/>
          </a:xfrm>
        </p:grpSpPr>
        <p:sp>
          <p:nvSpPr>
            <p:cNvPr id="67594" name="Text Box 16"/>
            <p:cNvSpPr txBox="1">
              <a:spLocks noChangeArrowheads="1"/>
            </p:cNvSpPr>
            <p:nvPr/>
          </p:nvSpPr>
          <p:spPr bwMode="auto">
            <a:xfrm>
              <a:off x="2561" y="2256"/>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hlink"/>
                  </a:solidFill>
                </a:rPr>
                <a:t>Ur</a:t>
              </a:r>
            </a:p>
          </p:txBody>
        </p:sp>
        <p:sp>
          <p:nvSpPr>
            <p:cNvPr id="67595" name="Line 17"/>
            <p:cNvSpPr>
              <a:spLocks noChangeShapeType="1"/>
            </p:cNvSpPr>
            <p:nvPr/>
          </p:nvSpPr>
          <p:spPr bwMode="auto">
            <a:xfrm flipH="1">
              <a:off x="2304" y="2400"/>
              <a:ext cx="2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18"/>
          <p:cNvGrpSpPr>
            <a:grpSpLocks/>
          </p:cNvGrpSpPr>
          <p:nvPr/>
        </p:nvGrpSpPr>
        <p:grpSpPr bwMode="auto">
          <a:xfrm>
            <a:off x="2895600" y="4267200"/>
            <a:ext cx="2071688" cy="1219200"/>
            <a:chOff x="1824" y="2688"/>
            <a:chExt cx="1305" cy="768"/>
          </a:xfrm>
        </p:grpSpPr>
        <p:sp>
          <p:nvSpPr>
            <p:cNvPr id="67592" name="Text Box 19"/>
            <p:cNvSpPr txBox="1">
              <a:spLocks noChangeArrowheads="1"/>
            </p:cNvSpPr>
            <p:nvPr/>
          </p:nvSpPr>
          <p:spPr bwMode="auto">
            <a:xfrm>
              <a:off x="1824" y="3168"/>
              <a:ext cx="1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hlink"/>
                  </a:solidFill>
                </a:rPr>
                <a:t>Modern Basra</a:t>
              </a:r>
            </a:p>
          </p:txBody>
        </p:sp>
        <p:sp>
          <p:nvSpPr>
            <p:cNvPr id="67593" name="Line 20"/>
            <p:cNvSpPr>
              <a:spLocks noChangeShapeType="1"/>
            </p:cNvSpPr>
            <p:nvPr/>
          </p:nvSpPr>
          <p:spPr bwMode="auto">
            <a:xfrm flipV="1">
              <a:off x="2496" y="2688"/>
              <a:ext cx="384" cy="52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7" name="Rectangle 1027"/>
          <p:cNvSpPr>
            <a:spLocks noGrp="1" noChangeArrowheads="1"/>
          </p:cNvSpPr>
          <p:nvPr>
            <p:ph type="body" sz="half" idx="1"/>
          </p:nvPr>
        </p:nvSpPr>
        <p:spPr>
          <a:xfrm>
            <a:off x="0" y="0"/>
            <a:ext cx="9144000" cy="2209800"/>
          </a:xfrm>
          <a:solidFill>
            <a:schemeClr val="bg2"/>
          </a:solidFill>
        </p:spPr>
        <p:txBody>
          <a:bodyPr/>
          <a:lstStyle/>
          <a:p>
            <a:pPr eaLnBrk="1" hangingPunct="1">
              <a:defRPr/>
            </a:pPr>
            <a:r>
              <a:rPr lang="en-US" sz="2800" b="1" dirty="0">
                <a:solidFill>
                  <a:schemeClr val="accent1"/>
                </a:solidFill>
                <a:ea typeface="MS PGothic" charset="0"/>
                <a:cs typeface="ＭＳ Ｐゴシック" charset="0"/>
              </a:rPr>
              <a:t>Ur and Uruk:</a:t>
            </a:r>
          </a:p>
          <a:p>
            <a:pPr lvl="1" eaLnBrk="1" hangingPunct="1">
              <a:defRPr/>
            </a:pPr>
            <a:r>
              <a:rPr lang="en-US" sz="2400" b="1" dirty="0">
                <a:ea typeface="MS PGothic" charset="0"/>
              </a:rPr>
              <a:t>In 4,000 BCE, towns with c. 10,000 inhabitants</a:t>
            </a:r>
          </a:p>
          <a:p>
            <a:pPr lvl="1" eaLnBrk="1" hangingPunct="1">
              <a:defRPr/>
            </a:pPr>
            <a:r>
              <a:rPr lang="en-US" sz="2400" b="1" dirty="0">
                <a:ea typeface="MS PGothic" charset="0"/>
              </a:rPr>
              <a:t>By 3,000 BCE, cities with 50,000 inhabitants</a:t>
            </a:r>
          </a:p>
          <a:p>
            <a:pPr eaLnBrk="1" hangingPunct="1">
              <a:defRPr/>
            </a:pPr>
            <a:r>
              <a:rPr lang="en-US" sz="2400" b="1" dirty="0">
                <a:solidFill>
                  <a:srgbClr val="00FF00"/>
                </a:solidFill>
                <a:ea typeface="MS PGothic" charset="0"/>
                <a:cs typeface="ＭＳ Ｐゴシック" charset="0"/>
              </a:rPr>
              <a:t>By 3,000 BCE, there were a number of independent city-states, all about the size of Ur and Uruk</a:t>
            </a:r>
          </a:p>
        </p:txBody>
      </p:sp>
      <p:pic>
        <p:nvPicPr>
          <p:cNvPr id="68610" name="Picture 1034" descr="ur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036"/>
          <p:cNvSpPr>
            <a:spLocks noChangeArrowheads="1"/>
          </p:cNvSpPr>
          <p:nvPr/>
        </p:nvSpPr>
        <p:spPr bwMode="auto">
          <a:xfrm>
            <a:off x="762000" y="2209800"/>
            <a:ext cx="7443788" cy="1006475"/>
          </a:xfrm>
          <a:prstGeom prst="rect">
            <a:avLst/>
          </a:prstGeom>
          <a:solidFill>
            <a:schemeClr val="tx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6000">
                <a:solidFill>
                  <a:schemeClr val="bg2"/>
                </a:solidFill>
              </a:rPr>
              <a:t>Towns grew into cities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305800" cy="1295400"/>
          </a:xfrm>
          <a:ln>
            <a:solidFill>
              <a:schemeClr val="accent1"/>
            </a:solidFill>
            <a:miter lim="800000"/>
            <a:headEnd/>
            <a:tailEnd/>
          </a:ln>
        </p:spPr>
        <p:txBody>
          <a:bodyPr/>
          <a:lstStyle/>
          <a:p>
            <a:pPr eaLnBrk="1" hangingPunct="1">
              <a:defRPr/>
            </a:pPr>
            <a:r>
              <a:rPr lang="en-US" b="1" dirty="0">
                <a:ea typeface="MS PGothic" charset="0"/>
                <a:cs typeface="ＭＳ Ｐゴシック" charset="0"/>
              </a:rPr>
              <a:t>Cities required more complicated types of government</a:t>
            </a:r>
          </a:p>
        </p:txBody>
      </p:sp>
      <p:sp>
        <p:nvSpPr>
          <p:cNvPr id="232451" name="Rectangle 3"/>
          <p:cNvSpPr>
            <a:spLocks noGrp="1" noChangeArrowheads="1"/>
          </p:cNvSpPr>
          <p:nvPr>
            <p:ph type="body" sz="half" idx="1"/>
          </p:nvPr>
        </p:nvSpPr>
        <p:spPr>
          <a:xfrm>
            <a:off x="76200" y="2133600"/>
            <a:ext cx="3886200" cy="4114800"/>
          </a:xfrm>
          <a:ln>
            <a:solidFill>
              <a:schemeClr val="accent1"/>
            </a:solidFill>
          </a:ln>
        </p:spPr>
        <p:txBody>
          <a:bodyPr/>
          <a:lstStyle/>
          <a:p>
            <a:pPr marL="609600" indent="-609600" eaLnBrk="1" hangingPunct="1">
              <a:buFontTx/>
              <a:buNone/>
              <a:defRPr/>
            </a:pPr>
            <a:r>
              <a:rPr lang="en-US" sz="2400" b="1" dirty="0">
                <a:ea typeface="MS PGothic" charset="0"/>
                <a:cs typeface="ＭＳ Ｐゴシック" charset="0"/>
              </a:rPr>
              <a:t>	Some major features of early city-states</a:t>
            </a:r>
          </a:p>
          <a:p>
            <a:pPr marL="609600" indent="-609600" eaLnBrk="1" hangingPunct="1">
              <a:buFontTx/>
              <a:buAutoNum type="arabicPeriod"/>
              <a:defRPr/>
            </a:pPr>
            <a:r>
              <a:rPr lang="en-US" sz="2400" b="1" dirty="0">
                <a:solidFill>
                  <a:schemeClr val="accent1"/>
                </a:solidFill>
                <a:ea typeface="MS PGothic" charset="0"/>
                <a:cs typeface="ＭＳ Ｐゴシック" charset="0"/>
              </a:rPr>
              <a:t>Monumental architecture and temples</a:t>
            </a:r>
          </a:p>
          <a:p>
            <a:pPr marL="609600" indent="-609600" eaLnBrk="1" hangingPunct="1">
              <a:buFontTx/>
              <a:buAutoNum type="arabicPeriod"/>
              <a:defRPr/>
            </a:pPr>
            <a:r>
              <a:rPr lang="en-US" sz="2400" b="1" dirty="0">
                <a:solidFill>
                  <a:schemeClr val="accent2"/>
                </a:solidFill>
                <a:ea typeface="MS PGothic" charset="0"/>
                <a:cs typeface="ＭＳ Ｐゴシック" charset="0"/>
              </a:rPr>
              <a:t>New forms of taxation</a:t>
            </a:r>
          </a:p>
          <a:p>
            <a:pPr marL="609600" indent="-609600" eaLnBrk="1" hangingPunct="1">
              <a:buFontTx/>
              <a:buAutoNum type="arabicPeriod"/>
              <a:defRPr/>
            </a:pPr>
            <a:r>
              <a:rPr lang="en-US" sz="2400" b="1" dirty="0">
                <a:solidFill>
                  <a:srgbClr val="00FF00"/>
                </a:solidFill>
                <a:ea typeface="MS PGothic" charset="0"/>
                <a:cs typeface="ＭＳ Ｐゴシック" charset="0"/>
              </a:rPr>
              <a:t>New forms of administration: writing</a:t>
            </a:r>
          </a:p>
          <a:p>
            <a:pPr marL="609600" indent="-609600" eaLnBrk="1" hangingPunct="1">
              <a:buFontTx/>
              <a:buAutoNum type="arabicPeriod"/>
              <a:defRPr/>
            </a:pPr>
            <a:r>
              <a:rPr lang="en-US" sz="2400" b="1" dirty="0">
                <a:solidFill>
                  <a:schemeClr val="tx2"/>
                </a:solidFill>
                <a:ea typeface="MS PGothic" charset="0"/>
                <a:cs typeface="ＭＳ Ｐゴシック" charset="0"/>
              </a:rPr>
              <a:t>Armies: Coercion</a:t>
            </a:r>
          </a:p>
        </p:txBody>
      </p:sp>
      <p:sp>
        <p:nvSpPr>
          <p:cNvPr id="69635" name="Rectangle 4"/>
          <p:cNvSpPr>
            <a:spLocks noChangeArrowheads="1"/>
          </p:cNvSpPr>
          <p:nvPr/>
        </p:nvSpPr>
        <p:spPr bwMode="auto">
          <a:xfrm>
            <a:off x="692150" y="5121275"/>
            <a:ext cx="641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marL="457200" indent="-457200"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FontTx/>
              <a:buAutoNum type="arabicPeriod"/>
            </a:pPr>
            <a:endParaRPr lang="en-US" altLang="en-US" b="0"/>
          </a:p>
        </p:txBody>
      </p:sp>
      <p:pic>
        <p:nvPicPr>
          <p:cNvPr id="36869" name="Picture 17" descr="askw4"/>
          <p:cNvPicPr>
            <a:picLocks noGrp="1" noChangeAspect="1" noChangeArrowheads="1"/>
          </p:cNvPicPr>
          <p:nvPr>
            <p:ph sz="half" idx="2"/>
          </p:nvPr>
        </p:nvPicPr>
        <p:blipFill>
          <a:blip r:embed="rId2"/>
          <a:srcRect/>
          <a:stretch>
            <a:fillRect/>
          </a:stretch>
        </p:blipFill>
        <p:spPr>
          <a:xfrm>
            <a:off x="4114800" y="1981200"/>
            <a:ext cx="5029200" cy="3886200"/>
          </a:xfrm>
        </p:spPr>
      </p:pic>
      <p:sp>
        <p:nvSpPr>
          <p:cNvPr id="69637" name="Text Box 18"/>
          <p:cNvSpPr txBox="1">
            <a:spLocks noChangeArrowheads="1"/>
          </p:cNvSpPr>
          <p:nvPr/>
        </p:nvSpPr>
        <p:spPr bwMode="auto">
          <a:xfrm>
            <a:off x="4800600" y="6019800"/>
            <a:ext cx="3722688"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t>Assyrian Chariot Warfare!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 calcmode="lin" valueType="num">
                                      <p:cBhvr additive="base">
                                        <p:cTn id="7"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2451">
                                            <p:txEl>
                                              <p:pRg st="1" end="1"/>
                                            </p:txEl>
                                          </p:spTgt>
                                        </p:tgtEl>
                                        <p:attrNameLst>
                                          <p:attrName>style.visibility</p:attrName>
                                        </p:attrNameLst>
                                      </p:cBhvr>
                                      <p:to>
                                        <p:strVal val="visible"/>
                                      </p:to>
                                    </p:set>
                                    <p:anim calcmode="lin" valueType="num">
                                      <p:cBhvr additive="base">
                                        <p:cTn id="13" dur="500" fill="hold"/>
                                        <p:tgtEl>
                                          <p:spTgt spid="232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 calcmode="lin" valueType="num">
                                      <p:cBhvr additive="base">
                                        <p:cTn id="19"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2451">
                                            <p:txEl>
                                              <p:pRg st="3" end="3"/>
                                            </p:txEl>
                                          </p:spTgt>
                                        </p:tgtEl>
                                        <p:attrNameLst>
                                          <p:attrName>style.visibility</p:attrName>
                                        </p:attrNameLst>
                                      </p:cBhvr>
                                      <p:to>
                                        <p:strVal val="visible"/>
                                      </p:to>
                                    </p:set>
                                    <p:anim calcmode="lin" valueType="num">
                                      <p:cBhvr additive="base">
                                        <p:cTn id="25"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2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2451">
                                            <p:txEl>
                                              <p:pRg st="4" end="4"/>
                                            </p:txEl>
                                          </p:spTgt>
                                        </p:tgtEl>
                                        <p:attrNameLst>
                                          <p:attrName>style.visibility</p:attrName>
                                        </p:attrNameLst>
                                      </p:cBhvr>
                                      <p:to>
                                        <p:strVal val="visible"/>
                                      </p:to>
                                    </p:set>
                                    <p:anim calcmode="lin" valueType="num">
                                      <p:cBhvr additive="base">
                                        <p:cTn id="31"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24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descr="Great_Pyramid_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0658" name="Rectangle 7"/>
          <p:cNvSpPr>
            <a:spLocks noChangeArrowheads="1"/>
          </p:cNvSpPr>
          <p:nvPr/>
        </p:nvSpPr>
        <p:spPr bwMode="auto">
          <a:xfrm>
            <a:off x="762000" y="228600"/>
            <a:ext cx="7127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000">
                <a:solidFill>
                  <a:schemeClr val="tx2"/>
                </a:solidFill>
              </a:rPr>
              <a:t>Pyramid of Khafre, Giza, Egypt</a:t>
            </a:r>
          </a:p>
        </p:txBody>
      </p:sp>
      <p:sp>
        <p:nvSpPr>
          <p:cNvPr id="70659" name="Rectangle 8"/>
          <p:cNvSpPr>
            <a:spLocks noChangeArrowheads="1"/>
          </p:cNvSpPr>
          <p:nvPr/>
        </p:nvSpPr>
        <p:spPr bwMode="auto">
          <a:xfrm>
            <a:off x="0" y="640080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hlinkClick r:id="rId3"/>
              </a:rPr>
              <a:t>www.black-triangle-ufo-roma.com/ EgyptImagesMA...</a:t>
            </a:r>
            <a:r>
              <a:rPr lang="en-US" altLang="en-US" sz="2400" b="0"/>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304800"/>
            <a:ext cx="7772400" cy="1905000"/>
          </a:xfrm>
          <a:ln>
            <a:solidFill>
              <a:srgbClr val="FF9900"/>
            </a:solidFill>
            <a:miter lim="800000"/>
            <a:headEnd/>
            <a:tailEnd/>
          </a:ln>
        </p:spPr>
        <p:txBody>
          <a:bodyPr/>
          <a:lstStyle/>
          <a:p>
            <a:pPr eaLnBrk="1" hangingPunct="1">
              <a:defRPr/>
            </a:pPr>
            <a:r>
              <a:rPr lang="en-US" b="1" dirty="0" smtClean="0">
                <a:ea typeface="MS PGothic" charset="0"/>
              </a:rPr>
              <a:t>Managing </a:t>
            </a:r>
            <a:r>
              <a:rPr lang="en-US" b="1" dirty="0">
                <a:ea typeface="MS PGothic" charset="0"/>
              </a:rPr>
              <a:t>Resources:</a:t>
            </a:r>
            <a:br>
              <a:rPr lang="en-US" b="1" dirty="0">
                <a:ea typeface="MS PGothic" charset="0"/>
              </a:rPr>
            </a:br>
            <a:r>
              <a:rPr lang="en-US" b="1" dirty="0">
                <a:ea typeface="MS PGothic" charset="0"/>
              </a:rPr>
              <a:t>Collecting Goods and maintaining Treasuries</a:t>
            </a:r>
          </a:p>
        </p:txBody>
      </p:sp>
      <p:sp>
        <p:nvSpPr>
          <p:cNvPr id="188419" name="Rectangle 3"/>
          <p:cNvSpPr>
            <a:spLocks noGrp="1" noChangeArrowheads="1"/>
          </p:cNvSpPr>
          <p:nvPr>
            <p:ph type="body" idx="1"/>
          </p:nvPr>
        </p:nvSpPr>
        <p:spPr>
          <a:xfrm>
            <a:off x="685800" y="2438400"/>
            <a:ext cx="7772400" cy="4114800"/>
          </a:xfrm>
        </p:spPr>
        <p:txBody>
          <a:bodyPr/>
          <a:lstStyle/>
          <a:p>
            <a:pPr eaLnBrk="1" hangingPunct="1">
              <a:defRPr/>
            </a:pPr>
            <a:r>
              <a:rPr lang="en-US">
                <a:ea typeface="MS PGothic" charset="0"/>
              </a:rPr>
              <a:t>To fulfill these functions, leaders had to have access to large stores of goods</a:t>
            </a:r>
          </a:p>
          <a:p>
            <a:pPr lvl="1" eaLnBrk="1" hangingPunct="1">
              <a:defRPr/>
            </a:pPr>
            <a:r>
              <a:rPr lang="en-US">
                <a:ea typeface="MS PGothic" charset="0"/>
              </a:rPr>
              <a:t>Many resources were </a:t>
            </a:r>
            <a:r>
              <a:rPr lang="en-US" b="1" u="sng">
                <a:solidFill>
                  <a:srgbClr val="00FF00"/>
                </a:solidFill>
                <a:ea typeface="MS PGothic" charset="0"/>
              </a:rPr>
              <a:t>donated</a:t>
            </a:r>
            <a:r>
              <a:rPr lang="en-US">
                <a:ea typeface="MS PGothic" charset="0"/>
              </a:rPr>
              <a:t> willingly, e.g. as gifts to temples</a:t>
            </a:r>
          </a:p>
          <a:p>
            <a:pPr lvl="1" eaLnBrk="1" hangingPunct="1">
              <a:defRPr/>
            </a:pPr>
            <a:r>
              <a:rPr lang="en-US">
                <a:ea typeface="MS PGothic" charset="0"/>
              </a:rPr>
              <a:t>Increasingly, though, resources were exacted through the threat of force: </a:t>
            </a:r>
            <a:r>
              <a:rPr lang="en-US" b="1" u="sng">
                <a:solidFill>
                  <a:srgbClr val="00FF00"/>
                </a:solidFill>
                <a:ea typeface="MS PGothic" charset="0"/>
              </a:rPr>
              <a:t>taxation?</a:t>
            </a:r>
          </a:p>
          <a:p>
            <a:pPr eaLnBrk="1" hangingPunct="1">
              <a:defRPr/>
            </a:pPr>
            <a:r>
              <a:rPr lang="en-US" b="1">
                <a:solidFill>
                  <a:schemeClr val="accent1"/>
                </a:solidFill>
                <a:ea typeface="MS PGothic" charset="0"/>
              </a:rPr>
              <a:t>Temples and leaders accumulated large stores of goods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8419">
                                            <p:txEl>
                                              <p:pRg st="1" end="1"/>
                                            </p:txEl>
                                          </p:spTgt>
                                        </p:tgtEl>
                                        <p:attrNameLst>
                                          <p:attrName>style.visibility</p:attrName>
                                        </p:attrNameLst>
                                      </p:cBhvr>
                                      <p:to>
                                        <p:strVal val="visible"/>
                                      </p:to>
                                    </p:set>
                                    <p:anim calcmode="lin" valueType="num">
                                      <p:cBhvr additive="base">
                                        <p:cTn id="13" dur="500" fill="hold"/>
                                        <p:tgtEl>
                                          <p:spTgt spid="188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8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8419">
                                            <p:txEl>
                                              <p:pRg st="2" end="2"/>
                                            </p:txEl>
                                          </p:spTgt>
                                        </p:tgtEl>
                                        <p:attrNameLst>
                                          <p:attrName>style.visibility</p:attrName>
                                        </p:attrNameLst>
                                      </p:cBhvr>
                                      <p:to>
                                        <p:strVal val="visible"/>
                                      </p:to>
                                    </p:set>
                                    <p:anim calcmode="lin" valueType="num">
                                      <p:cBhvr additive="base">
                                        <p:cTn id="19" dur="500" fill="hold"/>
                                        <p:tgtEl>
                                          <p:spTgt spid="188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8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8419">
                                            <p:txEl>
                                              <p:pRg st="3" end="3"/>
                                            </p:txEl>
                                          </p:spTgt>
                                        </p:tgtEl>
                                        <p:attrNameLst>
                                          <p:attrName>style.visibility</p:attrName>
                                        </p:attrNameLst>
                                      </p:cBhvr>
                                      <p:to>
                                        <p:strVal val="visible"/>
                                      </p:to>
                                    </p:set>
                                    <p:anim calcmode="lin" valueType="num">
                                      <p:cBhvr additive="base">
                                        <p:cTn id="25" dur="500" fill="hold"/>
                                        <p:tgtEl>
                                          <p:spTgt spid="1884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8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5105400" y="23813"/>
            <a:ext cx="3886200" cy="2771775"/>
          </a:xfrm>
        </p:spPr>
        <p:txBody>
          <a:bodyPr>
            <a:spAutoFit/>
          </a:bodyPr>
          <a:lstStyle/>
          <a:p>
            <a:pPr eaLnBrk="1" hangingPunct="1">
              <a:defRPr/>
            </a:pPr>
            <a:r>
              <a:rPr lang="en-US" b="1">
                <a:ea typeface="MS PGothic" charset="0"/>
              </a:rPr>
              <a:t>Sumerian sculptured figures, </a:t>
            </a:r>
            <a:br>
              <a:rPr lang="en-US" b="1">
                <a:ea typeface="MS PGothic" charset="0"/>
              </a:rPr>
            </a:br>
            <a:r>
              <a:rPr lang="en-US" b="1">
                <a:ea typeface="MS PGothic" charset="0"/>
              </a:rPr>
              <a:t>c. 2,700 BCE</a:t>
            </a:r>
          </a:p>
        </p:txBody>
      </p:sp>
      <p:pic>
        <p:nvPicPr>
          <p:cNvPr id="72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94275"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82276" name="Text Box 4"/>
          <p:cNvSpPr txBox="1">
            <a:spLocks noChangeArrowheads="1"/>
          </p:cNvSpPr>
          <p:nvPr/>
        </p:nvSpPr>
        <p:spPr bwMode="auto">
          <a:xfrm>
            <a:off x="5257800" y="3657600"/>
            <a:ext cx="3733800" cy="2282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t>Do these represent wealthy donors, seeking the blessings of the gods?</a:t>
            </a:r>
          </a:p>
          <a:p>
            <a:pPr eaLnBrk="1" hangingPunct="1"/>
            <a:endParaRPr lang="en-US" altLang="en-US" sz="2400"/>
          </a:p>
          <a:p>
            <a:pPr eaLnBrk="1" hangingPunct="1"/>
            <a:r>
              <a:rPr lang="en-US" altLang="en-US" sz="2400"/>
              <a:t>Or were they forced to make donations?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2276">
                                            <p:txEl>
                                              <p:pRg st="0" end="0"/>
                                            </p:txEl>
                                          </p:spTgt>
                                        </p:tgtEl>
                                        <p:attrNameLst>
                                          <p:attrName>style.visibility</p:attrName>
                                        </p:attrNameLst>
                                      </p:cBhvr>
                                      <p:to>
                                        <p:strVal val="visible"/>
                                      </p:to>
                                    </p:set>
                                    <p:anim calcmode="lin" valueType="num">
                                      <p:cBhvr additive="base">
                                        <p:cTn id="7" dur="500" fill="hold"/>
                                        <p:tgtEl>
                                          <p:spTgt spid="18227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2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2276">
                                            <p:txEl>
                                              <p:pRg st="2" end="2"/>
                                            </p:txEl>
                                          </p:spTgt>
                                        </p:tgtEl>
                                        <p:attrNameLst>
                                          <p:attrName>style.visibility</p:attrName>
                                        </p:attrNameLst>
                                      </p:cBhvr>
                                      <p:to>
                                        <p:strVal val="visible"/>
                                      </p:to>
                                    </p:set>
                                    <p:anim calcmode="lin" valueType="num">
                                      <p:cBhvr additive="base">
                                        <p:cTn id="13" dur="500" fill="hold"/>
                                        <p:tgtEl>
                                          <p:spTgt spid="18227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22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1066800"/>
            <a:ext cx="4953000" cy="1143000"/>
          </a:xfrm>
        </p:spPr>
        <p:txBody>
          <a:bodyPr/>
          <a:lstStyle/>
          <a:p>
            <a:pPr eaLnBrk="1" hangingPunct="1">
              <a:defRPr/>
            </a:pPr>
            <a:r>
              <a:rPr lang="en-US" b="1" dirty="0" smtClean="0">
                <a:ea typeface="MS PGothic" charset="0"/>
              </a:rPr>
              <a:t>Administration</a:t>
            </a:r>
            <a:r>
              <a:rPr lang="en-US" b="1" dirty="0">
                <a:ea typeface="MS PGothic" charset="0"/>
              </a:rPr>
              <a:t>:</a:t>
            </a:r>
            <a:br>
              <a:rPr lang="en-US" b="1" dirty="0">
                <a:ea typeface="MS PGothic" charset="0"/>
              </a:rPr>
            </a:br>
            <a:r>
              <a:rPr lang="en-US" b="1" dirty="0">
                <a:ea typeface="MS PGothic" charset="0"/>
              </a:rPr>
              <a:t>Keeping track of tributes and other resources: Writing</a:t>
            </a:r>
          </a:p>
        </p:txBody>
      </p:sp>
      <p:sp>
        <p:nvSpPr>
          <p:cNvPr id="186371" name="Rectangle 3"/>
          <p:cNvSpPr>
            <a:spLocks noGrp="1" noChangeArrowheads="1"/>
          </p:cNvSpPr>
          <p:nvPr>
            <p:ph type="body" idx="1"/>
          </p:nvPr>
        </p:nvSpPr>
        <p:spPr>
          <a:xfrm>
            <a:off x="685800" y="3505200"/>
            <a:ext cx="7772400" cy="2971800"/>
          </a:xfrm>
          <a:ln>
            <a:solidFill>
              <a:srgbClr val="FF9900"/>
            </a:solidFill>
          </a:ln>
        </p:spPr>
        <p:txBody>
          <a:bodyPr/>
          <a:lstStyle/>
          <a:p>
            <a:pPr eaLnBrk="1" hangingPunct="1">
              <a:lnSpc>
                <a:spcPct val="90000"/>
              </a:lnSpc>
            </a:pPr>
            <a:r>
              <a:rPr lang="en-US" altLang="en-US" sz="2800" smtClean="0"/>
              <a:t>As resources accumulated it was vital to keep </a:t>
            </a:r>
            <a:r>
              <a:rPr lang="en-US" altLang="en-US" sz="2800" b="1" u="sng" smtClean="0">
                <a:solidFill>
                  <a:schemeClr val="tx2"/>
                </a:solidFill>
              </a:rPr>
              <a:t>records</a:t>
            </a:r>
            <a:r>
              <a:rPr lang="en-US" altLang="en-US" sz="2800" smtClean="0"/>
              <a:t> of them</a:t>
            </a:r>
          </a:p>
          <a:p>
            <a:pPr eaLnBrk="1" hangingPunct="1">
              <a:lnSpc>
                <a:spcPct val="90000"/>
              </a:lnSpc>
            </a:pPr>
            <a:r>
              <a:rPr lang="en-US" altLang="en-US" sz="2800" smtClean="0"/>
              <a:t>The first writing systems were really </a:t>
            </a:r>
            <a:r>
              <a:rPr lang="en-US" altLang="en-US" sz="2800" b="1" u="sng" smtClean="0">
                <a:solidFill>
                  <a:schemeClr val="tx2"/>
                </a:solidFill>
              </a:rPr>
              <a:t>lists </a:t>
            </a:r>
            <a:r>
              <a:rPr lang="en-US" altLang="en-US" sz="2800" smtClean="0"/>
              <a:t>of objects: writing began as accounting</a:t>
            </a:r>
          </a:p>
          <a:p>
            <a:pPr eaLnBrk="1" hangingPunct="1">
              <a:lnSpc>
                <a:spcPct val="90000"/>
              </a:lnSpc>
            </a:pPr>
            <a:r>
              <a:rPr lang="en-US" altLang="en-US" sz="2800" b="1" smtClean="0">
                <a:solidFill>
                  <a:srgbClr val="00FF00"/>
                </a:solidFill>
              </a:rPr>
              <a:t>In Sumer, these were recorded by marks in clay, using triangular shaped wedges of papyrus: this was </a:t>
            </a:r>
            <a:r>
              <a:rPr lang="ja-JP" altLang="en-US" sz="2800" b="1" smtClean="0">
                <a:solidFill>
                  <a:srgbClr val="00FF00"/>
                </a:solidFill>
              </a:rPr>
              <a:t>‘</a:t>
            </a:r>
            <a:r>
              <a:rPr lang="en-US" altLang="ja-JP" sz="2800" b="1" smtClean="0">
                <a:solidFill>
                  <a:srgbClr val="00FF00"/>
                </a:solidFill>
              </a:rPr>
              <a:t>cuneiform</a:t>
            </a:r>
            <a:r>
              <a:rPr lang="ja-JP" altLang="en-US" sz="2800" b="1" smtClean="0">
                <a:solidFill>
                  <a:srgbClr val="00FF00"/>
                </a:solidFill>
              </a:rPr>
              <a:t>’</a:t>
            </a:r>
            <a:r>
              <a:rPr lang="en-US" altLang="ja-JP" sz="2800" b="1" smtClean="0">
                <a:solidFill>
                  <a:srgbClr val="00FF00"/>
                </a:solidFill>
              </a:rPr>
              <a:t> writing</a:t>
            </a:r>
            <a:endParaRPr lang="en-US" altLang="en-US" sz="2800" b="1" smtClean="0">
              <a:solidFill>
                <a:srgbClr val="00FF00"/>
              </a:solidFill>
            </a:endParaRPr>
          </a:p>
        </p:txBody>
      </p:sp>
      <p:pic>
        <p:nvPicPr>
          <p:cNvPr id="73731" name="Picture 4" descr="Hammura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5" y="0"/>
            <a:ext cx="3508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6371">
                                            <p:txEl>
                                              <p:pRg st="1" end="1"/>
                                            </p:txEl>
                                          </p:spTgt>
                                        </p:tgtEl>
                                        <p:attrNameLst>
                                          <p:attrName>style.visibility</p:attrName>
                                        </p:attrNameLst>
                                      </p:cBhvr>
                                      <p:to>
                                        <p:strVal val="visible"/>
                                      </p:to>
                                    </p:set>
                                    <p:anim calcmode="lin" valueType="num">
                                      <p:cBhvr additive="base">
                                        <p:cTn id="13" dur="500" fill="hold"/>
                                        <p:tgtEl>
                                          <p:spTgt spid="186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6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6371">
                                            <p:txEl>
                                              <p:pRg st="2" end="2"/>
                                            </p:txEl>
                                          </p:spTgt>
                                        </p:tgtEl>
                                        <p:attrNameLst>
                                          <p:attrName>style.visibility</p:attrName>
                                        </p:attrNameLst>
                                      </p:cBhvr>
                                      <p:to>
                                        <p:strVal val="visible"/>
                                      </p:to>
                                    </p:set>
                                    <p:anim calcmode="lin" valueType="num">
                                      <p:cBhvr additive="base">
                                        <p:cTn id="19" dur="500" fill="hold"/>
                                        <p:tgtEl>
                                          <p:spTgt spid="186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63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152400"/>
            <a:ext cx="7772400" cy="1524000"/>
          </a:xfrm>
          <a:solidFill>
            <a:srgbClr val="000000"/>
          </a:solidFill>
        </p:spPr>
        <p:txBody>
          <a:bodyPr/>
          <a:lstStyle/>
          <a:p>
            <a:pPr eaLnBrk="1" hangingPunct="1">
              <a:defRPr/>
            </a:pPr>
            <a:r>
              <a:rPr lang="en-US" sz="5400" b="1" dirty="0">
                <a:solidFill>
                  <a:srgbClr val="00FF00"/>
                </a:solidFill>
                <a:ea typeface="MS PGothic" charset="0"/>
                <a:cs typeface="ＭＳ Ｐゴシック" charset="0"/>
              </a:rPr>
              <a:t>Who led the first </a:t>
            </a:r>
            <a:r>
              <a:rPr lang="en-US" sz="5400" b="1" dirty="0" smtClean="0">
                <a:solidFill>
                  <a:srgbClr val="00FF00"/>
                </a:solidFill>
                <a:ea typeface="MS PGothic" charset="0"/>
                <a:cs typeface="ＭＳ Ｐゴシック" charset="0"/>
              </a:rPr>
              <a:t>city-states</a:t>
            </a:r>
            <a:r>
              <a:rPr lang="en-US" sz="5400" b="1" dirty="0">
                <a:solidFill>
                  <a:srgbClr val="00FF00"/>
                </a:solidFill>
                <a:ea typeface="MS PGothic" charset="0"/>
                <a:cs typeface="ＭＳ Ｐゴシック" charset="0"/>
              </a:rPr>
              <a:t>?</a:t>
            </a:r>
          </a:p>
        </p:txBody>
      </p:sp>
      <p:sp>
        <p:nvSpPr>
          <p:cNvPr id="230403" name="Rectangle 3"/>
          <p:cNvSpPr>
            <a:spLocks noGrp="1" noChangeArrowheads="1"/>
          </p:cNvSpPr>
          <p:nvPr>
            <p:ph type="body" sz="half" idx="1"/>
          </p:nvPr>
        </p:nvSpPr>
        <p:spPr>
          <a:xfrm>
            <a:off x="3962400" y="1905000"/>
            <a:ext cx="4876800" cy="4648200"/>
          </a:xfrm>
          <a:ln>
            <a:solidFill>
              <a:srgbClr val="FF9900"/>
            </a:solidFill>
            <a:miter lim="800000"/>
            <a:headEnd/>
            <a:tailEnd/>
          </a:ln>
        </p:spPr>
        <p:txBody>
          <a:bodyPr/>
          <a:lstStyle/>
          <a:p>
            <a:pPr eaLnBrk="1" hangingPunct="1"/>
            <a:r>
              <a:rPr lang="en-US" altLang="en-US" sz="2800" b="1" smtClean="0">
                <a:solidFill>
                  <a:schemeClr val="accent2"/>
                </a:solidFill>
              </a:rPr>
              <a:t>Powerful rulers who could impose their will over hundreds of thousands, or millions of people</a:t>
            </a:r>
          </a:p>
          <a:p>
            <a:pPr lvl="1" eaLnBrk="1" hangingPunct="1"/>
            <a:r>
              <a:rPr lang="en-US" altLang="en-US" sz="2400" smtClean="0"/>
              <a:t>The first Sumerian rulers may have been </a:t>
            </a:r>
            <a:r>
              <a:rPr lang="en-US" altLang="en-US" sz="2400" b="1" u="sng" smtClean="0">
                <a:solidFill>
                  <a:schemeClr val="tx2"/>
                </a:solidFill>
              </a:rPr>
              <a:t>priests</a:t>
            </a:r>
            <a:r>
              <a:rPr lang="en-US" altLang="en-US" sz="2400" smtClean="0"/>
              <a:t> as well as secular </a:t>
            </a:r>
            <a:r>
              <a:rPr lang="en-US" altLang="en-US" sz="2400" b="1" u="sng" smtClean="0">
                <a:solidFill>
                  <a:schemeClr val="tx2"/>
                </a:solidFill>
              </a:rPr>
              <a:t>kings</a:t>
            </a:r>
          </a:p>
          <a:p>
            <a:pPr lvl="1" eaLnBrk="1" hangingPunct="1"/>
            <a:r>
              <a:rPr lang="en-US" altLang="en-US" sz="2400" smtClean="0"/>
              <a:t>They ruled over single cities</a:t>
            </a:r>
          </a:p>
          <a:p>
            <a:pPr lvl="1" eaLnBrk="1" hangingPunct="1"/>
            <a:r>
              <a:rPr lang="en-US" altLang="en-US" sz="2400" smtClean="0"/>
              <a:t>Later Mesopotamian rulers controlled several cities in the first </a:t>
            </a:r>
            <a:r>
              <a:rPr lang="ja-JP" altLang="en-US" sz="2400" smtClean="0"/>
              <a:t>‘</a:t>
            </a:r>
            <a:r>
              <a:rPr lang="en-US" altLang="ja-JP" sz="2400" smtClean="0"/>
              <a:t>empires</a:t>
            </a:r>
            <a:r>
              <a:rPr lang="ja-JP" altLang="en-US" sz="2400" smtClean="0"/>
              <a:t>’</a:t>
            </a:r>
            <a:endParaRPr lang="en-US" altLang="en-US" sz="2400" smtClean="0"/>
          </a:p>
        </p:txBody>
      </p:sp>
      <p:pic>
        <p:nvPicPr>
          <p:cNvPr id="58372" name="Picture 9" descr="sarruma"/>
          <p:cNvPicPr>
            <a:picLocks noGrp="1" noChangeAspect="1" noChangeArrowheads="1"/>
          </p:cNvPicPr>
          <p:nvPr>
            <p:ph sz="half" idx="2"/>
          </p:nvPr>
        </p:nvPicPr>
        <p:blipFill>
          <a:blip r:embed="rId2"/>
          <a:srcRect/>
          <a:stretch>
            <a:fillRect/>
          </a:stretch>
        </p:blipFill>
        <p:spPr>
          <a:xfrm>
            <a:off x="533400" y="1752600"/>
            <a:ext cx="3133725" cy="4495800"/>
          </a:xfrm>
        </p:spPr>
      </p:pic>
      <p:sp>
        <p:nvSpPr>
          <p:cNvPr id="74756" name="Rectangle 10"/>
          <p:cNvSpPr>
            <a:spLocks noChangeArrowheads="1"/>
          </p:cNvSpPr>
          <p:nvPr/>
        </p:nvSpPr>
        <p:spPr bwMode="auto">
          <a:xfrm>
            <a:off x="1371600" y="5791200"/>
            <a:ext cx="233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hlinkClick r:id="rId3"/>
              </a:rPr>
              <a:t>ancientneareast.tripod.com/ Anatolia.html</a:t>
            </a:r>
            <a:r>
              <a:rPr lang="en-US" altLang="en-US" sz="2400" b="0"/>
              <a:t> </a:t>
            </a:r>
          </a:p>
        </p:txBody>
      </p:sp>
      <p:sp>
        <p:nvSpPr>
          <p:cNvPr id="74757" name="Text Box 11"/>
          <p:cNvSpPr txBox="1">
            <a:spLocks noChangeArrowheads="1"/>
          </p:cNvSpPr>
          <p:nvPr/>
        </p:nvSpPr>
        <p:spPr bwMode="auto">
          <a:xfrm>
            <a:off x="304800" y="6248400"/>
            <a:ext cx="3660775"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chemeClr val="tx2"/>
                </a:solidFill>
              </a:rPr>
              <a:t>Hittite King, Mesopotamia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 calcmode="lin" valueType="num">
                                      <p:cBhvr additive="base">
                                        <p:cTn id="7" dur="500" fill="hold"/>
                                        <p:tgtEl>
                                          <p:spTgt spid="230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0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0403">
                                            <p:txEl>
                                              <p:pRg st="1" end="1"/>
                                            </p:txEl>
                                          </p:spTgt>
                                        </p:tgtEl>
                                        <p:attrNameLst>
                                          <p:attrName>style.visibility</p:attrName>
                                        </p:attrNameLst>
                                      </p:cBhvr>
                                      <p:to>
                                        <p:strVal val="visible"/>
                                      </p:to>
                                    </p:set>
                                    <p:anim calcmode="lin" valueType="num">
                                      <p:cBhvr additive="base">
                                        <p:cTn id="13" dur="500" fill="hold"/>
                                        <p:tgtEl>
                                          <p:spTgt spid="230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0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0403">
                                            <p:txEl>
                                              <p:pRg st="2" end="2"/>
                                            </p:txEl>
                                          </p:spTgt>
                                        </p:tgtEl>
                                        <p:attrNameLst>
                                          <p:attrName>style.visibility</p:attrName>
                                        </p:attrNameLst>
                                      </p:cBhvr>
                                      <p:to>
                                        <p:strVal val="visible"/>
                                      </p:to>
                                    </p:set>
                                    <p:anim calcmode="lin" valueType="num">
                                      <p:cBhvr additive="base">
                                        <p:cTn id="19" dur="500" fill="hold"/>
                                        <p:tgtEl>
                                          <p:spTgt spid="230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0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0403">
                                            <p:txEl>
                                              <p:pRg st="3" end="3"/>
                                            </p:txEl>
                                          </p:spTgt>
                                        </p:tgtEl>
                                        <p:attrNameLst>
                                          <p:attrName>style.visibility</p:attrName>
                                        </p:attrNameLst>
                                      </p:cBhvr>
                                      <p:to>
                                        <p:strVal val="visible"/>
                                      </p:to>
                                    </p:set>
                                    <p:anim calcmode="lin" valueType="num">
                                      <p:cBhvr additive="base">
                                        <p:cTn id="25" dur="500" fill="hold"/>
                                        <p:tgtEl>
                                          <p:spTgt spid="230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04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600200"/>
          </a:xfrm>
          <a:solidFill>
            <a:schemeClr val="accent2"/>
          </a:solidFill>
        </p:spPr>
        <p:txBody>
          <a:bodyPr/>
          <a:lstStyle/>
          <a:p>
            <a:pPr eaLnBrk="1" hangingPunct="1">
              <a:defRPr/>
            </a:pPr>
            <a:r>
              <a:rPr lang="en-US" sz="5400" b="1" dirty="0" smtClean="0">
                <a:solidFill>
                  <a:srgbClr val="FF0000"/>
                </a:solidFill>
                <a:ea typeface="MS PGothic" charset="0"/>
                <a:cs typeface="ＭＳ Ｐゴシック" charset="0"/>
              </a:rPr>
              <a:t>Era 1.1 Peopling of the Earth</a:t>
            </a:r>
            <a:br>
              <a:rPr lang="en-US" sz="5400" b="1" dirty="0" smtClean="0">
                <a:solidFill>
                  <a:srgbClr val="FF0000"/>
                </a:solidFill>
                <a:ea typeface="MS PGothic" charset="0"/>
                <a:cs typeface="ＭＳ Ｐゴシック" charset="0"/>
              </a:rPr>
            </a:br>
            <a:r>
              <a:rPr lang="en-US" sz="5400" b="1" dirty="0">
                <a:solidFill>
                  <a:srgbClr val="FF0000"/>
                </a:solidFill>
                <a:ea typeface="MS PGothic" charset="0"/>
                <a:cs typeface="ＭＳ Ｐゴシック" charset="0"/>
              </a:rPr>
              <a:t>(</a:t>
            </a:r>
            <a:r>
              <a:rPr lang="en-US" altLang="ja-JP" sz="5400" b="1" dirty="0" smtClean="0">
                <a:solidFill>
                  <a:srgbClr val="FF0000"/>
                </a:solidFill>
                <a:ea typeface="MS PGothic" charset="0"/>
                <a:cs typeface="ＭＳ Ｐゴシック" charset="0"/>
              </a:rPr>
              <a:t>Paleolithic Era) </a:t>
            </a:r>
            <a:endParaRPr lang="en-US" sz="5400" dirty="0">
              <a:solidFill>
                <a:srgbClr val="FF0000"/>
              </a:solidFill>
              <a:ea typeface="MS PGothic" charset="0"/>
              <a:cs typeface="ＭＳ Ｐゴシック" charset="0"/>
            </a:endParaRPr>
          </a:p>
        </p:txBody>
      </p:sp>
      <p:sp>
        <p:nvSpPr>
          <p:cNvPr id="46083" name="Rectangle 3"/>
          <p:cNvSpPr>
            <a:spLocks noGrp="1" noChangeArrowheads="1"/>
          </p:cNvSpPr>
          <p:nvPr>
            <p:ph type="body" idx="1"/>
          </p:nvPr>
        </p:nvSpPr>
        <p:spPr>
          <a:xfrm>
            <a:off x="457200" y="1752600"/>
            <a:ext cx="8534400" cy="4919663"/>
          </a:xfrm>
          <a:ln>
            <a:solidFill>
              <a:schemeClr val="bg2"/>
            </a:solidFill>
          </a:ln>
        </p:spPr>
        <p:txBody>
          <a:bodyPr>
            <a:spAutoFit/>
          </a:bodyPr>
          <a:lstStyle/>
          <a:p>
            <a:pPr eaLnBrk="1" hangingPunct="1">
              <a:lnSpc>
                <a:spcPct val="90000"/>
              </a:lnSpc>
            </a:pPr>
            <a:r>
              <a:rPr lang="en-US" altLang="en-US" sz="2800" smtClean="0"/>
              <a:t>Literally, the </a:t>
            </a:r>
            <a:r>
              <a:rPr lang="ja-JP" altLang="en-US" sz="2800" u="sng" smtClean="0"/>
              <a:t>‘</a:t>
            </a:r>
            <a:r>
              <a:rPr lang="en-US" altLang="ja-JP" sz="2800" b="1" u="sng" smtClean="0">
                <a:solidFill>
                  <a:schemeClr val="tx2"/>
                </a:solidFill>
              </a:rPr>
              <a:t>Old Stone Age</a:t>
            </a:r>
            <a:r>
              <a:rPr lang="ja-JP" altLang="en-US" sz="2800" b="1" u="sng" smtClean="0"/>
              <a:t>’</a:t>
            </a:r>
            <a:endParaRPr lang="en-US" altLang="ja-JP" sz="2800" b="1" u="sng" smtClean="0"/>
          </a:p>
          <a:p>
            <a:pPr lvl="1" eaLnBrk="1" hangingPunct="1">
              <a:lnSpc>
                <a:spcPct val="90000"/>
              </a:lnSpc>
            </a:pPr>
            <a:r>
              <a:rPr lang="en-US" altLang="en-US" sz="2400" smtClean="0"/>
              <a:t>i.e. technologies dominated by stone tools</a:t>
            </a:r>
          </a:p>
          <a:p>
            <a:pPr eaLnBrk="1" hangingPunct="1">
              <a:lnSpc>
                <a:spcPct val="90000"/>
              </a:lnSpc>
            </a:pPr>
            <a:r>
              <a:rPr lang="en-US" altLang="en-US" sz="2800" smtClean="0"/>
              <a:t>Paleolithic Era of human history: </a:t>
            </a:r>
            <a:r>
              <a:rPr lang="en-US" altLang="en-US" sz="2800" b="1" smtClean="0">
                <a:solidFill>
                  <a:schemeClr val="tx2"/>
                </a:solidFill>
              </a:rPr>
              <a:t>C. 200,000- c. 10,000 years ago</a:t>
            </a:r>
          </a:p>
          <a:p>
            <a:pPr eaLnBrk="1" hangingPunct="1">
              <a:lnSpc>
                <a:spcPct val="90000"/>
              </a:lnSpc>
            </a:pPr>
            <a:r>
              <a:rPr lang="en-US" altLang="en-US" sz="2800" smtClean="0"/>
              <a:t>Often neglected in World History, but</a:t>
            </a:r>
          </a:p>
          <a:p>
            <a:pPr eaLnBrk="1" hangingPunct="1">
              <a:lnSpc>
                <a:spcPct val="90000"/>
              </a:lnSpc>
            </a:pPr>
            <a:r>
              <a:rPr lang="en-US" altLang="en-US" sz="2800" b="1" smtClean="0">
                <a:solidFill>
                  <a:srgbClr val="66FF33"/>
                </a:solidFill>
              </a:rPr>
              <a:t>It is when we were formed as a species</a:t>
            </a:r>
          </a:p>
          <a:p>
            <a:pPr lvl="1" eaLnBrk="1" hangingPunct="1">
              <a:lnSpc>
                <a:spcPct val="90000"/>
              </a:lnSpc>
            </a:pPr>
            <a:r>
              <a:rPr lang="en-US" altLang="en-US" sz="2400" smtClean="0"/>
              <a:t>It is when we became what we are</a:t>
            </a:r>
            <a:endParaRPr lang="en-US" altLang="en-US" sz="2400" smtClean="0">
              <a:solidFill>
                <a:schemeClr val="tx2"/>
              </a:solidFill>
            </a:endParaRPr>
          </a:p>
          <a:p>
            <a:pPr eaLnBrk="1" hangingPunct="1">
              <a:lnSpc>
                <a:spcPct val="90000"/>
              </a:lnSpc>
            </a:pPr>
            <a:r>
              <a:rPr lang="en-US" altLang="en-US" sz="2800" b="1" smtClean="0">
                <a:solidFill>
                  <a:schemeClr val="accent2"/>
                </a:solidFill>
              </a:rPr>
              <a:t>It is the foundation of World History, so we have much to learn by studying it closely</a:t>
            </a:r>
          </a:p>
          <a:p>
            <a:pPr lvl="1" eaLnBrk="1" hangingPunct="1">
              <a:lnSpc>
                <a:spcPct val="90000"/>
              </a:lnSpc>
            </a:pPr>
            <a:r>
              <a:rPr lang="en-US" altLang="en-US" sz="2400" smtClean="0"/>
              <a:t>Everything else in history starts here</a:t>
            </a:r>
          </a:p>
          <a:p>
            <a:pPr eaLnBrk="1" hangingPunct="1">
              <a:lnSpc>
                <a:spcPct val="90000"/>
              </a:lnSpc>
            </a:pPr>
            <a:r>
              <a:rPr lang="en-US" altLang="en-US" b="1" smtClean="0">
                <a:solidFill>
                  <a:schemeClr val="accent1"/>
                </a:solidFill>
              </a:rPr>
              <a:t>It includes c. </a:t>
            </a:r>
            <a:r>
              <a:rPr lang="en-US" altLang="en-US" b="1" u="sng" smtClean="0">
                <a:solidFill>
                  <a:schemeClr val="accent1"/>
                </a:solidFill>
              </a:rPr>
              <a:t>95%</a:t>
            </a:r>
            <a:r>
              <a:rPr lang="en-US" altLang="en-US" b="1" smtClean="0">
                <a:solidFill>
                  <a:schemeClr val="accent1"/>
                </a:solidFill>
              </a:rPr>
              <a:t> of human history!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083">
                                            <p:txEl>
                                              <p:pRg st="6" end="6"/>
                                            </p:txEl>
                                          </p:spTgt>
                                        </p:tgtEl>
                                        <p:attrNameLst>
                                          <p:attrName>style.visibility</p:attrName>
                                        </p:attrNameLst>
                                      </p:cBhvr>
                                      <p:to>
                                        <p:strVal val="visible"/>
                                      </p:to>
                                    </p:set>
                                    <p:anim calcmode="lin" valueType="num">
                                      <p:cBhvr additive="base">
                                        <p:cTn id="43" dur="500" fill="hold"/>
                                        <p:tgtEl>
                                          <p:spTgt spid="460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083">
                                            <p:txEl>
                                              <p:pRg st="7" end="7"/>
                                            </p:txEl>
                                          </p:spTgt>
                                        </p:tgtEl>
                                        <p:attrNameLst>
                                          <p:attrName>style.visibility</p:attrName>
                                        </p:attrNameLst>
                                      </p:cBhvr>
                                      <p:to>
                                        <p:strVal val="visible"/>
                                      </p:to>
                                    </p:set>
                                    <p:anim calcmode="lin" valueType="num">
                                      <p:cBhvr additive="base">
                                        <p:cTn id="49" dur="500" fill="hold"/>
                                        <p:tgtEl>
                                          <p:spTgt spid="460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0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083">
                                            <p:txEl>
                                              <p:pRg st="8" end="8"/>
                                            </p:txEl>
                                          </p:spTgt>
                                        </p:tgtEl>
                                        <p:attrNameLst>
                                          <p:attrName>style.visibility</p:attrName>
                                        </p:attrNameLst>
                                      </p:cBhvr>
                                      <p:to>
                                        <p:strVal val="visible"/>
                                      </p:to>
                                    </p:set>
                                    <p:anim calcmode="lin" valueType="num">
                                      <p:cBhvr additive="base">
                                        <p:cTn id="55" dur="500" fill="hold"/>
                                        <p:tgtEl>
                                          <p:spTgt spid="4608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608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724400" y="304800"/>
            <a:ext cx="4419600" cy="1905000"/>
          </a:xfrm>
          <a:solidFill>
            <a:srgbClr val="000000"/>
          </a:solidFill>
        </p:spPr>
        <p:txBody>
          <a:bodyPr/>
          <a:lstStyle/>
          <a:p>
            <a:pPr eaLnBrk="1" hangingPunct="1">
              <a:defRPr/>
            </a:pPr>
            <a:r>
              <a:rPr lang="en-US" b="1">
                <a:ea typeface="MS PGothic" charset="0"/>
              </a:rPr>
              <a:t>Is this Sargon, the first Emperor?</a:t>
            </a:r>
          </a:p>
        </p:txBody>
      </p:sp>
      <p:pic>
        <p:nvPicPr>
          <p:cNvPr id="75778" name="Picture 3" descr="sar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47259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4"/>
          <p:cNvSpPr txBox="1">
            <a:spLocks noChangeArrowheads="1"/>
          </p:cNvSpPr>
          <p:nvPr/>
        </p:nvSpPr>
        <p:spPr bwMode="auto">
          <a:xfrm>
            <a:off x="4876800" y="2743200"/>
            <a:ext cx="3978275" cy="34163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t>Head of a king of Akkad, found in Nineveh</a:t>
            </a:r>
          </a:p>
          <a:p>
            <a:pPr eaLnBrk="1" hangingPunct="1"/>
            <a:endParaRPr lang="en-US" altLang="en-US" sz="2400"/>
          </a:p>
          <a:p>
            <a:pPr eaLnBrk="1" hangingPunct="1"/>
            <a:r>
              <a:rPr lang="en-US" altLang="en-US" sz="2400">
                <a:solidFill>
                  <a:srgbClr val="00FFFF"/>
                </a:solidFill>
              </a:rPr>
              <a:t>Could it be Sargon </a:t>
            </a:r>
          </a:p>
          <a:p>
            <a:pPr eaLnBrk="1" hangingPunct="1"/>
            <a:r>
              <a:rPr lang="en-US" altLang="en-US" sz="2400">
                <a:solidFill>
                  <a:srgbClr val="00FFFF"/>
                </a:solidFill>
              </a:rPr>
              <a:t>(r. 2370-2316 BCE)?</a:t>
            </a:r>
          </a:p>
          <a:p>
            <a:pPr eaLnBrk="1" hangingPunct="1"/>
            <a:endParaRPr lang="en-US" altLang="en-US" sz="2400"/>
          </a:p>
          <a:p>
            <a:pPr eaLnBrk="1" hangingPunct="1"/>
            <a:r>
              <a:rPr lang="en-US" altLang="en-US" sz="2400">
                <a:solidFill>
                  <a:srgbClr val="00FF00"/>
                </a:solidFill>
              </a:rPr>
              <a:t>Sargon was the first monarch to rule over a large number of city states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152400"/>
            <a:ext cx="8458200" cy="1371600"/>
          </a:xfrm>
          <a:solidFill>
            <a:srgbClr val="000000"/>
          </a:solidFill>
        </p:spPr>
        <p:txBody>
          <a:bodyPr/>
          <a:lstStyle/>
          <a:p>
            <a:pPr eaLnBrk="1" hangingPunct="1">
              <a:defRPr/>
            </a:pPr>
            <a:r>
              <a:rPr lang="en-US" b="1" dirty="0">
                <a:solidFill>
                  <a:schemeClr val="accent2"/>
                </a:solidFill>
                <a:ea typeface="MS PGothic" charset="0"/>
                <a:cs typeface="ＭＳ Ｐゴシック" charset="0"/>
              </a:rPr>
              <a:t>S</a:t>
            </a:r>
            <a:r>
              <a:rPr lang="en-US" b="1" dirty="0" smtClean="0">
                <a:solidFill>
                  <a:schemeClr val="accent2"/>
                </a:solidFill>
                <a:ea typeface="MS PGothic" charset="0"/>
                <a:cs typeface="ＭＳ Ｐゴシック" charset="0"/>
              </a:rPr>
              <a:t>ame </a:t>
            </a:r>
            <a:r>
              <a:rPr lang="en-US" b="1" dirty="0">
                <a:solidFill>
                  <a:schemeClr val="accent2"/>
                </a:solidFill>
                <a:ea typeface="MS PGothic" charset="0"/>
                <a:cs typeface="ＭＳ Ｐゴシック" charset="0"/>
              </a:rPr>
              <a:t>basic pattern of city &amp; state </a:t>
            </a:r>
            <a:r>
              <a:rPr lang="en-US" b="1" dirty="0" smtClean="0">
                <a:solidFill>
                  <a:schemeClr val="accent2"/>
                </a:solidFill>
                <a:ea typeface="MS PGothic" charset="0"/>
                <a:cs typeface="ＭＳ Ｐゴシック" charset="0"/>
              </a:rPr>
              <a:t>formation applies everywhere</a:t>
            </a:r>
            <a:endParaRPr lang="en-US" b="1" dirty="0">
              <a:solidFill>
                <a:schemeClr val="accent2"/>
              </a:solidFill>
              <a:ea typeface="MS PGothic" charset="0"/>
              <a:cs typeface="ＭＳ Ｐゴシック" charset="0"/>
            </a:endParaRPr>
          </a:p>
        </p:txBody>
      </p:sp>
      <p:sp>
        <p:nvSpPr>
          <p:cNvPr id="191491" name="Rectangle 3"/>
          <p:cNvSpPr>
            <a:spLocks noGrp="1" noChangeArrowheads="1"/>
          </p:cNvSpPr>
          <p:nvPr>
            <p:ph type="body" idx="1"/>
          </p:nvPr>
        </p:nvSpPr>
        <p:spPr>
          <a:xfrm>
            <a:off x="685800" y="1752600"/>
            <a:ext cx="7772400" cy="4746625"/>
          </a:xfrm>
          <a:ln>
            <a:solidFill>
              <a:schemeClr val="accent1"/>
            </a:solidFill>
          </a:ln>
        </p:spPr>
        <p:txBody>
          <a:bodyPr>
            <a:spAutoFit/>
          </a:bodyPr>
          <a:lstStyle/>
          <a:p>
            <a:pPr eaLnBrk="1" hangingPunct="1">
              <a:lnSpc>
                <a:spcPct val="90000"/>
              </a:lnSpc>
              <a:defRPr/>
            </a:pPr>
            <a:r>
              <a:rPr lang="en-US" sz="2800" b="1" dirty="0">
                <a:solidFill>
                  <a:schemeClr val="tx2"/>
                </a:solidFill>
                <a:ea typeface="MS PGothic" charset="0"/>
                <a:cs typeface="ＭＳ Ｐゴシック" charset="0"/>
              </a:rPr>
              <a:t>Growth</a:t>
            </a:r>
            <a:r>
              <a:rPr lang="en-US" sz="2800" b="1" dirty="0">
                <a:ea typeface="MS PGothic" charset="0"/>
                <a:cs typeface="ＭＳ Ｐゴシック" charset="0"/>
              </a:rPr>
              <a:t>:</a:t>
            </a:r>
            <a:r>
              <a:rPr lang="en-US" sz="2800" dirty="0">
                <a:ea typeface="MS PGothic" charset="0"/>
                <a:cs typeface="ＭＳ Ｐゴシック" charset="0"/>
              </a:rPr>
              <a:t> Increasing size and complexity of settlements</a:t>
            </a:r>
          </a:p>
          <a:p>
            <a:pPr eaLnBrk="1" hangingPunct="1">
              <a:lnSpc>
                <a:spcPct val="90000"/>
              </a:lnSpc>
              <a:defRPr/>
            </a:pPr>
            <a:r>
              <a:rPr lang="en-US" sz="2800" b="1" dirty="0">
                <a:solidFill>
                  <a:schemeClr val="tx2"/>
                </a:solidFill>
                <a:ea typeface="MS PGothic" charset="0"/>
                <a:cs typeface="ＭＳ Ｐゴシック" charset="0"/>
              </a:rPr>
              <a:t>New problems</a:t>
            </a:r>
            <a:r>
              <a:rPr lang="en-US" sz="2800" dirty="0">
                <a:ea typeface="MS PGothic" charset="0"/>
                <a:cs typeface="ＭＳ Ｐゴシック" charset="0"/>
              </a:rPr>
              <a:t>: New need for leaders to coordinate group projects, warfare and worship</a:t>
            </a:r>
          </a:p>
          <a:p>
            <a:pPr eaLnBrk="1" hangingPunct="1">
              <a:lnSpc>
                <a:spcPct val="90000"/>
              </a:lnSpc>
              <a:defRPr/>
            </a:pPr>
            <a:r>
              <a:rPr lang="en-US" sz="2800" b="1" dirty="0">
                <a:solidFill>
                  <a:schemeClr val="tx2"/>
                </a:solidFill>
                <a:ea typeface="MS PGothic" charset="0"/>
                <a:cs typeface="ＭＳ Ｐゴシック" charset="0"/>
              </a:rPr>
              <a:t>New resources</a:t>
            </a:r>
            <a:r>
              <a:rPr lang="en-US" sz="2800" dirty="0">
                <a:ea typeface="MS PGothic" charset="0"/>
                <a:cs typeface="ＭＳ Ｐゴシック" charset="0"/>
              </a:rPr>
              <a:t>: Leaders control more labor and resources and become more powerful</a:t>
            </a:r>
          </a:p>
          <a:p>
            <a:pPr eaLnBrk="1" hangingPunct="1">
              <a:lnSpc>
                <a:spcPct val="90000"/>
              </a:lnSpc>
              <a:defRPr/>
            </a:pPr>
            <a:r>
              <a:rPr lang="en-US" sz="2800" b="1" dirty="0">
                <a:solidFill>
                  <a:schemeClr val="tx2"/>
                </a:solidFill>
                <a:ea typeface="MS PGothic" charset="0"/>
                <a:cs typeface="ＭＳ Ｐゴシック" charset="0"/>
              </a:rPr>
              <a:t>Coercion</a:t>
            </a:r>
            <a:r>
              <a:rPr lang="en-US" sz="2800" dirty="0">
                <a:ea typeface="MS PGothic" charset="0"/>
                <a:cs typeface="ＭＳ Ｐゴシック" charset="0"/>
              </a:rPr>
              <a:t>: Eventually, they can use these resources to pay for armies which they can use to coerce their own subjects</a:t>
            </a:r>
          </a:p>
          <a:p>
            <a:pPr eaLnBrk="1" hangingPunct="1">
              <a:lnSpc>
                <a:spcPct val="90000"/>
              </a:lnSpc>
              <a:buFontTx/>
              <a:buNone/>
              <a:defRPr/>
            </a:pPr>
            <a:r>
              <a:rPr lang="en-US" sz="2800" dirty="0">
                <a:ea typeface="MS PGothic" charset="0"/>
                <a:cs typeface="ＭＳ Ｐゴシック" charset="0"/>
              </a:rPr>
              <a:t>	</a:t>
            </a:r>
            <a:r>
              <a:rPr lang="en-US" sz="2800" b="1" dirty="0">
                <a:solidFill>
                  <a:srgbClr val="00FF00"/>
                </a:solidFill>
                <a:ea typeface="MS PGothic" charset="0"/>
                <a:cs typeface="ＭＳ Ｐゴシック" charset="0"/>
              </a:rPr>
              <a:t>POWER BASED ON COERCION is added to </a:t>
            </a:r>
          </a:p>
          <a:p>
            <a:pPr eaLnBrk="1" hangingPunct="1">
              <a:lnSpc>
                <a:spcPct val="90000"/>
              </a:lnSpc>
              <a:buFontTx/>
              <a:buNone/>
              <a:defRPr/>
            </a:pPr>
            <a:r>
              <a:rPr lang="en-US" sz="2800" b="1" dirty="0">
                <a:solidFill>
                  <a:srgbClr val="00FF00"/>
                </a:solidFill>
                <a:ea typeface="MS PGothic" charset="0"/>
                <a:cs typeface="ＭＳ Ｐゴシック" charset="0"/>
              </a:rPr>
              <a:t>    POWER BASED ON CONSENT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1491">
                                            <p:txEl>
                                              <p:pRg st="3" end="3"/>
                                            </p:txEl>
                                          </p:spTgt>
                                        </p:tgtEl>
                                        <p:attrNameLst>
                                          <p:attrName>style.visibility</p:attrName>
                                        </p:attrNameLst>
                                      </p:cBhvr>
                                      <p:to>
                                        <p:strVal val="visible"/>
                                      </p:to>
                                    </p:set>
                                    <p:anim calcmode="lin" valueType="num">
                                      <p:cBhvr additive="base">
                                        <p:cTn id="25" dur="500" fill="hold"/>
                                        <p:tgtEl>
                                          <p:spTgt spid="191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1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1491">
                                            <p:txEl>
                                              <p:pRg st="4" end="4"/>
                                            </p:txEl>
                                          </p:spTgt>
                                        </p:tgtEl>
                                        <p:attrNameLst>
                                          <p:attrName>style.visibility</p:attrName>
                                        </p:attrNameLst>
                                      </p:cBhvr>
                                      <p:to>
                                        <p:strVal val="visible"/>
                                      </p:to>
                                    </p:set>
                                    <p:anim calcmode="lin" valueType="num">
                                      <p:cBhvr additive="base">
                                        <p:cTn id="31" dur="500" fill="hold"/>
                                        <p:tgtEl>
                                          <p:spTgt spid="1914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1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1491">
                                            <p:txEl>
                                              <p:pRg st="5" end="5"/>
                                            </p:txEl>
                                          </p:spTgt>
                                        </p:tgtEl>
                                        <p:attrNameLst>
                                          <p:attrName>style.visibility</p:attrName>
                                        </p:attrNameLst>
                                      </p:cBhvr>
                                      <p:to>
                                        <p:strVal val="visible"/>
                                      </p:to>
                                    </p:set>
                                    <p:anim calcmode="lin" valueType="num">
                                      <p:cBhvr additive="base">
                                        <p:cTn id="37" dur="500" fill="hold"/>
                                        <p:tgtEl>
                                          <p:spTgt spid="1914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14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office\dfs\History-Private\benjamic\MyData\My Documents\My Pictures\Italy 2010\DSCF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extBox 2"/>
          <p:cNvSpPr txBox="1">
            <a:spLocks noChangeArrowheads="1"/>
          </p:cNvSpPr>
          <p:nvPr/>
        </p:nvSpPr>
        <p:spPr bwMode="auto">
          <a:xfrm>
            <a:off x="0" y="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r" eaLnBrk="1" hangingPunct="1"/>
            <a:r>
              <a:rPr lang="en-US" altLang="en-US" sz="3600"/>
              <a:t>Eventually some of these early city-states were able to expand to become vast civilizations in Era 3 – like Rome! </a:t>
            </a:r>
          </a:p>
        </p:txBody>
      </p:sp>
      <p:sp>
        <p:nvSpPr>
          <p:cNvPr id="2" name="TextBox 1"/>
          <p:cNvSpPr txBox="1">
            <a:spLocks noChangeArrowheads="1"/>
          </p:cNvSpPr>
          <p:nvPr/>
        </p:nvSpPr>
        <p:spPr bwMode="auto">
          <a:xfrm>
            <a:off x="33338" y="4919663"/>
            <a:ext cx="9110662" cy="19383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000">
                <a:solidFill>
                  <a:srgbClr val="00FF00"/>
                </a:solidFill>
              </a:rPr>
              <a:t>Later this afternoon we will talk about </a:t>
            </a:r>
          </a:p>
          <a:p>
            <a:pPr eaLnBrk="1" hangingPunct="1"/>
            <a:r>
              <a:rPr lang="en-US" altLang="en-US" sz="4000">
                <a:solidFill>
                  <a:srgbClr val="00FF00"/>
                </a:solidFill>
              </a:rPr>
              <a:t>Era 3. But first, here is a book you might</a:t>
            </a:r>
          </a:p>
          <a:p>
            <a:pPr eaLnBrk="1" hangingPunct="1"/>
            <a:r>
              <a:rPr lang="en-US" altLang="en-US" sz="4000">
                <a:solidFill>
                  <a:srgbClr val="00FF00"/>
                </a:solidFill>
              </a:rPr>
              <a:t>find useful for thinking BIG!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1026"/>
          <p:cNvSpPr>
            <a:spLocks noChangeShapeType="1"/>
          </p:cNvSpPr>
          <p:nvPr/>
        </p:nvSpPr>
        <p:spPr bwMode="auto">
          <a:xfrm>
            <a:off x="533400" y="4267200"/>
            <a:ext cx="77724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2" name="Line 1027"/>
          <p:cNvSpPr>
            <a:spLocks noChangeShapeType="1"/>
          </p:cNvSpPr>
          <p:nvPr/>
        </p:nvSpPr>
        <p:spPr bwMode="auto">
          <a:xfrm>
            <a:off x="5334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3" name="Line 1028"/>
          <p:cNvSpPr>
            <a:spLocks noChangeShapeType="1"/>
          </p:cNvSpPr>
          <p:nvPr/>
        </p:nvSpPr>
        <p:spPr bwMode="auto">
          <a:xfrm>
            <a:off x="16764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Line 1029"/>
          <p:cNvSpPr>
            <a:spLocks noChangeShapeType="1"/>
          </p:cNvSpPr>
          <p:nvPr/>
        </p:nvSpPr>
        <p:spPr bwMode="auto">
          <a:xfrm>
            <a:off x="27432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Line 1030"/>
          <p:cNvSpPr>
            <a:spLocks noChangeShapeType="1"/>
          </p:cNvSpPr>
          <p:nvPr/>
        </p:nvSpPr>
        <p:spPr bwMode="auto">
          <a:xfrm>
            <a:off x="45720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1031"/>
          <p:cNvSpPr>
            <a:spLocks noChangeShapeType="1"/>
          </p:cNvSpPr>
          <p:nvPr/>
        </p:nvSpPr>
        <p:spPr bwMode="auto">
          <a:xfrm>
            <a:off x="54864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1032"/>
          <p:cNvSpPr>
            <a:spLocks noChangeShapeType="1"/>
          </p:cNvSpPr>
          <p:nvPr/>
        </p:nvSpPr>
        <p:spPr bwMode="auto">
          <a:xfrm>
            <a:off x="64008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1033"/>
          <p:cNvSpPr>
            <a:spLocks noChangeShapeType="1"/>
          </p:cNvSpPr>
          <p:nvPr/>
        </p:nvSpPr>
        <p:spPr bwMode="auto">
          <a:xfrm>
            <a:off x="74676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034"/>
          <p:cNvSpPr>
            <a:spLocks noChangeShapeType="1"/>
          </p:cNvSpPr>
          <p:nvPr/>
        </p:nvSpPr>
        <p:spPr bwMode="auto">
          <a:xfrm>
            <a:off x="83058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Text Box 1036"/>
          <p:cNvSpPr txBox="1">
            <a:spLocks noChangeArrowheads="1"/>
          </p:cNvSpPr>
          <p:nvPr/>
        </p:nvSpPr>
        <p:spPr bwMode="auto">
          <a:xfrm>
            <a:off x="444500" y="4953000"/>
            <a:ext cx="412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THOUSANDS OF YEARS BEFORE PRESENT DAY</a:t>
            </a:r>
          </a:p>
        </p:txBody>
      </p:sp>
      <p:sp>
        <p:nvSpPr>
          <p:cNvPr id="25611" name="Text Box 1037"/>
          <p:cNvSpPr txBox="1">
            <a:spLocks noChangeArrowheads="1"/>
          </p:cNvSpPr>
          <p:nvPr/>
        </p:nvSpPr>
        <p:spPr bwMode="auto">
          <a:xfrm>
            <a:off x="441325" y="4659313"/>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200</a:t>
            </a:r>
          </a:p>
        </p:txBody>
      </p:sp>
      <p:sp>
        <p:nvSpPr>
          <p:cNvPr id="25612" name="Text Box 1038"/>
          <p:cNvSpPr txBox="1">
            <a:spLocks noChangeArrowheads="1"/>
          </p:cNvSpPr>
          <p:nvPr/>
        </p:nvSpPr>
        <p:spPr bwMode="auto">
          <a:xfrm>
            <a:off x="1524000" y="4648200"/>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175</a:t>
            </a:r>
          </a:p>
        </p:txBody>
      </p:sp>
      <p:sp>
        <p:nvSpPr>
          <p:cNvPr id="25613" name="Text Box 1039"/>
          <p:cNvSpPr txBox="1">
            <a:spLocks noChangeArrowheads="1"/>
          </p:cNvSpPr>
          <p:nvPr/>
        </p:nvSpPr>
        <p:spPr bwMode="auto">
          <a:xfrm>
            <a:off x="2514600" y="4648200"/>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150</a:t>
            </a:r>
          </a:p>
        </p:txBody>
      </p:sp>
      <p:sp>
        <p:nvSpPr>
          <p:cNvPr id="25614" name="Text Box 1040"/>
          <p:cNvSpPr txBox="1">
            <a:spLocks noChangeArrowheads="1"/>
          </p:cNvSpPr>
          <p:nvPr/>
        </p:nvSpPr>
        <p:spPr bwMode="auto">
          <a:xfrm>
            <a:off x="4349750" y="4648200"/>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100</a:t>
            </a:r>
          </a:p>
        </p:txBody>
      </p:sp>
      <p:sp>
        <p:nvSpPr>
          <p:cNvPr id="25615" name="Text Box 1041"/>
          <p:cNvSpPr txBox="1">
            <a:spLocks noChangeArrowheads="1"/>
          </p:cNvSpPr>
          <p:nvPr/>
        </p:nvSpPr>
        <p:spPr bwMode="auto">
          <a:xfrm>
            <a:off x="5353050" y="464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75</a:t>
            </a:r>
          </a:p>
        </p:txBody>
      </p:sp>
      <p:sp>
        <p:nvSpPr>
          <p:cNvPr id="25616" name="Text Box 1042"/>
          <p:cNvSpPr txBox="1">
            <a:spLocks noChangeArrowheads="1"/>
          </p:cNvSpPr>
          <p:nvPr/>
        </p:nvSpPr>
        <p:spPr bwMode="auto">
          <a:xfrm>
            <a:off x="6267450" y="464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50</a:t>
            </a:r>
          </a:p>
        </p:txBody>
      </p:sp>
      <p:sp>
        <p:nvSpPr>
          <p:cNvPr id="25617" name="Text Box 1043"/>
          <p:cNvSpPr txBox="1">
            <a:spLocks noChangeArrowheads="1"/>
          </p:cNvSpPr>
          <p:nvPr/>
        </p:nvSpPr>
        <p:spPr bwMode="auto">
          <a:xfrm>
            <a:off x="7334250" y="464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25</a:t>
            </a:r>
          </a:p>
        </p:txBody>
      </p:sp>
      <p:sp>
        <p:nvSpPr>
          <p:cNvPr id="25618" name="Text Box 1044"/>
          <p:cNvSpPr txBox="1">
            <a:spLocks noChangeArrowheads="1"/>
          </p:cNvSpPr>
          <p:nvPr/>
        </p:nvSpPr>
        <p:spPr bwMode="auto">
          <a:xfrm>
            <a:off x="8185150" y="46482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0</a:t>
            </a:r>
          </a:p>
        </p:txBody>
      </p:sp>
      <p:sp>
        <p:nvSpPr>
          <p:cNvPr id="25619" name="Line 1045"/>
          <p:cNvSpPr>
            <a:spLocks noChangeShapeType="1"/>
          </p:cNvSpPr>
          <p:nvPr/>
        </p:nvSpPr>
        <p:spPr bwMode="auto">
          <a:xfrm>
            <a:off x="533400" y="39624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Text Box 1046"/>
          <p:cNvSpPr txBox="1">
            <a:spLocks noChangeArrowheads="1"/>
          </p:cNvSpPr>
          <p:nvPr/>
        </p:nvSpPr>
        <p:spPr bwMode="auto">
          <a:xfrm rot="-5400000">
            <a:off x="-688181" y="2599531"/>
            <a:ext cx="2198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Earliest possible evidence </a:t>
            </a:r>
            <a:br>
              <a:rPr lang="en-US" altLang="en-US" sz="1400"/>
            </a:br>
            <a:r>
              <a:rPr lang="en-US" altLang="en-US" sz="1400"/>
              <a:t>of modern humans in Africa</a:t>
            </a:r>
          </a:p>
        </p:txBody>
      </p:sp>
      <p:grpSp>
        <p:nvGrpSpPr>
          <p:cNvPr id="25621" name="Group 1047"/>
          <p:cNvGrpSpPr>
            <a:grpSpLocks/>
          </p:cNvGrpSpPr>
          <p:nvPr/>
        </p:nvGrpSpPr>
        <p:grpSpPr bwMode="auto">
          <a:xfrm>
            <a:off x="4418013" y="2355850"/>
            <a:ext cx="304800" cy="1911350"/>
            <a:chOff x="2591" y="1484"/>
            <a:chExt cx="192" cy="1204"/>
          </a:xfrm>
        </p:grpSpPr>
        <p:sp>
          <p:nvSpPr>
            <p:cNvPr id="25652" name="Line 1048"/>
            <p:cNvSpPr>
              <a:spLocks noChangeShapeType="1"/>
            </p:cNvSpPr>
            <p:nvPr/>
          </p:nvSpPr>
          <p:spPr bwMode="auto">
            <a:xfrm>
              <a:off x="2688" y="249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3" name="Text Box 1049"/>
            <p:cNvSpPr txBox="1">
              <a:spLocks noChangeArrowheads="1"/>
            </p:cNvSpPr>
            <p:nvPr/>
          </p:nvSpPr>
          <p:spPr bwMode="auto">
            <a:xfrm rot="-5400000">
              <a:off x="2182" y="1893"/>
              <a:ext cx="10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Last Ice Age begins</a:t>
              </a:r>
            </a:p>
          </p:txBody>
        </p:sp>
      </p:grpSp>
      <p:grpSp>
        <p:nvGrpSpPr>
          <p:cNvPr id="25622" name="Group 1050"/>
          <p:cNvGrpSpPr>
            <a:grpSpLocks/>
          </p:cNvGrpSpPr>
          <p:nvPr/>
        </p:nvGrpSpPr>
        <p:grpSpPr bwMode="auto">
          <a:xfrm>
            <a:off x="4722813" y="1620838"/>
            <a:ext cx="304800" cy="2646362"/>
            <a:chOff x="3407" y="1021"/>
            <a:chExt cx="192" cy="1667"/>
          </a:xfrm>
        </p:grpSpPr>
        <p:sp>
          <p:nvSpPr>
            <p:cNvPr id="25650" name="Line 1051"/>
            <p:cNvSpPr>
              <a:spLocks noChangeShapeType="1"/>
            </p:cNvSpPr>
            <p:nvPr/>
          </p:nvSpPr>
          <p:spPr bwMode="auto">
            <a:xfrm>
              <a:off x="3504" y="249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1" name="Text Box 1052"/>
            <p:cNvSpPr txBox="1">
              <a:spLocks noChangeArrowheads="1"/>
            </p:cNvSpPr>
            <p:nvPr/>
          </p:nvSpPr>
          <p:spPr bwMode="auto">
            <a:xfrm rot="-5400000">
              <a:off x="2766" y="1662"/>
              <a:ext cx="1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Modern Humans in S.W. Asia</a:t>
              </a:r>
            </a:p>
          </p:txBody>
        </p:sp>
      </p:grpSp>
      <p:grpSp>
        <p:nvGrpSpPr>
          <p:cNvPr id="25623" name="Group 1053"/>
          <p:cNvGrpSpPr>
            <a:grpSpLocks/>
          </p:cNvGrpSpPr>
          <p:nvPr/>
        </p:nvGrpSpPr>
        <p:grpSpPr bwMode="auto">
          <a:xfrm>
            <a:off x="5881688" y="1239838"/>
            <a:ext cx="304800" cy="3027362"/>
            <a:chOff x="3753" y="781"/>
            <a:chExt cx="192" cy="1907"/>
          </a:xfrm>
        </p:grpSpPr>
        <p:sp>
          <p:nvSpPr>
            <p:cNvPr id="25648" name="Line 1054"/>
            <p:cNvSpPr>
              <a:spLocks noChangeShapeType="1"/>
            </p:cNvSpPr>
            <p:nvPr/>
          </p:nvSpPr>
          <p:spPr bwMode="auto">
            <a:xfrm>
              <a:off x="3888" y="249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9" name="Text Box 1055"/>
            <p:cNvSpPr txBox="1">
              <a:spLocks noChangeArrowheads="1"/>
            </p:cNvSpPr>
            <p:nvPr/>
          </p:nvSpPr>
          <p:spPr bwMode="auto">
            <a:xfrm rot="-5400000">
              <a:off x="2992" y="1542"/>
              <a:ext cx="17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Modern Humans in Australia/Sahul</a:t>
              </a:r>
            </a:p>
          </p:txBody>
        </p:sp>
      </p:grpSp>
      <p:grpSp>
        <p:nvGrpSpPr>
          <p:cNvPr id="25624" name="Group 1056"/>
          <p:cNvGrpSpPr>
            <a:grpSpLocks/>
          </p:cNvGrpSpPr>
          <p:nvPr/>
        </p:nvGrpSpPr>
        <p:grpSpPr bwMode="auto">
          <a:xfrm>
            <a:off x="6704013" y="1123950"/>
            <a:ext cx="304800" cy="3143250"/>
            <a:chOff x="4415" y="708"/>
            <a:chExt cx="192" cy="1980"/>
          </a:xfrm>
        </p:grpSpPr>
        <p:sp>
          <p:nvSpPr>
            <p:cNvPr id="25646" name="Line 1057"/>
            <p:cNvSpPr>
              <a:spLocks noChangeShapeType="1"/>
            </p:cNvSpPr>
            <p:nvPr/>
          </p:nvSpPr>
          <p:spPr bwMode="auto">
            <a:xfrm>
              <a:off x="4512" y="249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7" name="Text Box 1058"/>
            <p:cNvSpPr txBox="1">
              <a:spLocks noChangeArrowheads="1"/>
            </p:cNvSpPr>
            <p:nvPr/>
          </p:nvSpPr>
          <p:spPr bwMode="auto">
            <a:xfrm rot="-5400000">
              <a:off x="3617" y="1506"/>
              <a:ext cx="17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Modern Humans in  northern Eurasia</a:t>
              </a:r>
            </a:p>
          </p:txBody>
        </p:sp>
      </p:grpSp>
      <p:grpSp>
        <p:nvGrpSpPr>
          <p:cNvPr id="25625" name="Group 1059"/>
          <p:cNvGrpSpPr>
            <a:grpSpLocks/>
          </p:cNvGrpSpPr>
          <p:nvPr/>
        </p:nvGrpSpPr>
        <p:grpSpPr bwMode="auto">
          <a:xfrm>
            <a:off x="7313613" y="1665288"/>
            <a:ext cx="611187" cy="2487612"/>
            <a:chOff x="4751" y="1049"/>
            <a:chExt cx="385" cy="1567"/>
          </a:xfrm>
        </p:grpSpPr>
        <p:sp>
          <p:nvSpPr>
            <p:cNvPr id="25644" name="Line 1060"/>
            <p:cNvSpPr>
              <a:spLocks noChangeShapeType="1"/>
            </p:cNvSpPr>
            <p:nvPr/>
          </p:nvSpPr>
          <p:spPr bwMode="auto">
            <a:xfrm rot="-3600000">
              <a:off x="4991" y="2471"/>
              <a:ext cx="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5" name="Text Box 1061"/>
            <p:cNvSpPr txBox="1">
              <a:spLocks noChangeArrowheads="1"/>
            </p:cNvSpPr>
            <p:nvPr/>
          </p:nvSpPr>
          <p:spPr bwMode="auto">
            <a:xfrm rot="-5400000">
              <a:off x="4124" y="1676"/>
              <a:ext cx="14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Modern Humans in Americas</a:t>
              </a:r>
            </a:p>
          </p:txBody>
        </p:sp>
      </p:grpSp>
      <p:grpSp>
        <p:nvGrpSpPr>
          <p:cNvPr id="25626" name="Group 1062"/>
          <p:cNvGrpSpPr>
            <a:grpSpLocks/>
          </p:cNvGrpSpPr>
          <p:nvPr/>
        </p:nvGrpSpPr>
        <p:grpSpPr bwMode="auto">
          <a:xfrm>
            <a:off x="7618413" y="814388"/>
            <a:ext cx="306387" cy="3529012"/>
            <a:chOff x="4895" y="513"/>
            <a:chExt cx="193" cy="2223"/>
          </a:xfrm>
        </p:grpSpPr>
        <p:sp>
          <p:nvSpPr>
            <p:cNvPr id="25642" name="Line 1063"/>
            <p:cNvSpPr>
              <a:spLocks noChangeShapeType="1"/>
            </p:cNvSpPr>
            <p:nvPr/>
          </p:nvSpPr>
          <p:spPr bwMode="auto">
            <a:xfrm rot="-2700000">
              <a:off x="5087" y="2496"/>
              <a:ext cx="1"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Text Box 1064"/>
            <p:cNvSpPr txBox="1">
              <a:spLocks noChangeArrowheads="1"/>
            </p:cNvSpPr>
            <p:nvPr/>
          </p:nvSpPr>
          <p:spPr bwMode="auto">
            <a:xfrm rot="-5400000">
              <a:off x="4000" y="1408"/>
              <a:ext cx="19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End of Ice Age; beginnings of agriculture</a:t>
              </a:r>
            </a:p>
          </p:txBody>
        </p:sp>
      </p:grpSp>
      <p:grpSp>
        <p:nvGrpSpPr>
          <p:cNvPr id="25627" name="Group 1065"/>
          <p:cNvGrpSpPr>
            <a:grpSpLocks/>
          </p:cNvGrpSpPr>
          <p:nvPr/>
        </p:nvGrpSpPr>
        <p:grpSpPr bwMode="auto">
          <a:xfrm>
            <a:off x="8001000" y="2070100"/>
            <a:ext cx="304800" cy="2197100"/>
            <a:chOff x="5088" y="1304"/>
            <a:chExt cx="192" cy="1384"/>
          </a:xfrm>
        </p:grpSpPr>
        <p:sp>
          <p:nvSpPr>
            <p:cNvPr id="25640" name="Line 1066"/>
            <p:cNvSpPr>
              <a:spLocks noChangeShapeType="1"/>
            </p:cNvSpPr>
            <p:nvPr/>
          </p:nvSpPr>
          <p:spPr bwMode="auto">
            <a:xfrm>
              <a:off x="5184" y="249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Text Box 1067"/>
            <p:cNvSpPr txBox="1">
              <a:spLocks noChangeArrowheads="1"/>
            </p:cNvSpPr>
            <p:nvPr/>
          </p:nvSpPr>
          <p:spPr bwMode="auto">
            <a:xfrm rot="-5400000">
              <a:off x="4588" y="1804"/>
              <a:ext cx="1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Earliest cities and states</a:t>
              </a:r>
            </a:p>
          </p:txBody>
        </p:sp>
      </p:grpSp>
      <p:sp>
        <p:nvSpPr>
          <p:cNvPr id="25628" name="Line 1068"/>
          <p:cNvSpPr>
            <a:spLocks noChangeShapeType="1"/>
          </p:cNvSpPr>
          <p:nvPr/>
        </p:nvSpPr>
        <p:spPr bwMode="auto">
          <a:xfrm>
            <a:off x="3733800" y="4267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9" name="Text Box 1069"/>
          <p:cNvSpPr txBox="1">
            <a:spLocks noChangeArrowheads="1"/>
          </p:cNvSpPr>
          <p:nvPr/>
        </p:nvSpPr>
        <p:spPr bwMode="auto">
          <a:xfrm>
            <a:off x="2727325" y="4613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2400"/>
          </a:p>
        </p:txBody>
      </p:sp>
      <p:sp>
        <p:nvSpPr>
          <p:cNvPr id="25630" name="Text Box 1070"/>
          <p:cNvSpPr txBox="1">
            <a:spLocks noChangeArrowheads="1"/>
          </p:cNvSpPr>
          <p:nvPr/>
        </p:nvSpPr>
        <p:spPr bwMode="auto">
          <a:xfrm>
            <a:off x="3505200" y="4648200"/>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125</a:t>
            </a:r>
          </a:p>
        </p:txBody>
      </p:sp>
      <p:sp>
        <p:nvSpPr>
          <p:cNvPr id="25631" name="Line 1071"/>
          <p:cNvSpPr>
            <a:spLocks noChangeShapeType="1"/>
          </p:cNvSpPr>
          <p:nvPr/>
        </p:nvSpPr>
        <p:spPr bwMode="auto">
          <a:xfrm rot="1997777">
            <a:off x="8380413" y="3962400"/>
            <a:ext cx="1587"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2" name="Text Box 1072"/>
          <p:cNvSpPr txBox="1">
            <a:spLocks noChangeArrowheads="1"/>
          </p:cNvSpPr>
          <p:nvPr/>
        </p:nvSpPr>
        <p:spPr bwMode="auto">
          <a:xfrm rot="-5400000">
            <a:off x="7608094" y="2959894"/>
            <a:ext cx="1700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Industrial Revolution</a:t>
            </a:r>
          </a:p>
        </p:txBody>
      </p:sp>
      <p:pic>
        <p:nvPicPr>
          <p:cNvPr id="25633" name="Picture 1073" descr="ve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7778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4" name="Text Box 1074"/>
          <p:cNvSpPr txBox="1">
            <a:spLocks noChangeArrowheads="1"/>
          </p:cNvSpPr>
          <p:nvPr/>
        </p:nvSpPr>
        <p:spPr bwMode="auto">
          <a:xfrm>
            <a:off x="1524000" y="5527675"/>
            <a:ext cx="5710238"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a:solidFill>
                  <a:srgbClr val="FFFFFF"/>
                </a:solidFill>
              </a:rPr>
              <a:t>TIME-CHECK: Timeline 6: 200,000 years</a:t>
            </a:r>
          </a:p>
        </p:txBody>
      </p:sp>
      <p:grpSp>
        <p:nvGrpSpPr>
          <p:cNvPr id="9" name="Group 1082"/>
          <p:cNvGrpSpPr>
            <a:grpSpLocks/>
          </p:cNvGrpSpPr>
          <p:nvPr/>
        </p:nvGrpSpPr>
        <p:grpSpPr bwMode="auto">
          <a:xfrm>
            <a:off x="76200" y="228600"/>
            <a:ext cx="7926388" cy="4038600"/>
            <a:chOff x="48" y="144"/>
            <a:chExt cx="4993" cy="2544"/>
          </a:xfrm>
        </p:grpSpPr>
        <p:sp>
          <p:nvSpPr>
            <p:cNvPr id="25636" name="Text Box 1075"/>
            <p:cNvSpPr txBox="1">
              <a:spLocks noChangeArrowheads="1"/>
            </p:cNvSpPr>
            <p:nvPr/>
          </p:nvSpPr>
          <p:spPr bwMode="auto">
            <a:xfrm>
              <a:off x="1104" y="144"/>
              <a:ext cx="2386" cy="601"/>
            </a:xfrm>
            <a:prstGeom prst="rect">
              <a:avLst/>
            </a:prstGeom>
            <a:solidFill>
              <a:srgbClr val="FFFFFF"/>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a:solidFill>
                    <a:srgbClr val="FF0000"/>
                  </a:solidFill>
                </a:rPr>
                <a:t>The Paleolithic Era:</a:t>
              </a:r>
            </a:p>
            <a:p>
              <a:pPr algn="ctr" eaLnBrk="1" hangingPunct="1"/>
              <a:r>
                <a:rPr lang="en-US" altLang="en-US">
                  <a:solidFill>
                    <a:srgbClr val="FF0000"/>
                  </a:solidFill>
                </a:rPr>
                <a:t>95% of Human History</a:t>
              </a:r>
            </a:p>
          </p:txBody>
        </p:sp>
        <p:sp>
          <p:nvSpPr>
            <p:cNvPr id="25637" name="AutoShape 1078"/>
            <p:cNvSpPr>
              <a:spLocks/>
            </p:cNvSpPr>
            <p:nvPr/>
          </p:nvSpPr>
          <p:spPr bwMode="auto">
            <a:xfrm rot="-5400000">
              <a:off x="2412" y="-1380"/>
              <a:ext cx="408" cy="4848"/>
            </a:xfrm>
            <a:prstGeom prst="rightBrace">
              <a:avLst>
                <a:gd name="adj1" fmla="val 99020"/>
                <a:gd name="adj2" fmla="val 50000"/>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5638" name="Line 1079"/>
            <p:cNvSpPr>
              <a:spLocks noChangeShapeType="1"/>
            </p:cNvSpPr>
            <p:nvPr/>
          </p:nvSpPr>
          <p:spPr bwMode="auto">
            <a:xfrm>
              <a:off x="5040" y="1248"/>
              <a:ext cx="1" cy="144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9" name="Line 1081"/>
            <p:cNvSpPr>
              <a:spLocks noChangeShapeType="1"/>
            </p:cNvSpPr>
            <p:nvPr/>
          </p:nvSpPr>
          <p:spPr bwMode="auto">
            <a:xfrm flipH="1">
              <a:off x="48" y="1200"/>
              <a:ext cx="144" cy="43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533400"/>
            <a:ext cx="7772400" cy="1143000"/>
          </a:xfrm>
        </p:spPr>
        <p:txBody>
          <a:bodyPr/>
          <a:lstStyle/>
          <a:p>
            <a:pPr eaLnBrk="1" hangingPunct="1">
              <a:defRPr/>
            </a:pPr>
            <a:r>
              <a:rPr lang="en-US" sz="6000" b="1" dirty="0" smtClean="0">
                <a:solidFill>
                  <a:srgbClr val="66FF33"/>
                </a:solidFill>
                <a:ea typeface="MS PGothic" charset="0"/>
                <a:cs typeface="ＭＳ Ｐゴシック" charset="0"/>
              </a:rPr>
              <a:t>Main </a:t>
            </a:r>
            <a:r>
              <a:rPr lang="en-US" sz="6000" b="1" dirty="0">
                <a:solidFill>
                  <a:srgbClr val="66FF33"/>
                </a:solidFill>
                <a:ea typeface="MS PGothic" charset="0"/>
                <a:cs typeface="ＭＳ Ｐゴシック" charset="0"/>
              </a:rPr>
              <a:t>events of the Paleolithic Era</a:t>
            </a:r>
          </a:p>
        </p:txBody>
      </p:sp>
      <p:sp>
        <p:nvSpPr>
          <p:cNvPr id="61443" name="Rectangle 3"/>
          <p:cNvSpPr>
            <a:spLocks noGrp="1" noChangeArrowheads="1"/>
          </p:cNvSpPr>
          <p:nvPr>
            <p:ph type="body" sz="half" idx="1"/>
          </p:nvPr>
        </p:nvSpPr>
        <p:spPr>
          <a:xfrm>
            <a:off x="381000" y="2286000"/>
            <a:ext cx="3810000" cy="1006475"/>
          </a:xfrm>
        </p:spPr>
        <p:txBody>
          <a:bodyPr>
            <a:spAutoFit/>
          </a:bodyPr>
          <a:lstStyle/>
          <a:p>
            <a:pPr eaLnBrk="1" hangingPunct="1">
              <a:defRPr/>
            </a:pPr>
            <a:r>
              <a:rPr lang="en-US" b="1" dirty="0" smtClean="0">
                <a:solidFill>
                  <a:schemeClr val="tx2"/>
                </a:solidFill>
                <a:ea typeface="MS PGothic" charset="0"/>
                <a:cs typeface="ＭＳ Ｐゴシック" charset="0"/>
              </a:rPr>
              <a:t>Climate </a:t>
            </a:r>
            <a:r>
              <a:rPr lang="en-US" b="1" dirty="0">
                <a:solidFill>
                  <a:schemeClr val="tx2"/>
                </a:solidFill>
                <a:ea typeface="MS PGothic" charset="0"/>
                <a:cs typeface="ＭＳ Ｐゴシック" charset="0"/>
              </a:rPr>
              <a:t>Changes</a:t>
            </a:r>
            <a:r>
              <a:rPr lang="en-US" sz="2800" b="1" dirty="0">
                <a:ea typeface="MS PGothic" charset="0"/>
                <a:cs typeface="ＭＳ Ｐゴシック" charset="0"/>
              </a:rPr>
              <a:t>:</a:t>
            </a:r>
            <a:r>
              <a:rPr lang="en-US" sz="2800" dirty="0">
                <a:ea typeface="MS PGothic" charset="0"/>
                <a:cs typeface="ＭＳ Ｐゴシック" charset="0"/>
              </a:rPr>
              <a:t> the Ice Ages</a:t>
            </a: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781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6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781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614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638800"/>
            <a:ext cx="781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614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838200"/>
            <a:ext cx="781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1448" name="Text Box 8"/>
          <p:cNvSpPr txBox="1">
            <a:spLocks noChangeArrowheads="1"/>
          </p:cNvSpPr>
          <p:nvPr/>
        </p:nvSpPr>
        <p:spPr bwMode="auto">
          <a:xfrm>
            <a:off x="381000" y="3581400"/>
            <a:ext cx="426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FontTx/>
              <a:buChar char="•"/>
            </a:pPr>
            <a:r>
              <a:rPr lang="en-US" altLang="en-US">
                <a:solidFill>
                  <a:schemeClr val="tx2"/>
                </a:solidFill>
              </a:rPr>
              <a:t>   </a:t>
            </a:r>
            <a:r>
              <a:rPr lang="en-US" altLang="en-US" sz="3200">
                <a:solidFill>
                  <a:schemeClr val="accent1"/>
                </a:solidFill>
              </a:rPr>
              <a:t>Global migrations:</a:t>
            </a:r>
            <a:endParaRPr lang="en-US" altLang="en-US" sz="3200"/>
          </a:p>
          <a:p>
            <a:pPr lvl="1" eaLnBrk="1" hangingPunct="1">
              <a:spcBef>
                <a:spcPct val="20000"/>
              </a:spcBef>
              <a:buFontTx/>
              <a:buChar char="–"/>
            </a:pPr>
            <a:r>
              <a:rPr lang="en-US" altLang="en-US" sz="2400"/>
              <a:t>Spread of humans around the world as they develop</a:t>
            </a:r>
          </a:p>
          <a:p>
            <a:pPr lvl="1" eaLnBrk="1" hangingPunct="1">
              <a:spcBef>
                <a:spcPct val="20000"/>
              </a:spcBef>
              <a:buFontTx/>
              <a:buChar char="–"/>
            </a:pPr>
            <a:r>
              <a:rPr lang="en-US" altLang="en-US" sz="2400"/>
              <a:t>New technologies for new environments</a:t>
            </a:r>
          </a:p>
        </p:txBody>
      </p:sp>
      <p:pic>
        <p:nvPicPr>
          <p:cNvPr id="19465" name="Picture 10" descr="Hartm"/>
          <p:cNvPicPr>
            <a:picLocks noGrp="1" noChangeAspect="1" noChangeArrowheads="1"/>
          </p:cNvPicPr>
          <p:nvPr>
            <p:ph sz="half" idx="2"/>
          </p:nvPr>
        </p:nvPicPr>
        <p:blipFill>
          <a:blip r:embed="rId6"/>
          <a:srcRect/>
          <a:stretch>
            <a:fillRect/>
          </a:stretch>
        </p:blipFill>
        <p:spPr>
          <a:xfrm>
            <a:off x="4724400" y="3048000"/>
            <a:ext cx="3810000" cy="3605213"/>
          </a:xfrm>
        </p:spPr>
      </p:pic>
      <p:sp>
        <p:nvSpPr>
          <p:cNvPr id="26633" name="Rectangle 12"/>
          <p:cNvSpPr>
            <a:spLocks noChangeArrowheads="1"/>
          </p:cNvSpPr>
          <p:nvPr/>
        </p:nvSpPr>
        <p:spPr bwMode="auto">
          <a:xfrm>
            <a:off x="4724400" y="6400800"/>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8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8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8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900"/>
              <a:t>: </a:t>
            </a:r>
            <a:r>
              <a:rPr lang="en-US" altLang="en-US" sz="900">
                <a:hlinkClick r:id="rId7"/>
              </a:rPr>
              <a:t>climate.uvic.ca/.../ afanning-glaciation.html</a:t>
            </a:r>
            <a:r>
              <a:rPr lang="en-US" alt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8">
                                            <p:txEl>
                                              <p:pRg st="0" end="0"/>
                                            </p:txEl>
                                          </p:spTgt>
                                        </p:tgtEl>
                                        <p:attrNameLst>
                                          <p:attrName>style.visibility</p:attrName>
                                        </p:attrNameLst>
                                      </p:cBhvr>
                                      <p:to>
                                        <p:strVal val="visible"/>
                                      </p:to>
                                    </p:set>
                                    <p:anim calcmode="lin" valueType="num">
                                      <p:cBhvr additive="base">
                                        <p:cTn id="13" dur="500" fill="hold"/>
                                        <p:tgtEl>
                                          <p:spTgt spid="6144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8">
                                            <p:txEl>
                                              <p:pRg st="1" end="1"/>
                                            </p:txEl>
                                          </p:spTgt>
                                        </p:tgtEl>
                                        <p:attrNameLst>
                                          <p:attrName>style.visibility</p:attrName>
                                        </p:attrNameLst>
                                      </p:cBhvr>
                                      <p:to>
                                        <p:strVal val="visible"/>
                                      </p:to>
                                    </p:set>
                                    <p:anim calcmode="lin" valueType="num">
                                      <p:cBhvr additive="base">
                                        <p:cTn id="19" dur="500" fill="hold"/>
                                        <p:tgtEl>
                                          <p:spTgt spid="6144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8">
                                            <p:txEl>
                                              <p:pRg st="2" end="2"/>
                                            </p:txEl>
                                          </p:spTgt>
                                        </p:tgtEl>
                                        <p:attrNameLst>
                                          <p:attrName>style.visibility</p:attrName>
                                        </p:attrNameLst>
                                      </p:cBhvr>
                                      <p:to>
                                        <p:strVal val="visible"/>
                                      </p:to>
                                    </p:set>
                                    <p:anim calcmode="lin" valueType="num">
                                      <p:cBhvr additive="base">
                                        <p:cTn id="25" dur="500" fill="hold"/>
                                        <p:tgtEl>
                                          <p:spTgt spid="6144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1444"/>
                                        </p:tgtEl>
                                        <p:attrNameLst>
                                          <p:attrName>style.visibility</p:attrName>
                                        </p:attrNameLst>
                                      </p:cBhvr>
                                      <p:to>
                                        <p:strVal val="visible"/>
                                      </p:to>
                                    </p:set>
                                    <p:anim calcmode="lin" valueType="num">
                                      <p:cBhvr additive="base">
                                        <p:cTn id="31" dur="500" fill="hold"/>
                                        <p:tgtEl>
                                          <p:spTgt spid="61444"/>
                                        </p:tgtEl>
                                        <p:attrNameLst>
                                          <p:attrName>ppt_x</p:attrName>
                                        </p:attrNameLst>
                                      </p:cBhvr>
                                      <p:tavLst>
                                        <p:tav tm="0">
                                          <p:val>
                                            <p:strVal val="0-#ppt_w/2"/>
                                          </p:val>
                                        </p:tav>
                                        <p:tav tm="100000">
                                          <p:val>
                                            <p:strVal val="#ppt_x"/>
                                          </p:val>
                                        </p:tav>
                                      </p:tavLst>
                                    </p:anim>
                                    <p:anim calcmode="lin" valueType="num">
                                      <p:cBhvr additive="base">
                                        <p:cTn id="32" dur="500" fill="hold"/>
                                        <p:tgtEl>
                                          <p:spTgt spid="61444"/>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 presetClass="entr" presetSubtype="8" fill="hold" nodeType="afterEffect">
                                  <p:stCondLst>
                                    <p:cond delay="0"/>
                                  </p:stCondLst>
                                  <p:childTnLst>
                                    <p:set>
                                      <p:cBhvr>
                                        <p:cTn id="35" dur="1" fill="hold">
                                          <p:stCondLst>
                                            <p:cond delay="0"/>
                                          </p:stCondLst>
                                        </p:cTn>
                                        <p:tgtEl>
                                          <p:spTgt spid="61446"/>
                                        </p:tgtEl>
                                        <p:attrNameLst>
                                          <p:attrName>style.visibility</p:attrName>
                                        </p:attrNameLst>
                                      </p:cBhvr>
                                      <p:to>
                                        <p:strVal val="visible"/>
                                      </p:to>
                                    </p:set>
                                    <p:anim calcmode="lin" valueType="num">
                                      <p:cBhvr additive="base">
                                        <p:cTn id="36" dur="500" fill="hold"/>
                                        <p:tgtEl>
                                          <p:spTgt spid="61446"/>
                                        </p:tgtEl>
                                        <p:attrNameLst>
                                          <p:attrName>ppt_x</p:attrName>
                                        </p:attrNameLst>
                                      </p:cBhvr>
                                      <p:tavLst>
                                        <p:tav tm="0">
                                          <p:val>
                                            <p:strVal val="0-#ppt_w/2"/>
                                          </p:val>
                                        </p:tav>
                                        <p:tav tm="100000">
                                          <p:val>
                                            <p:strVal val="#ppt_x"/>
                                          </p:val>
                                        </p:tav>
                                      </p:tavLst>
                                    </p:anim>
                                    <p:anim calcmode="lin" valueType="num">
                                      <p:cBhvr additive="base">
                                        <p:cTn id="37" dur="500" fill="hold"/>
                                        <p:tgtEl>
                                          <p:spTgt spid="6144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00"/>
                            </p:stCondLst>
                            <p:childTnLst>
                              <p:par>
                                <p:cTn id="39" presetID="2" presetClass="entr" presetSubtype="6" fill="hold" nodeType="afterEffect">
                                  <p:stCondLst>
                                    <p:cond delay="0"/>
                                  </p:stCondLst>
                                  <p:childTnLst>
                                    <p:set>
                                      <p:cBhvr>
                                        <p:cTn id="40" dur="1" fill="hold">
                                          <p:stCondLst>
                                            <p:cond delay="0"/>
                                          </p:stCondLst>
                                        </p:cTn>
                                        <p:tgtEl>
                                          <p:spTgt spid="61447"/>
                                        </p:tgtEl>
                                        <p:attrNameLst>
                                          <p:attrName>style.visibility</p:attrName>
                                        </p:attrNameLst>
                                      </p:cBhvr>
                                      <p:to>
                                        <p:strVal val="visible"/>
                                      </p:to>
                                    </p:set>
                                    <p:anim calcmode="lin" valueType="num">
                                      <p:cBhvr additive="base">
                                        <p:cTn id="41" dur="500" fill="hold"/>
                                        <p:tgtEl>
                                          <p:spTgt spid="61447"/>
                                        </p:tgtEl>
                                        <p:attrNameLst>
                                          <p:attrName>ppt_x</p:attrName>
                                        </p:attrNameLst>
                                      </p:cBhvr>
                                      <p:tavLst>
                                        <p:tav tm="0">
                                          <p:val>
                                            <p:strVal val="1+#ppt_w/2"/>
                                          </p:val>
                                        </p:tav>
                                        <p:tav tm="100000">
                                          <p:val>
                                            <p:strVal val="#ppt_x"/>
                                          </p:val>
                                        </p:tav>
                                      </p:tavLst>
                                    </p:anim>
                                    <p:anim calcmode="lin" valueType="num">
                                      <p:cBhvr additive="base">
                                        <p:cTn id="42" dur="500" fill="hold"/>
                                        <p:tgtEl>
                                          <p:spTgt spid="61447"/>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500"/>
                            </p:stCondLst>
                            <p:childTnLst>
                              <p:par>
                                <p:cTn id="44" presetID="2" presetClass="entr" presetSubtype="1" fill="hold" nodeType="afterEffect">
                                  <p:stCondLst>
                                    <p:cond delay="0"/>
                                  </p:stCondLst>
                                  <p:childTnLst>
                                    <p:set>
                                      <p:cBhvr>
                                        <p:cTn id="45" dur="1" fill="hold">
                                          <p:stCondLst>
                                            <p:cond delay="0"/>
                                          </p:stCondLst>
                                        </p:cTn>
                                        <p:tgtEl>
                                          <p:spTgt spid="61445"/>
                                        </p:tgtEl>
                                        <p:attrNameLst>
                                          <p:attrName>style.visibility</p:attrName>
                                        </p:attrNameLst>
                                      </p:cBhvr>
                                      <p:to>
                                        <p:strVal val="visible"/>
                                      </p:to>
                                    </p:set>
                                    <p:anim calcmode="lin" valueType="num">
                                      <p:cBhvr additive="base">
                                        <p:cTn id="46" dur="500" fill="hold"/>
                                        <p:tgtEl>
                                          <p:spTgt spid="61445"/>
                                        </p:tgtEl>
                                        <p:attrNameLst>
                                          <p:attrName>ppt_x</p:attrName>
                                        </p:attrNameLst>
                                      </p:cBhvr>
                                      <p:tavLst>
                                        <p:tav tm="0">
                                          <p:val>
                                            <p:strVal val="#ppt_x"/>
                                          </p:val>
                                        </p:tav>
                                        <p:tav tm="100000">
                                          <p:val>
                                            <p:strVal val="#ppt_x"/>
                                          </p:val>
                                        </p:tav>
                                      </p:tavLst>
                                    </p:anim>
                                    <p:anim calcmode="lin" valueType="num">
                                      <p:cBhvr additive="base">
                                        <p:cTn id="47" dur="500" fill="hold"/>
                                        <p:tgtEl>
                                          <p:spTgt spid="614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3" autoUpdateAnimBg="0"/>
      <p:bldP spid="61448"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5410200" cy="1143000"/>
          </a:xfrm>
          <a:ln>
            <a:solidFill>
              <a:schemeClr val="tx1"/>
            </a:solidFill>
            <a:miter lim="800000"/>
            <a:headEnd/>
            <a:tailEnd/>
          </a:ln>
        </p:spPr>
        <p:txBody>
          <a:bodyPr/>
          <a:lstStyle/>
          <a:p>
            <a:pPr eaLnBrk="1" hangingPunct="1">
              <a:defRPr/>
            </a:pPr>
            <a:r>
              <a:rPr lang="en-US" sz="5400" b="1" dirty="0" smtClean="0">
                <a:solidFill>
                  <a:schemeClr val="accent2"/>
                </a:solidFill>
                <a:ea typeface="MS PGothic" charset="0"/>
                <a:cs typeface="ＭＳ Ｐゴシック" charset="0"/>
              </a:rPr>
              <a:t>Climate </a:t>
            </a:r>
            <a:r>
              <a:rPr lang="en-US" sz="5400" b="1" dirty="0">
                <a:solidFill>
                  <a:schemeClr val="accent2"/>
                </a:solidFill>
                <a:ea typeface="MS PGothic" charset="0"/>
                <a:cs typeface="ＭＳ Ｐゴシック" charset="0"/>
              </a:rPr>
              <a:t>Changes</a:t>
            </a:r>
          </a:p>
        </p:txBody>
      </p:sp>
      <p:sp>
        <p:nvSpPr>
          <p:cNvPr id="64515" name="Rectangle 3"/>
          <p:cNvSpPr>
            <a:spLocks noGrp="1" noChangeArrowheads="1"/>
          </p:cNvSpPr>
          <p:nvPr>
            <p:ph type="body" idx="1"/>
          </p:nvPr>
        </p:nvSpPr>
        <p:spPr>
          <a:xfrm>
            <a:off x="228600" y="2057400"/>
            <a:ext cx="8382000" cy="4648200"/>
          </a:xfrm>
          <a:ln>
            <a:solidFill>
              <a:schemeClr val="tx1"/>
            </a:solidFill>
            <a:miter lim="800000"/>
            <a:headEnd/>
            <a:tailEnd/>
          </a:ln>
        </p:spPr>
        <p:txBody>
          <a:bodyPr/>
          <a:lstStyle/>
          <a:p>
            <a:pPr eaLnBrk="1" hangingPunct="1"/>
            <a:r>
              <a:rPr lang="en-US" altLang="en-US" sz="2800" smtClean="0"/>
              <a:t>In the last million years, there have been </a:t>
            </a:r>
          </a:p>
          <a:p>
            <a:pPr lvl="1" eaLnBrk="1" hangingPunct="1"/>
            <a:r>
              <a:rPr lang="en-US" altLang="en-US" sz="2400" smtClean="0"/>
              <a:t>Regular </a:t>
            </a:r>
            <a:r>
              <a:rPr lang="ja-JP" altLang="en-US" sz="2400" smtClean="0"/>
              <a:t>‘</a:t>
            </a:r>
            <a:r>
              <a:rPr lang="en-US" altLang="ja-JP" sz="2400" b="1" smtClean="0">
                <a:solidFill>
                  <a:schemeClr val="tx2"/>
                </a:solidFill>
              </a:rPr>
              <a:t>Ice Ages</a:t>
            </a:r>
            <a:r>
              <a:rPr lang="ja-JP" altLang="en-US" sz="2400" smtClean="0"/>
              <a:t>’</a:t>
            </a:r>
            <a:endParaRPr lang="en-US" altLang="ja-JP" sz="2400" smtClean="0"/>
          </a:p>
          <a:p>
            <a:pPr lvl="1" eaLnBrk="1" hangingPunct="1"/>
            <a:r>
              <a:rPr lang="en-US" altLang="en-US" sz="2400" smtClean="0"/>
              <a:t>Each lasting c. </a:t>
            </a:r>
            <a:r>
              <a:rPr lang="en-US" altLang="en-US" sz="2400" b="1" u="sng" smtClean="0">
                <a:solidFill>
                  <a:schemeClr val="accent2"/>
                </a:solidFill>
              </a:rPr>
              <a:t>100,000 years</a:t>
            </a:r>
          </a:p>
          <a:p>
            <a:pPr lvl="1" eaLnBrk="1" hangingPunct="1"/>
            <a:r>
              <a:rPr lang="en-US" altLang="en-US" sz="2400" smtClean="0"/>
              <a:t>With warmer </a:t>
            </a:r>
            <a:r>
              <a:rPr lang="ja-JP" altLang="en-US" sz="2400" smtClean="0"/>
              <a:t>‘</a:t>
            </a:r>
            <a:r>
              <a:rPr lang="en-US" altLang="ja-JP" sz="2400" b="1" smtClean="0">
                <a:solidFill>
                  <a:schemeClr val="tx2"/>
                </a:solidFill>
              </a:rPr>
              <a:t>interglacials</a:t>
            </a:r>
            <a:r>
              <a:rPr lang="ja-JP" altLang="en-US" sz="2400" smtClean="0"/>
              <a:t>’</a:t>
            </a:r>
            <a:r>
              <a:rPr lang="en-US" altLang="ja-JP" sz="2400" smtClean="0"/>
              <a:t> lasting </a:t>
            </a:r>
            <a:r>
              <a:rPr lang="en-US" altLang="ja-JP" sz="2400" b="1" u="sng" smtClean="0">
                <a:solidFill>
                  <a:schemeClr val="accent2"/>
                </a:solidFill>
              </a:rPr>
              <a:t>10,000 years</a:t>
            </a:r>
            <a:r>
              <a:rPr lang="en-US" altLang="ja-JP" sz="2400" smtClean="0"/>
              <a:t> between</a:t>
            </a:r>
          </a:p>
          <a:p>
            <a:pPr eaLnBrk="1" hangingPunct="1"/>
            <a:r>
              <a:rPr lang="en-US" altLang="en-US" sz="2800" smtClean="0"/>
              <a:t>The last ice age began c. 100,000 years ago</a:t>
            </a:r>
          </a:p>
          <a:p>
            <a:pPr lvl="1" eaLnBrk="1" hangingPunct="1"/>
            <a:r>
              <a:rPr lang="en-US" altLang="en-US" sz="2400" smtClean="0"/>
              <a:t>The last </a:t>
            </a:r>
            <a:r>
              <a:rPr lang="ja-JP" altLang="en-US" sz="2400" smtClean="0"/>
              <a:t>‘</a:t>
            </a:r>
            <a:r>
              <a:rPr lang="en-US" altLang="ja-JP" sz="2400" smtClean="0"/>
              <a:t>interglacial</a:t>
            </a:r>
            <a:r>
              <a:rPr lang="ja-JP" altLang="en-US" sz="2400" smtClean="0"/>
              <a:t>’</a:t>
            </a:r>
            <a:r>
              <a:rPr lang="en-US" altLang="ja-JP" sz="2400" smtClean="0"/>
              <a:t> began c. 10,000 years ago</a:t>
            </a:r>
          </a:p>
          <a:p>
            <a:pPr lvl="1" eaLnBrk="1" hangingPunct="1"/>
            <a:r>
              <a:rPr lang="en-US" altLang="en-US" sz="3600" b="1" smtClean="0">
                <a:solidFill>
                  <a:srgbClr val="66FF33"/>
                </a:solidFill>
              </a:rPr>
              <a:t>We</a:t>
            </a:r>
            <a:r>
              <a:rPr lang="ja-JP" altLang="en-US" sz="3600" b="1" smtClean="0">
                <a:solidFill>
                  <a:srgbClr val="66FF33"/>
                </a:solidFill>
              </a:rPr>
              <a:t>’</a:t>
            </a:r>
            <a:r>
              <a:rPr lang="en-US" altLang="ja-JP" sz="3600" b="1" smtClean="0">
                <a:solidFill>
                  <a:srgbClr val="66FF33"/>
                </a:solidFill>
              </a:rPr>
              <a:t>re overdue for a new ice age!</a:t>
            </a:r>
          </a:p>
          <a:p>
            <a:pPr lvl="1" eaLnBrk="1" hangingPunct="1"/>
            <a:r>
              <a:rPr lang="en-US" altLang="en-US" sz="3600" b="1" smtClean="0">
                <a:solidFill>
                  <a:srgbClr val="FFFF00"/>
                </a:solidFill>
              </a:rPr>
              <a:t>But despite the last ice age, humans migrated all over the world …. </a:t>
            </a:r>
          </a:p>
        </p:txBody>
      </p:sp>
      <p:pic>
        <p:nvPicPr>
          <p:cNvPr id="27651" name="Picture 5" descr="ice_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0"/>
            <a:ext cx="2514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 calcmode="lin" valueType="num">
                                      <p:cBhvr additive="base">
                                        <p:cTn id="37" dur="500" fill="hold"/>
                                        <p:tgtEl>
                                          <p:spTgt spid="645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4515">
                                            <p:txEl>
                                              <p:pRg st="6" end="6"/>
                                            </p:txEl>
                                          </p:spTgt>
                                        </p:tgtEl>
                                        <p:attrNameLst>
                                          <p:attrName>style.visibility</p:attrName>
                                        </p:attrNameLst>
                                      </p:cBhvr>
                                      <p:to>
                                        <p:strVal val="visible"/>
                                      </p:to>
                                    </p:set>
                                    <p:anim calcmode="lin" valueType="num">
                                      <p:cBhvr additive="base">
                                        <p:cTn id="43" dur="500" fill="hold"/>
                                        <p:tgtEl>
                                          <p:spTgt spid="645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4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4515">
                                            <p:txEl>
                                              <p:pRg st="7" end="7"/>
                                            </p:txEl>
                                          </p:spTgt>
                                        </p:tgtEl>
                                        <p:attrNameLst>
                                          <p:attrName>style.visibility</p:attrName>
                                        </p:attrNameLst>
                                      </p:cBhvr>
                                      <p:to>
                                        <p:strVal val="visible"/>
                                      </p:to>
                                    </p:set>
                                    <p:anim calcmode="lin" valueType="num">
                                      <p:cBhvr additive="base">
                                        <p:cTn id="49" dur="500" fill="hold"/>
                                        <p:tgtEl>
                                          <p:spTgt spid="645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45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ChangeArrowheads="1"/>
          </p:cNvSpPr>
          <p:nvPr>
            <p:ph type="title"/>
          </p:nvPr>
        </p:nvSpPr>
        <p:spPr>
          <a:xfrm>
            <a:off x="304800" y="15875"/>
            <a:ext cx="8610600" cy="1568450"/>
          </a:xfrm>
        </p:spPr>
        <p:txBody>
          <a:bodyPr>
            <a:spAutoFit/>
          </a:bodyPr>
          <a:lstStyle/>
          <a:p>
            <a:pPr eaLnBrk="1" hangingPunct="1">
              <a:defRPr/>
            </a:pPr>
            <a:r>
              <a:rPr lang="en-US" sz="3200" b="1" dirty="0" smtClean="0">
                <a:solidFill>
                  <a:srgbClr val="FFFF00"/>
                </a:solidFill>
                <a:ea typeface="+mj-ea"/>
                <a:cs typeface="+mj-cs"/>
              </a:rPr>
              <a:t>New technologies adapted for specific environments allowed human global </a:t>
            </a:r>
            <a:r>
              <a:rPr lang="en-US" sz="3200" b="1" dirty="0">
                <a:solidFill>
                  <a:srgbClr val="FFFF00"/>
                </a:solidFill>
                <a:ea typeface="+mj-ea"/>
                <a:cs typeface="+mj-cs"/>
              </a:rPr>
              <a:t>m</a:t>
            </a:r>
            <a:r>
              <a:rPr lang="en-US" sz="3200" b="1" dirty="0" smtClean="0">
                <a:solidFill>
                  <a:srgbClr val="FFFF00"/>
                </a:solidFill>
                <a:ea typeface="+mj-ea"/>
                <a:cs typeface="+mj-cs"/>
              </a:rPr>
              <a:t>igrations from c. 100,000 BP</a:t>
            </a:r>
          </a:p>
        </p:txBody>
      </p:sp>
      <p:pic>
        <p:nvPicPr>
          <p:cNvPr id="28674" name="Picture 3" descr="migr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858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8500" name="Group 4"/>
          <p:cNvGrpSpPr>
            <a:grpSpLocks/>
          </p:cNvGrpSpPr>
          <p:nvPr/>
        </p:nvGrpSpPr>
        <p:grpSpPr bwMode="auto">
          <a:xfrm>
            <a:off x="3773488" y="4191000"/>
            <a:ext cx="1255712" cy="1604963"/>
            <a:chOff x="2377" y="2640"/>
            <a:chExt cx="791" cy="1011"/>
          </a:xfrm>
        </p:grpSpPr>
        <p:sp>
          <p:nvSpPr>
            <p:cNvPr id="1258501" name="Oval 5"/>
            <p:cNvSpPr>
              <a:spLocks noChangeArrowheads="1"/>
            </p:cNvSpPr>
            <p:nvPr/>
          </p:nvSpPr>
          <p:spPr bwMode="auto">
            <a:xfrm>
              <a:off x="2736" y="2640"/>
              <a:ext cx="432" cy="192"/>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58502" name="Text Box 6"/>
            <p:cNvSpPr txBox="1">
              <a:spLocks noChangeArrowheads="1"/>
            </p:cNvSpPr>
            <p:nvPr/>
          </p:nvSpPr>
          <p:spPr bwMode="auto">
            <a:xfrm>
              <a:off x="2377" y="3209"/>
              <a:ext cx="587"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2000" dirty="0">
                  <a:solidFill>
                    <a:schemeClr val="hlink"/>
                  </a:solidFill>
                  <a:latin typeface="Times New Roman" charset="0"/>
                  <a:ea typeface="ＭＳ Ｐゴシック" charset="0"/>
                </a:rPr>
                <a:t>Chimp</a:t>
              </a:r>
            </a:p>
            <a:p>
              <a:pPr algn="ctr" eaLnBrk="0" hangingPunct="0">
                <a:defRPr/>
              </a:pPr>
              <a:r>
                <a:rPr lang="en-US" sz="2000" dirty="0">
                  <a:solidFill>
                    <a:schemeClr val="hlink"/>
                  </a:solidFill>
                  <a:latin typeface="Times New Roman" charset="0"/>
                  <a:ea typeface="ＭＳ Ｐゴシック" charset="0"/>
                </a:rPr>
                <a:t>range</a:t>
              </a:r>
            </a:p>
          </p:txBody>
        </p:sp>
        <p:sp>
          <p:nvSpPr>
            <p:cNvPr id="1258503" name="Line 7"/>
            <p:cNvSpPr>
              <a:spLocks noChangeShapeType="1"/>
            </p:cNvSpPr>
            <p:nvPr/>
          </p:nvSpPr>
          <p:spPr bwMode="auto">
            <a:xfrm flipV="1">
              <a:off x="2640" y="2832"/>
              <a:ext cx="240" cy="38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grpSp>
      <p:grpSp>
        <p:nvGrpSpPr>
          <p:cNvPr id="1258504" name="Group 8"/>
          <p:cNvGrpSpPr>
            <a:grpSpLocks/>
          </p:cNvGrpSpPr>
          <p:nvPr/>
        </p:nvGrpSpPr>
        <p:grpSpPr bwMode="auto">
          <a:xfrm>
            <a:off x="4724400" y="4038600"/>
            <a:ext cx="2032000" cy="1768475"/>
            <a:chOff x="2976" y="2544"/>
            <a:chExt cx="1280" cy="1114"/>
          </a:xfrm>
        </p:grpSpPr>
        <p:sp>
          <p:nvSpPr>
            <p:cNvPr id="1258505" name="Oval 9"/>
            <p:cNvSpPr>
              <a:spLocks noChangeArrowheads="1"/>
            </p:cNvSpPr>
            <p:nvPr/>
          </p:nvSpPr>
          <p:spPr bwMode="auto">
            <a:xfrm>
              <a:off x="2976" y="2544"/>
              <a:ext cx="384" cy="576"/>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dirty="0">
                <a:latin typeface="Times New Roman" charset="0"/>
                <a:ea typeface="ＭＳ Ｐゴシック" charset="0"/>
              </a:endParaRPr>
            </a:p>
          </p:txBody>
        </p:sp>
        <p:sp>
          <p:nvSpPr>
            <p:cNvPr id="1258506" name="Text Box 10"/>
            <p:cNvSpPr txBox="1">
              <a:spLocks noChangeArrowheads="1"/>
            </p:cNvSpPr>
            <p:nvPr/>
          </p:nvSpPr>
          <p:spPr bwMode="auto">
            <a:xfrm>
              <a:off x="3176" y="3216"/>
              <a:ext cx="1080"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2000" dirty="0">
                  <a:solidFill>
                    <a:schemeClr val="hlink"/>
                  </a:solidFill>
                  <a:latin typeface="Times New Roman" charset="0"/>
                  <a:ea typeface="ＭＳ Ｐゴシック" charset="0"/>
                </a:rPr>
                <a:t>Range of</a:t>
              </a:r>
            </a:p>
            <a:p>
              <a:pPr algn="ctr" eaLnBrk="0" hangingPunct="0">
                <a:defRPr/>
              </a:pPr>
              <a:r>
                <a:rPr lang="en-US" sz="2000" dirty="0">
                  <a:solidFill>
                    <a:schemeClr val="hlink"/>
                  </a:solidFill>
                  <a:latin typeface="Times New Roman" charset="0"/>
                  <a:ea typeface="ＭＳ Ｐゴシック" charset="0"/>
                </a:rPr>
                <a:t>Early humans</a:t>
              </a:r>
            </a:p>
          </p:txBody>
        </p:sp>
        <p:sp>
          <p:nvSpPr>
            <p:cNvPr id="1258507" name="Line 11"/>
            <p:cNvSpPr>
              <a:spLocks noChangeShapeType="1"/>
            </p:cNvSpPr>
            <p:nvPr/>
          </p:nvSpPr>
          <p:spPr bwMode="auto">
            <a:xfrm flipH="1" flipV="1">
              <a:off x="3360" y="2976"/>
              <a:ext cx="48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grpSp>
      <p:grpSp>
        <p:nvGrpSpPr>
          <p:cNvPr id="1258508" name="Group 12"/>
          <p:cNvGrpSpPr>
            <a:grpSpLocks/>
          </p:cNvGrpSpPr>
          <p:nvPr/>
        </p:nvGrpSpPr>
        <p:grpSpPr bwMode="auto">
          <a:xfrm>
            <a:off x="4724400" y="3733800"/>
            <a:ext cx="1905000" cy="533400"/>
            <a:chOff x="2976" y="2352"/>
            <a:chExt cx="1200" cy="336"/>
          </a:xfrm>
        </p:grpSpPr>
        <p:sp>
          <p:nvSpPr>
            <p:cNvPr id="1258509" name="Line 13"/>
            <p:cNvSpPr>
              <a:spLocks noChangeShapeType="1"/>
            </p:cNvSpPr>
            <p:nvPr/>
          </p:nvSpPr>
          <p:spPr bwMode="auto">
            <a:xfrm flipV="1">
              <a:off x="3264" y="2448"/>
              <a:ext cx="48" cy="24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sp>
          <p:nvSpPr>
            <p:cNvPr id="1258510" name="Line 14"/>
            <p:cNvSpPr>
              <a:spLocks noChangeShapeType="1"/>
            </p:cNvSpPr>
            <p:nvPr/>
          </p:nvSpPr>
          <p:spPr bwMode="auto">
            <a:xfrm flipH="1" flipV="1">
              <a:off x="2976" y="2352"/>
              <a:ext cx="288" cy="14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sp>
          <p:nvSpPr>
            <p:cNvPr id="1258511" name="Line 15"/>
            <p:cNvSpPr>
              <a:spLocks noChangeShapeType="1"/>
            </p:cNvSpPr>
            <p:nvPr/>
          </p:nvSpPr>
          <p:spPr bwMode="auto">
            <a:xfrm>
              <a:off x="3312" y="2496"/>
              <a:ext cx="384" cy="9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sp>
          <p:nvSpPr>
            <p:cNvPr id="1258512" name="Line 16"/>
            <p:cNvSpPr>
              <a:spLocks noChangeShapeType="1"/>
            </p:cNvSpPr>
            <p:nvPr/>
          </p:nvSpPr>
          <p:spPr bwMode="auto">
            <a:xfrm flipV="1">
              <a:off x="3744" y="2400"/>
              <a:ext cx="432"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grpSp>
      <p:grpSp>
        <p:nvGrpSpPr>
          <p:cNvPr id="1258513" name="Group 17"/>
          <p:cNvGrpSpPr>
            <a:grpSpLocks/>
          </p:cNvGrpSpPr>
          <p:nvPr/>
        </p:nvGrpSpPr>
        <p:grpSpPr bwMode="auto">
          <a:xfrm>
            <a:off x="6338888" y="4114800"/>
            <a:ext cx="2728912" cy="1676400"/>
            <a:chOff x="3993" y="2592"/>
            <a:chExt cx="1719" cy="1056"/>
          </a:xfrm>
        </p:grpSpPr>
        <p:sp>
          <p:nvSpPr>
            <p:cNvPr id="1258514" name="Line 18"/>
            <p:cNvSpPr>
              <a:spLocks noChangeShapeType="1"/>
            </p:cNvSpPr>
            <p:nvPr/>
          </p:nvSpPr>
          <p:spPr bwMode="auto">
            <a:xfrm>
              <a:off x="3993" y="2592"/>
              <a:ext cx="432" cy="4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sp>
          <p:nvSpPr>
            <p:cNvPr id="1258515" name="Text Box 19"/>
            <p:cNvSpPr txBox="1">
              <a:spLocks noChangeArrowheads="1"/>
            </p:cNvSpPr>
            <p:nvPr/>
          </p:nvSpPr>
          <p:spPr bwMode="auto">
            <a:xfrm>
              <a:off x="4656" y="3014"/>
              <a:ext cx="1056" cy="634"/>
            </a:xfrm>
            <a:prstGeom prst="rect">
              <a:avLst/>
            </a:prstGeom>
            <a:solidFill>
              <a:srgbClr val="FFFFFF"/>
            </a:solidFill>
            <a:ln>
              <a:noFill/>
            </a:ln>
            <a:effectLst/>
            <a:extLst>
              <a:ext uri="{91240B29-F687-4f45-9708-019B960494DF}">
                <a14:hiddenLine xmlns:a14="http://schemas.microsoft.com/office/drawing/2010/main" xmlns="" w="3810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2000" dirty="0">
                  <a:solidFill>
                    <a:schemeClr val="hlink"/>
                  </a:solidFill>
                  <a:latin typeface="Times New Roman" charset="0"/>
                  <a:ea typeface="ＭＳ Ｐゴシック" charset="0"/>
                </a:rPr>
                <a:t>60,000 Ys ago</a:t>
              </a:r>
            </a:p>
            <a:p>
              <a:pPr>
                <a:defRPr/>
              </a:pPr>
              <a:r>
                <a:rPr lang="en-US" sz="2000" dirty="0">
                  <a:solidFill>
                    <a:schemeClr val="hlink"/>
                  </a:solidFill>
                  <a:latin typeface="Times New Roman" charset="0"/>
                  <a:ea typeface="ＭＳ Ｐゴシック" charset="0"/>
                </a:rPr>
                <a:t>Sea-going technologies</a:t>
              </a:r>
            </a:p>
          </p:txBody>
        </p:sp>
      </p:grpSp>
      <p:grpSp>
        <p:nvGrpSpPr>
          <p:cNvPr id="1258516" name="Group 20"/>
          <p:cNvGrpSpPr>
            <a:grpSpLocks/>
          </p:cNvGrpSpPr>
          <p:nvPr/>
        </p:nvGrpSpPr>
        <p:grpSpPr bwMode="auto">
          <a:xfrm>
            <a:off x="5257800" y="2574925"/>
            <a:ext cx="4041775" cy="1616075"/>
            <a:chOff x="3310" y="1622"/>
            <a:chExt cx="2546" cy="1018"/>
          </a:xfrm>
        </p:grpSpPr>
        <p:grpSp>
          <p:nvGrpSpPr>
            <p:cNvPr id="28687" name="Group 21"/>
            <p:cNvGrpSpPr>
              <a:grpSpLocks/>
            </p:cNvGrpSpPr>
            <p:nvPr/>
          </p:nvGrpSpPr>
          <p:grpSpPr bwMode="auto">
            <a:xfrm>
              <a:off x="3310" y="2016"/>
              <a:ext cx="962" cy="432"/>
              <a:chOff x="3310" y="2016"/>
              <a:chExt cx="962" cy="432"/>
            </a:xfrm>
          </p:grpSpPr>
          <p:sp>
            <p:nvSpPr>
              <p:cNvPr id="1258518" name="Line 22"/>
              <p:cNvSpPr>
                <a:spLocks noChangeShapeType="1"/>
              </p:cNvSpPr>
              <p:nvPr/>
            </p:nvSpPr>
            <p:spPr bwMode="auto">
              <a:xfrm flipV="1">
                <a:off x="3310" y="2016"/>
                <a:ext cx="50" cy="38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sp>
            <p:nvSpPr>
              <p:cNvPr id="1258519" name="Line 23"/>
              <p:cNvSpPr>
                <a:spLocks noChangeShapeType="1"/>
              </p:cNvSpPr>
              <p:nvPr/>
            </p:nvSpPr>
            <p:spPr bwMode="auto">
              <a:xfrm flipV="1">
                <a:off x="3600" y="2160"/>
                <a:ext cx="0" cy="28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sp>
            <p:nvSpPr>
              <p:cNvPr id="1258520" name="Line 24"/>
              <p:cNvSpPr>
                <a:spLocks noChangeShapeType="1"/>
              </p:cNvSpPr>
              <p:nvPr/>
            </p:nvSpPr>
            <p:spPr bwMode="auto">
              <a:xfrm flipV="1">
                <a:off x="3504" y="2016"/>
                <a:ext cx="576"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sp>
            <p:nvSpPr>
              <p:cNvPr id="1258521" name="Line 25"/>
              <p:cNvSpPr>
                <a:spLocks noChangeShapeType="1"/>
              </p:cNvSpPr>
              <p:nvPr/>
            </p:nvSpPr>
            <p:spPr bwMode="auto">
              <a:xfrm flipH="1" flipV="1">
                <a:off x="4224" y="2016"/>
                <a:ext cx="48" cy="28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MS PGothic" charset="0"/>
                  <a:cs typeface="MS PGothic" charset="0"/>
                </a:endParaRPr>
              </a:p>
            </p:txBody>
          </p:sp>
        </p:grpSp>
        <p:sp>
          <p:nvSpPr>
            <p:cNvPr id="1258522" name="Text Box 26"/>
            <p:cNvSpPr txBox="1">
              <a:spLocks noChangeArrowheads="1"/>
            </p:cNvSpPr>
            <p:nvPr/>
          </p:nvSpPr>
          <p:spPr bwMode="auto">
            <a:xfrm>
              <a:off x="4702" y="1622"/>
              <a:ext cx="1154" cy="1018"/>
            </a:xfrm>
            <a:prstGeom prst="rect">
              <a:avLst/>
            </a:prstGeom>
            <a:solidFill>
              <a:srgbClr val="FFFFFF"/>
            </a:solidFill>
            <a:ln>
              <a:noFill/>
            </a:ln>
            <a:effectLst/>
            <a:extLst>
              <a:ext uri="{91240B29-F687-4f45-9708-019B960494DF}">
                <a14:hiddenLine xmlns:a14="http://schemas.microsoft.com/office/drawing/2010/main" xmlns="" w="3810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2000" dirty="0">
                  <a:solidFill>
                    <a:schemeClr val="hlink"/>
                  </a:solidFill>
                  <a:latin typeface="Times New Roman" charset="0"/>
                  <a:ea typeface="ＭＳ Ｐゴシック" charset="0"/>
                </a:rPr>
                <a:t>40,000 Ys ago</a:t>
              </a:r>
            </a:p>
            <a:p>
              <a:pPr>
                <a:defRPr/>
              </a:pPr>
              <a:r>
                <a:rPr lang="en-US" sz="2000" dirty="0">
                  <a:solidFill>
                    <a:schemeClr val="hlink"/>
                  </a:solidFill>
                  <a:latin typeface="Times New Roman" charset="0"/>
                  <a:ea typeface="ＭＳ Ｐゴシック" charset="0"/>
                </a:rPr>
                <a:t>New hunting techniques; adaptations to cold</a:t>
              </a:r>
            </a:p>
          </p:txBody>
        </p:sp>
      </p:grpSp>
      <p:grpSp>
        <p:nvGrpSpPr>
          <p:cNvPr id="1258523" name="Group 27"/>
          <p:cNvGrpSpPr>
            <a:grpSpLocks/>
          </p:cNvGrpSpPr>
          <p:nvPr/>
        </p:nvGrpSpPr>
        <p:grpSpPr bwMode="auto">
          <a:xfrm>
            <a:off x="136525" y="2403475"/>
            <a:ext cx="7407275" cy="3082925"/>
            <a:chOff x="86" y="1514"/>
            <a:chExt cx="4666" cy="1942"/>
          </a:xfrm>
        </p:grpSpPr>
        <p:grpSp>
          <p:nvGrpSpPr>
            <p:cNvPr id="28681" name="Group 28"/>
            <p:cNvGrpSpPr>
              <a:grpSpLocks/>
            </p:cNvGrpSpPr>
            <p:nvPr/>
          </p:nvGrpSpPr>
          <p:grpSpPr bwMode="auto">
            <a:xfrm>
              <a:off x="1152" y="1920"/>
              <a:ext cx="3600" cy="1536"/>
              <a:chOff x="1152" y="1920"/>
              <a:chExt cx="3600" cy="1536"/>
            </a:xfrm>
          </p:grpSpPr>
          <p:sp>
            <p:nvSpPr>
              <p:cNvPr id="1258525" name="Line 29"/>
              <p:cNvSpPr>
                <a:spLocks noChangeShapeType="1"/>
              </p:cNvSpPr>
              <p:nvPr/>
            </p:nvSpPr>
            <p:spPr bwMode="auto">
              <a:xfrm flipV="1">
                <a:off x="3696" y="1920"/>
                <a:ext cx="1056" cy="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sp>
            <p:nvSpPr>
              <p:cNvPr id="1258526" name="Line 30"/>
              <p:cNvSpPr>
                <a:spLocks noChangeShapeType="1"/>
              </p:cNvSpPr>
              <p:nvPr/>
            </p:nvSpPr>
            <p:spPr bwMode="auto">
              <a:xfrm>
                <a:off x="1152" y="2016"/>
                <a:ext cx="480" cy="38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sp>
            <p:nvSpPr>
              <p:cNvPr id="1258527" name="Line 31"/>
              <p:cNvSpPr>
                <a:spLocks noChangeShapeType="1"/>
              </p:cNvSpPr>
              <p:nvPr/>
            </p:nvSpPr>
            <p:spPr bwMode="auto">
              <a:xfrm>
                <a:off x="1632" y="2448"/>
                <a:ext cx="288" cy="24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sp>
            <p:nvSpPr>
              <p:cNvPr id="1258528" name="Line 32"/>
              <p:cNvSpPr>
                <a:spLocks noChangeShapeType="1"/>
              </p:cNvSpPr>
              <p:nvPr/>
            </p:nvSpPr>
            <p:spPr bwMode="auto">
              <a:xfrm>
                <a:off x="2016" y="2832"/>
                <a:ext cx="96" cy="62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spAutoFit/>
              </a:bodyPr>
              <a:lstStyle/>
              <a:p>
                <a:pPr>
                  <a:defRPr/>
                </a:pPr>
                <a:endParaRPr lang="en-US">
                  <a:latin typeface="Times New Roman" charset="0"/>
                  <a:ea typeface="MS PGothic" charset="0"/>
                  <a:cs typeface="MS PGothic" charset="0"/>
                </a:endParaRPr>
              </a:p>
            </p:txBody>
          </p:sp>
        </p:grpSp>
        <p:sp>
          <p:nvSpPr>
            <p:cNvPr id="1258529" name="Text Box 33"/>
            <p:cNvSpPr txBox="1">
              <a:spLocks noChangeArrowheads="1"/>
            </p:cNvSpPr>
            <p:nvPr/>
          </p:nvSpPr>
          <p:spPr bwMode="auto">
            <a:xfrm>
              <a:off x="86" y="1514"/>
              <a:ext cx="970" cy="1028"/>
            </a:xfrm>
            <a:prstGeom prst="rect">
              <a:avLst/>
            </a:prstGeom>
            <a:solidFill>
              <a:schemeClr val="tx1"/>
            </a:solidFill>
            <a:ln>
              <a:noFill/>
            </a:ln>
            <a:effectLst/>
            <a:extLst>
              <a:ext uri="{91240B29-F687-4f45-9708-019B960494DF}">
                <a14:hiddenLine xmlns:a14="http://schemas.microsoft.com/office/drawing/2010/main" xmlns="" w="38100">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2000" dirty="0">
                  <a:solidFill>
                    <a:schemeClr val="hlink"/>
                  </a:solidFill>
                  <a:latin typeface="Times New Roman" charset="0"/>
                  <a:ea typeface="ＭＳ Ｐゴシック" charset="0"/>
                </a:rPr>
                <a:t>15,000 Ys ago</a:t>
              </a:r>
            </a:p>
            <a:p>
              <a:pPr>
                <a:defRPr/>
              </a:pPr>
              <a:r>
                <a:rPr lang="en-US" sz="2000" dirty="0">
                  <a:solidFill>
                    <a:schemeClr val="hlink"/>
                  </a:solidFill>
                  <a:latin typeface="Times New Roman" charset="0"/>
                  <a:ea typeface="ＭＳ Ｐゴシック" charset="0"/>
                </a:rPr>
                <a:t>Many new technologies required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58500"/>
                                        </p:tgtEl>
                                        <p:attrNameLst>
                                          <p:attrName>style.visibility</p:attrName>
                                        </p:attrNameLst>
                                      </p:cBhvr>
                                      <p:to>
                                        <p:strVal val="visible"/>
                                      </p:to>
                                    </p:set>
                                    <p:animEffect transition="in" filter="wipe(left)">
                                      <p:cBhvr>
                                        <p:cTn id="7" dur="500"/>
                                        <p:tgtEl>
                                          <p:spTgt spid="1258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58504"/>
                                        </p:tgtEl>
                                        <p:attrNameLst>
                                          <p:attrName>style.visibility</p:attrName>
                                        </p:attrNameLst>
                                      </p:cBhvr>
                                      <p:to>
                                        <p:strVal val="visible"/>
                                      </p:to>
                                    </p:set>
                                    <p:animEffect transition="in" filter="wipe(left)">
                                      <p:cBhvr>
                                        <p:cTn id="12" dur="500"/>
                                        <p:tgtEl>
                                          <p:spTgt spid="12585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58508"/>
                                        </p:tgtEl>
                                        <p:attrNameLst>
                                          <p:attrName>style.visibility</p:attrName>
                                        </p:attrNameLst>
                                      </p:cBhvr>
                                      <p:to>
                                        <p:strVal val="visible"/>
                                      </p:to>
                                    </p:set>
                                    <p:animEffect transition="in" filter="wipe(left)">
                                      <p:cBhvr>
                                        <p:cTn id="17" dur="500"/>
                                        <p:tgtEl>
                                          <p:spTgt spid="1258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258513"/>
                                        </p:tgtEl>
                                        <p:attrNameLst>
                                          <p:attrName>style.visibility</p:attrName>
                                        </p:attrNameLst>
                                      </p:cBhvr>
                                      <p:to>
                                        <p:strVal val="visible"/>
                                      </p:to>
                                    </p:set>
                                    <p:animEffect transition="in" filter="wipe(up)">
                                      <p:cBhvr>
                                        <p:cTn id="22" dur="500"/>
                                        <p:tgtEl>
                                          <p:spTgt spid="12585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58516"/>
                                        </p:tgtEl>
                                        <p:attrNameLst>
                                          <p:attrName>style.visibility</p:attrName>
                                        </p:attrNameLst>
                                      </p:cBhvr>
                                      <p:to>
                                        <p:strVal val="visible"/>
                                      </p:to>
                                    </p:set>
                                    <p:animEffect transition="in" filter="wipe(left)">
                                      <p:cBhvr>
                                        <p:cTn id="27" dur="500"/>
                                        <p:tgtEl>
                                          <p:spTgt spid="12585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58523"/>
                                        </p:tgtEl>
                                        <p:attrNameLst>
                                          <p:attrName>style.visibility</p:attrName>
                                        </p:attrNameLst>
                                      </p:cBhvr>
                                      <p:to>
                                        <p:strVal val="visible"/>
                                      </p:to>
                                    </p:set>
                                    <p:animEffect transition="in" filter="wipe(left)">
                                      <p:cBhvr>
                                        <p:cTn id="32" dur="500"/>
                                        <p:tgtEl>
                                          <p:spTgt spid="1258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noFill/>
        <a:ln w="57150" cap="flat" cmpd="sng" algn="ctr">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4879</TotalTime>
  <Words>2412</Words>
  <Application>Microsoft Office PowerPoint</Application>
  <PresentationFormat>On-screen Show (4:3)</PresentationFormat>
  <Paragraphs>351</Paragraphs>
  <Slides>52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Times New Roman</vt:lpstr>
      <vt:lpstr>MS PGothic</vt:lpstr>
      <vt:lpstr>Arial</vt:lpstr>
      <vt:lpstr>MS PGothic</vt:lpstr>
      <vt:lpstr>Default Design</vt:lpstr>
      <vt:lpstr>PowerPoint Presentation</vt:lpstr>
      <vt:lpstr>Is there a Problem with World History?</vt:lpstr>
      <vt:lpstr>What Do We See at Large Scales?</vt:lpstr>
      <vt:lpstr>Era 1 – The Beginnings of Human Society (to 4000 BCE)</vt:lpstr>
      <vt:lpstr>Era 1.1 Peopling of the Earth (Paleolithic Era) </vt:lpstr>
      <vt:lpstr>PowerPoint Presentation</vt:lpstr>
      <vt:lpstr>Main events of the Paleolithic Era</vt:lpstr>
      <vt:lpstr>Climate Changes</vt:lpstr>
      <vt:lpstr>New technologies adapted for specific environments allowed human global migrations from c. 100,000 BP</vt:lpstr>
      <vt:lpstr>New technologies needed for new environments</vt:lpstr>
      <vt:lpstr>Archaeological evidence of technological innovations</vt:lpstr>
      <vt:lpstr>How did people live in the Paleolithic?</vt:lpstr>
      <vt:lpstr>‘Foraging’ as a way of living</vt:lpstr>
      <vt:lpstr>Living in small groups: Do it yourself!</vt:lpstr>
      <vt:lpstr>Living in small groups</vt:lpstr>
      <vt:lpstr>Do-it-your-self death penalties: Justice among the ‘San’</vt:lpstr>
      <vt:lpstr>Foraging ‘technologies’</vt:lpstr>
      <vt:lpstr>Living in cold climates in the recent past</vt:lpstr>
      <vt:lpstr>Living in cold climates: Mezhirich, Ukraine 20,000 BP A mammoth bone house</vt:lpstr>
      <vt:lpstr>Stone Age  tools; and  hafted stone axes</vt:lpstr>
      <vt:lpstr>‘San’ hunters of the Kalahari</vt:lpstr>
      <vt:lpstr>Paleolithic ideas about the world</vt:lpstr>
      <vt:lpstr>Did Paleolithic foragers live well?  Living Standards</vt:lpstr>
      <vt:lpstr>A dangerous species Our impact on other species?</vt:lpstr>
      <vt:lpstr>Part 2: Era 1.2 The Agricultural Revolution: Why is it so important?</vt:lpstr>
      <vt:lpstr>This meant pace of change began to vary from region to region</vt:lpstr>
      <vt:lpstr>Three main ‘World Zones’ in the last 10,000 years</vt:lpstr>
      <vt:lpstr>Contrasting  Foragers and Farmers</vt:lpstr>
      <vt:lpstr>When and Where?  A Slow Revolution</vt:lpstr>
      <vt:lpstr>Early Agricultural Sites</vt:lpstr>
      <vt:lpstr>Explaining  the Origins of Agriculture</vt:lpstr>
      <vt:lpstr>So why did some take up farming? A possible answer: Step by Step</vt:lpstr>
      <vt:lpstr>Note critical interaction between geography and history: Some species were ‘pre-adapted’ for domestication!</vt:lpstr>
      <vt:lpstr>PowerPoint Presentation</vt:lpstr>
      <vt:lpstr>Maize was less ‘pre-adapted’ for domestication than wheat</vt:lpstr>
      <vt:lpstr>As farming spread, it eventually led to a new era in human history … Era 2</vt:lpstr>
      <vt:lpstr>Era 2: Early Civilizations and Early Pastoral Societies </vt:lpstr>
      <vt:lpstr>Bringing water to an arid land The Tigris river</vt:lpstr>
      <vt:lpstr>Irrigation, population growth and larger settlements</vt:lpstr>
      <vt:lpstr>Remains of a Ziggurat at Uruk</vt:lpstr>
      <vt:lpstr>These processes were most striking in the Delta lands of S. Mesopotamia</vt:lpstr>
      <vt:lpstr>PowerPoint Presentation</vt:lpstr>
      <vt:lpstr>PowerPoint Presentation</vt:lpstr>
      <vt:lpstr>Cities required more complicated types of government</vt:lpstr>
      <vt:lpstr>PowerPoint Presentation</vt:lpstr>
      <vt:lpstr>Managing Resources: Collecting Goods and maintaining Treasuries</vt:lpstr>
      <vt:lpstr>Sumerian sculptured figures,  c. 2,700 BCE</vt:lpstr>
      <vt:lpstr>Administration: Keeping track of tributes and other resources: Writing</vt:lpstr>
      <vt:lpstr>Who led the first city-states?</vt:lpstr>
      <vt:lpstr>Is this Sargon, the first Emperor?</vt:lpstr>
      <vt:lpstr>Same basic pattern of city &amp; state formation applies everywhere</vt:lpstr>
      <vt:lpstr>PowerPoint Presentation</vt:lpstr>
    </vt:vector>
  </TitlesOfParts>
  <Company>San Diego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MOST OF HISTORY: THE FIRST HUMANS</dc:title>
  <dc:creator>Christian</dc:creator>
  <cp:lastModifiedBy>hannah</cp:lastModifiedBy>
  <cp:revision>765</cp:revision>
  <dcterms:created xsi:type="dcterms:W3CDTF">2002-09-15T12:59:13Z</dcterms:created>
  <dcterms:modified xsi:type="dcterms:W3CDTF">2014-06-27T17:11:33Z</dcterms:modified>
</cp:coreProperties>
</file>