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9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14" autoAdjust="0"/>
    <p:restoredTop sz="94660"/>
  </p:normalViewPr>
  <p:slideViewPr>
    <p:cSldViewPr>
      <p:cViewPr varScale="1">
        <p:scale>
          <a:sx n="70" d="100"/>
          <a:sy n="70" d="100"/>
        </p:scale>
        <p:origin x="137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4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F2EDF057-EB57-43AC-B07F-DB0464DCCD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59301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fld id="{5791321A-02F6-4366-BF03-7E28D41646B9}" type="slidenum">
              <a:rPr lang="en-US" altLang="en-US">
                <a:latin typeface="Arial" panose="020B0604020202020204" pitchFamily="34" charset="0"/>
              </a:rPr>
              <a:pPr eaLnBrk="1" hangingPunct="1"/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121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fld id="{0F633678-F868-42A8-B88D-7ED7542970BE}" type="slidenum">
              <a:rPr lang="en-US" altLang="en-US">
                <a:latin typeface="Arial" panose="020B0604020202020204" pitchFamily="34" charset="0"/>
              </a:rPr>
              <a:pPr eaLnBrk="1" hangingPunct="1"/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1747" name="Rectangle 1026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251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fld id="{4BD9BCA4-F132-447C-BA5C-8DCCCB54E490}" type="slidenum">
              <a:rPr lang="en-US" altLang="en-US">
                <a:latin typeface="Arial" panose="020B0604020202020204" pitchFamily="34" charset="0"/>
              </a:rPr>
              <a:pPr eaLnBrk="1" hangingPunct="1"/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2771" name="Rectangle 1026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380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fld id="{080600A1-AB7D-4733-AEB3-EE656E2ADA33}" type="slidenum">
              <a:rPr lang="en-US" altLang="en-US">
                <a:latin typeface="Arial" panose="020B0604020202020204" pitchFamily="34" charset="0"/>
              </a:rPr>
              <a:pPr eaLnBrk="1" hangingPunct="1"/>
              <a:t>27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423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F8B183-AE01-4EAC-8B33-1C51835E0E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6635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D072E4-ED57-4B10-9314-8E27DBDDBB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984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D20A53-5374-4463-9F21-D7928B5DAD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0232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10B7AD-E351-4D99-AC5A-858A969AD4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9305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9993B1-7CDC-45D0-BD2C-5E1F05926A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1694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8C76E6-26BD-4DA4-BD41-4C98752DC5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4529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238A10-514E-4365-846A-78750C4B59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9785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DBDDAD-FAB2-491D-B18E-DC38F92717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9287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EEDF34-4441-478E-BB6B-984D2F9C51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700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9960BA-0ABE-4952-8165-56BA5E0A6A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7060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B1509B-A6E3-4987-BDA7-8B7A4ABF7D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6680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621B90DF-F940-4800-ADED-00AD63E2E3F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build="p">
        <p:tmplLst>
          <p:tmpl lvl="1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8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686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686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8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686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686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8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686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686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8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686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686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8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686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686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26" Type="http://schemas.openxmlformats.org/officeDocument/2006/relationships/slide" Target="slide26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5" Type="http://schemas.openxmlformats.org/officeDocument/2006/relationships/slide" Target="slide25.xml"/><Relationship Id="rId2" Type="http://schemas.openxmlformats.org/officeDocument/2006/relationships/notesSlide" Target="../notesSlides/notesSlide2.xml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24" Type="http://schemas.openxmlformats.org/officeDocument/2006/relationships/slide" Target="slide24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23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Relationship Id="rId27" Type="http://schemas.openxmlformats.org/officeDocument/2006/relationships/slide" Target="slide2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5400" dirty="0" smtClean="0">
                <a:latin typeface="Palatino Linotype" panose="02040502050505030304" pitchFamily="18" charset="0"/>
              </a:rPr>
              <a:t/>
            </a:r>
            <a:br>
              <a:rPr lang="en-US" altLang="en-US" sz="5400" dirty="0" smtClean="0">
                <a:latin typeface="Palatino Linotype" panose="02040502050505030304" pitchFamily="18" charset="0"/>
              </a:rPr>
            </a:br>
            <a:r>
              <a:rPr lang="en-US" altLang="en-US" sz="5400" dirty="0" smtClean="0">
                <a:latin typeface="Palatino Linotype" panose="02040502050505030304" pitchFamily="18" charset="0"/>
              </a:rPr>
              <a:t>Chapter 8</a:t>
            </a:r>
            <a:r>
              <a:rPr lang="en-US" altLang="en-US" sz="5400" dirty="0" smtClean="0">
                <a:latin typeface="Palatino Linotype" panose="02040502050505030304" pitchFamily="18" charset="0"/>
              </a:rPr>
              <a:t/>
            </a:r>
            <a:br>
              <a:rPr lang="en-US" altLang="en-US" sz="5400" dirty="0" smtClean="0">
                <a:latin typeface="Palatino Linotype" panose="02040502050505030304" pitchFamily="18" charset="0"/>
              </a:rPr>
            </a:br>
            <a:r>
              <a:rPr lang="en-US" altLang="en-US" sz="5400" dirty="0" smtClean="0">
                <a:latin typeface="Palatino Linotype" panose="02040502050505030304" pitchFamily="18" charset="0"/>
              </a:rPr>
              <a:t>Exam Review</a:t>
            </a:r>
            <a:br>
              <a:rPr lang="en-US" altLang="en-US" sz="5400" dirty="0" smtClean="0">
                <a:latin typeface="Palatino Linotype" panose="02040502050505030304" pitchFamily="18" charset="0"/>
              </a:rPr>
            </a:br>
            <a:r>
              <a:rPr lang="en-US" altLang="en-US" sz="5400" dirty="0" smtClean="0">
                <a:latin typeface="Palatino Linotype" panose="02040502050505030304" pitchFamily="18" charset="0"/>
              </a:rPr>
              <a:t>JEOPARDY!!</a:t>
            </a:r>
            <a:r>
              <a:rPr lang="en-US" altLang="en-US" sz="5400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/>
            </a:r>
            <a:br>
              <a:rPr lang="en-US" altLang="en-US" sz="5400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</a:br>
            <a:endParaRPr lang="en-US" altLang="en-US" sz="5400" dirty="0" smtClean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hlinkClick r:id="rId2" action="ppaction://hlinksldjump"/>
              </a:rPr>
              <a:t>300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Georgia" panose="02040502050405020303" pitchFamily="18" charset="0"/>
              </a:rPr>
              <a:t>These helped preserve knowledge and spread Christianity.</a:t>
            </a:r>
            <a:br>
              <a:rPr lang="en-US" altLang="en-US" smtClean="0">
                <a:latin typeface="Georgia" panose="02040502050405020303" pitchFamily="18" charset="0"/>
              </a:rPr>
            </a:br>
            <a:endParaRPr lang="en-US" altLang="en-US" smtClean="0">
              <a:latin typeface="Georgia" panose="02040502050405020303" pitchFamily="18" charset="0"/>
            </a:endParaRPr>
          </a:p>
          <a:p>
            <a:pPr eaLnBrk="1" hangingPunct="1"/>
            <a:r>
              <a:rPr lang="en-US" altLang="en-US" smtClean="0">
                <a:latin typeface="Georgia" panose="02040502050405020303" pitchFamily="18" charset="0"/>
              </a:rPr>
              <a:t>What are monestaries?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hlinkClick r:id="rId2" action="ppaction://hlinksldjump"/>
              </a:rPr>
              <a:t>400</a:t>
            </a:r>
            <a:endParaRPr lang="en-US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Georgia" panose="02040502050405020303" pitchFamily="18" charset="0"/>
              </a:rPr>
              <a:t>This was </a:t>
            </a:r>
            <a:r>
              <a:rPr lang="en-US" altLang="en-US" b="1" i="1" smtClean="0"/>
              <a:t>the Civilization that dominated Europe after the fall of Rome – influenced by German Culture, Roman institutions, and THE CATHOLIC CHURCH</a:t>
            </a:r>
            <a:r>
              <a:rPr lang="en-US" altLang="en-US" smtClean="0">
                <a:latin typeface="Georgia" panose="02040502050405020303" pitchFamily="18" charset="0"/>
              </a:rPr>
              <a:t>.</a:t>
            </a:r>
            <a:br>
              <a:rPr lang="en-US" altLang="en-US" smtClean="0">
                <a:latin typeface="Georgia" panose="02040502050405020303" pitchFamily="18" charset="0"/>
              </a:rPr>
            </a:br>
            <a:endParaRPr lang="en-US" altLang="en-US" smtClean="0">
              <a:latin typeface="Georgia" panose="02040502050405020303" pitchFamily="18" charset="0"/>
            </a:endParaRPr>
          </a:p>
          <a:p>
            <a:pPr eaLnBrk="1" hangingPunct="1"/>
            <a:r>
              <a:rPr lang="en-US" altLang="en-US" smtClean="0">
                <a:latin typeface="Georgia" panose="02040502050405020303" pitchFamily="18" charset="0"/>
              </a:rPr>
              <a:t>What was Latin Christiandom?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hlinkClick r:id="rId2" action="ppaction://hlinksldjump"/>
              </a:rPr>
              <a:t>500</a:t>
            </a:r>
            <a:endParaRPr lang="en-US" alt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Book Antiqua" panose="02040602050305030304" pitchFamily="18" charset="0"/>
              </a:rPr>
              <a:t>This informal political structure grew as central government collapsed in Western Europe.</a:t>
            </a:r>
            <a:br>
              <a:rPr lang="en-US" altLang="en-US" smtClean="0">
                <a:latin typeface="Book Antiqua" panose="02040602050305030304" pitchFamily="18" charset="0"/>
              </a:rPr>
            </a:br>
            <a:endParaRPr lang="en-US" altLang="en-US" smtClean="0">
              <a:latin typeface="Book Antiqua" panose="02040602050305030304" pitchFamily="18" charset="0"/>
            </a:endParaRPr>
          </a:p>
          <a:p>
            <a:pPr eaLnBrk="1" hangingPunct="1"/>
            <a:r>
              <a:rPr lang="en-US" altLang="en-US" smtClean="0">
                <a:latin typeface="Book Antiqua" panose="02040602050305030304" pitchFamily="18" charset="0"/>
              </a:rPr>
              <a:t>What is feudalism?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hlinkClick r:id="rId2" action="ppaction://hlinksldjump"/>
              </a:rPr>
              <a:t>100</a:t>
            </a:r>
            <a:endParaRPr lang="en-US" alt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Bookman Old Style" panose="02050604050505020204" pitchFamily="18" charset="0"/>
              </a:rPr>
              <a:t>The primary cause of the Hundred Years’ War.</a:t>
            </a:r>
          </a:p>
          <a:p>
            <a:pPr eaLnBrk="1" hangingPunct="1"/>
            <a:r>
              <a:rPr lang="en-US" altLang="en-US" smtClean="0">
                <a:latin typeface="Bookman Old Style" panose="02050604050505020204" pitchFamily="18" charset="0"/>
              </a:rPr>
              <a:t>What was dueling claims for the French throne?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hlinkClick r:id="rId2" action="ppaction://hlinksldjump"/>
              </a:rPr>
              <a:t>200</a:t>
            </a:r>
            <a:endParaRPr lang="en-US" alt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Bookman Old Style" panose="02050604050505020204" pitchFamily="18" charset="0"/>
              </a:rPr>
              <a:t>DAILY DOUBLE!!!</a:t>
            </a:r>
          </a:p>
          <a:p>
            <a:pPr eaLnBrk="1" hangingPunct="1"/>
            <a:r>
              <a:rPr lang="en-US" altLang="en-US" smtClean="0">
                <a:latin typeface="Bookman Old Style" panose="02050604050505020204" pitchFamily="18" charset="0"/>
              </a:rPr>
              <a:t>Joan of Arc’s major contribution to the Hundred Years’ War.</a:t>
            </a:r>
            <a:br>
              <a:rPr lang="en-US" altLang="en-US" smtClean="0">
                <a:latin typeface="Bookman Old Style" panose="02050604050505020204" pitchFamily="18" charset="0"/>
              </a:rPr>
            </a:br>
            <a:endParaRPr lang="en-US" altLang="en-US" smtClean="0">
              <a:latin typeface="Bookman Old Style" panose="02050604050505020204" pitchFamily="18" charset="0"/>
            </a:endParaRPr>
          </a:p>
          <a:p>
            <a:pPr eaLnBrk="1" hangingPunct="1"/>
            <a:r>
              <a:rPr lang="en-US" altLang="en-US" smtClean="0">
                <a:latin typeface="Bookman Old Style" panose="02050604050505020204" pitchFamily="18" charset="0"/>
              </a:rPr>
              <a:t>What was raising the morale of the French troops?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hlinkClick r:id="rId2" action="ppaction://hlinksldjump"/>
              </a:rPr>
              <a:t>300</a:t>
            </a:r>
            <a:endParaRPr lang="en-US" alt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Bookman Old Style" panose="02050604050505020204" pitchFamily="18" charset="0"/>
              </a:rPr>
              <a:t>The promise by King John of England to get to permission of his nobles before raising taxes?</a:t>
            </a:r>
            <a:br>
              <a:rPr lang="en-US" altLang="en-US" smtClean="0">
                <a:latin typeface="Bookman Old Style" panose="02050604050505020204" pitchFamily="18" charset="0"/>
              </a:rPr>
            </a:br>
            <a:endParaRPr lang="en-US" altLang="en-US" smtClean="0">
              <a:latin typeface="Bookman Old Style" panose="02050604050505020204" pitchFamily="18" charset="0"/>
            </a:endParaRPr>
          </a:p>
          <a:p>
            <a:pPr eaLnBrk="1" hangingPunct="1"/>
            <a:r>
              <a:rPr lang="en-US" altLang="en-US" smtClean="0">
                <a:latin typeface="Bookman Old Style" panose="02050604050505020204" pitchFamily="18" charset="0"/>
              </a:rPr>
              <a:t>What was </a:t>
            </a:r>
            <a:r>
              <a:rPr lang="en-US" altLang="en-US" i="1" smtClean="0">
                <a:latin typeface="Bookman Old Style" panose="02050604050505020204" pitchFamily="18" charset="0"/>
              </a:rPr>
              <a:t>Magna Carta</a:t>
            </a:r>
            <a:r>
              <a:rPr lang="en-US" altLang="en-US" smtClean="0">
                <a:latin typeface="Bookman Old Style" panose="02050604050505020204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hlinkClick r:id="rId2" action="ppaction://hlinksldjump"/>
              </a:rPr>
              <a:t>400</a:t>
            </a:r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Bookman Old Style" panose="02050604050505020204" pitchFamily="18" charset="0"/>
              </a:rPr>
              <a:t>The new military technology that came out of the Hundred Years War.</a:t>
            </a:r>
            <a:br>
              <a:rPr lang="en-US" altLang="en-US" smtClean="0">
                <a:latin typeface="Bookman Old Style" panose="02050604050505020204" pitchFamily="18" charset="0"/>
              </a:rPr>
            </a:br>
            <a:endParaRPr lang="en-US" altLang="en-US" smtClean="0">
              <a:latin typeface="Bookman Old Style" panose="02050604050505020204" pitchFamily="18" charset="0"/>
            </a:endParaRPr>
          </a:p>
          <a:p>
            <a:pPr eaLnBrk="1" hangingPunct="1"/>
            <a:r>
              <a:rPr lang="en-US" altLang="en-US" smtClean="0">
                <a:latin typeface="Bookman Old Style" panose="02050604050505020204" pitchFamily="18" charset="0"/>
              </a:rPr>
              <a:t>What were longbows and cannons?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hlinkClick r:id="rId2" action="ppaction://hlinksldjump"/>
              </a:rPr>
              <a:t>500</a:t>
            </a:r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Bookman Old Style" panose="02050604050505020204" pitchFamily="18" charset="0"/>
              </a:rPr>
              <a:t>The impact of the Black Death on serfs, and their relationship with their lord.</a:t>
            </a:r>
            <a:br>
              <a:rPr lang="en-US" altLang="en-US" smtClean="0">
                <a:latin typeface="Bookman Old Style" panose="02050604050505020204" pitchFamily="18" charset="0"/>
              </a:rPr>
            </a:br>
            <a:endParaRPr lang="en-US" altLang="en-US" smtClean="0">
              <a:latin typeface="Bookman Old Style" panose="02050604050505020204" pitchFamily="18" charset="0"/>
            </a:endParaRPr>
          </a:p>
          <a:p>
            <a:pPr eaLnBrk="1" hangingPunct="1"/>
            <a:r>
              <a:rPr lang="en-US" altLang="en-US" smtClean="0">
                <a:latin typeface="Bookman Old Style" panose="02050604050505020204" pitchFamily="18" charset="0"/>
              </a:rPr>
              <a:t>What was conditions improved – were able to demand better pay and working conditions?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hlinkClick r:id="rId2" action="ppaction://hlinksldjump"/>
              </a:rPr>
              <a:t>100</a:t>
            </a:r>
            <a:endParaRPr lang="en-US" alt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Georgia" panose="02040502050405020303" pitchFamily="18" charset="0"/>
              </a:rPr>
              <a:t>Pope who called the first Crusade.</a:t>
            </a:r>
            <a:br>
              <a:rPr lang="en-US" altLang="en-US" smtClean="0">
                <a:latin typeface="Georgia" panose="02040502050405020303" pitchFamily="18" charset="0"/>
              </a:rPr>
            </a:br>
            <a:endParaRPr lang="en-US" altLang="en-US" smtClean="0">
              <a:latin typeface="Georgia" panose="02040502050405020303" pitchFamily="18" charset="0"/>
            </a:endParaRPr>
          </a:p>
          <a:p>
            <a:pPr eaLnBrk="1" hangingPunct="1"/>
            <a:r>
              <a:rPr lang="en-US" altLang="en-US" smtClean="0">
                <a:latin typeface="Georgia" panose="02040502050405020303" pitchFamily="18" charset="0"/>
              </a:rPr>
              <a:t>Who was Pope Urban II?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hlinkClick r:id="rId2" action="ppaction://hlinksldjump"/>
              </a:rPr>
              <a:t>200</a:t>
            </a:r>
            <a:endParaRPr lang="en-US" alt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Georgia" panose="02040502050405020303" pitchFamily="18" charset="0"/>
              </a:rPr>
              <a:t>A result of the increased trade from the Crusades.</a:t>
            </a:r>
            <a:br>
              <a:rPr lang="en-US" altLang="en-US" smtClean="0">
                <a:latin typeface="Georgia" panose="02040502050405020303" pitchFamily="18" charset="0"/>
              </a:rPr>
            </a:br>
            <a:endParaRPr lang="en-US" altLang="en-US" smtClean="0">
              <a:latin typeface="Georgia" panose="02040502050405020303" pitchFamily="18" charset="0"/>
            </a:endParaRPr>
          </a:p>
          <a:p>
            <a:pPr eaLnBrk="1" hangingPunct="1"/>
            <a:r>
              <a:rPr lang="en-US" altLang="en-US" smtClean="0">
                <a:latin typeface="Georgia" panose="02040502050405020303" pitchFamily="18" charset="0"/>
              </a:rPr>
              <a:t>What was the rise of towns?</a:t>
            </a:r>
            <a:endParaRPr lang="en-US" altLang="en-US" i="1" smtClean="0"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138113" y="1322388"/>
            <a:ext cx="1752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1" dirty="0" smtClean="0">
                <a:solidFill>
                  <a:srgbClr val="FFFFFF"/>
                </a:solidFill>
              </a:rPr>
              <a:t>Crusades/Middle East</a:t>
            </a:r>
            <a:endParaRPr lang="en-US" altLang="en-US" sz="2800" b="1" dirty="0">
              <a:solidFill>
                <a:srgbClr val="FFFFFF"/>
              </a:solidFill>
            </a:endParaRP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228600" y="2514600"/>
            <a:ext cx="16764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b="1">
                <a:latin typeface="Tahoma" panose="020B0604030504040204" pitchFamily="34" charset="0"/>
                <a:hlinkClick r:id="rId3" action="ppaction://hlinksldjump"/>
              </a:rPr>
              <a:t>100</a:t>
            </a:r>
            <a:endParaRPr lang="en-US" altLang="en-US" sz="4000" b="1">
              <a:latin typeface="Tahoma" panose="020B0604030504040204" pitchFamily="34" charset="0"/>
            </a:endParaRPr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381000" y="3200400"/>
            <a:ext cx="13716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b="1">
                <a:latin typeface="Tahoma" panose="020B0604030504040204" pitchFamily="34" charset="0"/>
                <a:hlinkClick r:id="rId4" action="ppaction://hlinksldjump"/>
              </a:rPr>
              <a:t>200</a:t>
            </a:r>
            <a:endParaRPr lang="en-US" altLang="en-US" sz="4000" b="1">
              <a:latin typeface="Tahoma" panose="020B0604030504040204" pitchFamily="34" charset="0"/>
            </a:endParaRPr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457200" y="3886200"/>
            <a:ext cx="12192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b="1">
                <a:latin typeface="Tahoma" panose="020B0604030504040204" pitchFamily="34" charset="0"/>
                <a:hlinkClick r:id="rId5" action="ppaction://hlinksldjump"/>
              </a:rPr>
              <a:t>300</a:t>
            </a:r>
            <a:endParaRPr lang="en-US" altLang="en-US" sz="4000" b="1">
              <a:latin typeface="Tahoma" panose="020B0604030504040204" pitchFamily="34" charset="0"/>
            </a:endParaRPr>
          </a:p>
        </p:txBody>
      </p:sp>
      <p:sp>
        <p:nvSpPr>
          <p:cNvPr id="3078" name="Text Box 8"/>
          <p:cNvSpPr txBox="1">
            <a:spLocks noChangeArrowheads="1"/>
          </p:cNvSpPr>
          <p:nvPr/>
        </p:nvSpPr>
        <p:spPr bwMode="auto">
          <a:xfrm>
            <a:off x="457200" y="4495800"/>
            <a:ext cx="12192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b="1">
                <a:latin typeface="Tahoma" panose="020B0604030504040204" pitchFamily="34" charset="0"/>
                <a:hlinkClick r:id="rId6" action="ppaction://hlinksldjump"/>
              </a:rPr>
              <a:t>400</a:t>
            </a:r>
            <a:endParaRPr lang="en-US" altLang="en-US" sz="4000" b="1">
              <a:latin typeface="Tahoma" panose="020B0604030504040204" pitchFamily="34" charset="0"/>
            </a:endParaRPr>
          </a:p>
        </p:txBody>
      </p:sp>
      <p:sp>
        <p:nvSpPr>
          <p:cNvPr id="3079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81000" y="5105400"/>
            <a:ext cx="13716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b="1">
                <a:latin typeface="Tahoma" panose="020B0604030504040204" pitchFamily="34" charset="0"/>
                <a:hlinkClick r:id="rId7" action="ppaction://hlinksldjump"/>
              </a:rPr>
              <a:t>500</a:t>
            </a:r>
            <a:endParaRPr lang="en-US" altLang="en-US" sz="4000" b="1">
              <a:latin typeface="Tahoma" panose="020B0604030504040204" pitchFamily="34" charset="0"/>
            </a:endParaRPr>
          </a:p>
        </p:txBody>
      </p:sp>
      <p:sp>
        <p:nvSpPr>
          <p:cNvPr id="3080" name="Text Box 10"/>
          <p:cNvSpPr txBox="1">
            <a:spLocks noChangeArrowheads="1"/>
          </p:cNvSpPr>
          <p:nvPr/>
        </p:nvSpPr>
        <p:spPr bwMode="auto">
          <a:xfrm>
            <a:off x="2057400" y="2514600"/>
            <a:ext cx="16764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b="1">
                <a:latin typeface="Tahoma" panose="020B0604030504040204" pitchFamily="34" charset="0"/>
                <a:hlinkClick r:id="rId8" action="ppaction://hlinksldjump"/>
              </a:rPr>
              <a:t>100</a:t>
            </a:r>
            <a:endParaRPr lang="en-US" altLang="en-US" sz="4000" b="1">
              <a:latin typeface="Tahoma" panose="020B0604030504040204" pitchFamily="34" charset="0"/>
            </a:endParaRPr>
          </a:p>
        </p:txBody>
      </p:sp>
      <p:sp>
        <p:nvSpPr>
          <p:cNvPr id="3081" name="Text Box 11"/>
          <p:cNvSpPr txBox="1">
            <a:spLocks noChangeArrowheads="1"/>
          </p:cNvSpPr>
          <p:nvPr/>
        </p:nvSpPr>
        <p:spPr bwMode="auto">
          <a:xfrm>
            <a:off x="2209800" y="3200400"/>
            <a:ext cx="13716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b="1">
                <a:latin typeface="Tahoma" panose="020B0604030504040204" pitchFamily="34" charset="0"/>
                <a:hlinkClick r:id="rId9" action="ppaction://hlinksldjump"/>
              </a:rPr>
              <a:t>200</a:t>
            </a:r>
            <a:endParaRPr lang="en-US" altLang="en-US" sz="4000" b="1">
              <a:latin typeface="Tahoma" panose="020B0604030504040204" pitchFamily="34" charset="0"/>
            </a:endParaRPr>
          </a:p>
        </p:txBody>
      </p:sp>
      <p:sp>
        <p:nvSpPr>
          <p:cNvPr id="3082" name="Text Box 12"/>
          <p:cNvSpPr txBox="1">
            <a:spLocks noChangeArrowheads="1"/>
          </p:cNvSpPr>
          <p:nvPr/>
        </p:nvSpPr>
        <p:spPr bwMode="auto">
          <a:xfrm>
            <a:off x="2286000" y="3886200"/>
            <a:ext cx="12192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b="1">
                <a:latin typeface="Tahoma" panose="020B0604030504040204" pitchFamily="34" charset="0"/>
                <a:hlinkClick r:id="rId10" action="ppaction://hlinksldjump"/>
              </a:rPr>
              <a:t>300</a:t>
            </a:r>
            <a:endParaRPr lang="en-US" altLang="en-US" sz="4000" b="1">
              <a:latin typeface="Tahoma" panose="020B0604030504040204" pitchFamily="34" charset="0"/>
            </a:endParaRPr>
          </a:p>
        </p:txBody>
      </p:sp>
      <p:sp>
        <p:nvSpPr>
          <p:cNvPr id="3083" name="Text Box 13"/>
          <p:cNvSpPr txBox="1">
            <a:spLocks noChangeArrowheads="1"/>
          </p:cNvSpPr>
          <p:nvPr/>
        </p:nvSpPr>
        <p:spPr bwMode="auto">
          <a:xfrm>
            <a:off x="2286000" y="4495800"/>
            <a:ext cx="12192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b="1">
                <a:latin typeface="Tahoma" panose="020B0604030504040204" pitchFamily="34" charset="0"/>
                <a:hlinkClick r:id="rId11" action="ppaction://hlinksldjump"/>
              </a:rPr>
              <a:t>400</a:t>
            </a:r>
            <a:endParaRPr lang="en-US" altLang="en-US" sz="4000" b="1">
              <a:latin typeface="Tahoma" panose="020B0604030504040204" pitchFamily="34" charset="0"/>
            </a:endParaRPr>
          </a:p>
        </p:txBody>
      </p:sp>
      <p:sp>
        <p:nvSpPr>
          <p:cNvPr id="3084" name="Text Box 1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209800" y="5105400"/>
            <a:ext cx="13716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b="1">
                <a:latin typeface="Tahoma" panose="020B0604030504040204" pitchFamily="34" charset="0"/>
                <a:hlinkClick r:id="rId12" action="ppaction://hlinksldjump"/>
              </a:rPr>
              <a:t>500</a:t>
            </a:r>
            <a:endParaRPr lang="en-US" altLang="en-US" sz="4000" b="1">
              <a:latin typeface="Tahoma" panose="020B0604030504040204" pitchFamily="34" charset="0"/>
            </a:endParaRPr>
          </a:p>
        </p:txBody>
      </p:sp>
      <p:sp>
        <p:nvSpPr>
          <p:cNvPr id="3085" name="Text Box 15"/>
          <p:cNvSpPr txBox="1">
            <a:spLocks noChangeArrowheads="1"/>
          </p:cNvSpPr>
          <p:nvPr/>
        </p:nvSpPr>
        <p:spPr bwMode="auto">
          <a:xfrm>
            <a:off x="3886200" y="2514600"/>
            <a:ext cx="16764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b="1">
                <a:latin typeface="Tahoma" panose="020B0604030504040204" pitchFamily="34" charset="0"/>
                <a:hlinkClick r:id="rId13" action="ppaction://hlinksldjump"/>
              </a:rPr>
              <a:t>100</a:t>
            </a:r>
            <a:endParaRPr lang="en-US" altLang="en-US" sz="4000" b="1">
              <a:latin typeface="Tahoma" panose="020B0604030504040204" pitchFamily="34" charset="0"/>
            </a:endParaRPr>
          </a:p>
        </p:txBody>
      </p:sp>
      <p:sp>
        <p:nvSpPr>
          <p:cNvPr id="3086" name="Text Box 16"/>
          <p:cNvSpPr txBox="1">
            <a:spLocks noChangeArrowheads="1"/>
          </p:cNvSpPr>
          <p:nvPr/>
        </p:nvSpPr>
        <p:spPr bwMode="auto">
          <a:xfrm>
            <a:off x="4038600" y="3200400"/>
            <a:ext cx="13716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b="1">
                <a:latin typeface="Tahoma" panose="020B0604030504040204" pitchFamily="34" charset="0"/>
                <a:hlinkClick r:id="rId14" action="ppaction://hlinksldjump"/>
              </a:rPr>
              <a:t>200</a:t>
            </a:r>
            <a:endParaRPr lang="en-US" altLang="en-US" sz="4000" b="1">
              <a:latin typeface="Tahoma" panose="020B0604030504040204" pitchFamily="34" charset="0"/>
            </a:endParaRPr>
          </a:p>
        </p:txBody>
      </p:sp>
      <p:sp>
        <p:nvSpPr>
          <p:cNvPr id="3087" name="Text Box 17"/>
          <p:cNvSpPr txBox="1">
            <a:spLocks noChangeArrowheads="1"/>
          </p:cNvSpPr>
          <p:nvPr/>
        </p:nvSpPr>
        <p:spPr bwMode="auto">
          <a:xfrm>
            <a:off x="4114800" y="3886200"/>
            <a:ext cx="12192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b="1">
                <a:latin typeface="Tahoma" panose="020B0604030504040204" pitchFamily="34" charset="0"/>
                <a:hlinkClick r:id="rId15" action="ppaction://hlinksldjump"/>
              </a:rPr>
              <a:t>300</a:t>
            </a:r>
            <a:endParaRPr lang="en-US" altLang="en-US" sz="4000" b="1">
              <a:latin typeface="Tahoma" panose="020B0604030504040204" pitchFamily="34" charset="0"/>
            </a:endParaRPr>
          </a:p>
        </p:txBody>
      </p:sp>
      <p:sp>
        <p:nvSpPr>
          <p:cNvPr id="3088" name="Text Box 18"/>
          <p:cNvSpPr txBox="1">
            <a:spLocks noChangeArrowheads="1"/>
          </p:cNvSpPr>
          <p:nvPr/>
        </p:nvSpPr>
        <p:spPr bwMode="auto">
          <a:xfrm>
            <a:off x="4114800" y="4495800"/>
            <a:ext cx="12192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b="1">
                <a:latin typeface="Tahoma" panose="020B0604030504040204" pitchFamily="34" charset="0"/>
                <a:hlinkClick r:id="rId16" action="ppaction://hlinksldjump"/>
              </a:rPr>
              <a:t>400</a:t>
            </a:r>
            <a:endParaRPr lang="en-US" altLang="en-US" sz="4000" b="1">
              <a:latin typeface="Tahoma" panose="020B0604030504040204" pitchFamily="34" charset="0"/>
            </a:endParaRPr>
          </a:p>
        </p:txBody>
      </p:sp>
      <p:sp>
        <p:nvSpPr>
          <p:cNvPr id="3089" name="Text Box 1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038600" y="5105400"/>
            <a:ext cx="13716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b="1">
                <a:latin typeface="Tahoma" panose="020B0604030504040204" pitchFamily="34" charset="0"/>
                <a:hlinkClick r:id="rId17" action="ppaction://hlinksldjump"/>
              </a:rPr>
              <a:t>500</a:t>
            </a:r>
            <a:endParaRPr lang="en-US" altLang="en-US" sz="4000" b="1">
              <a:latin typeface="Tahoma" panose="020B0604030504040204" pitchFamily="34" charset="0"/>
            </a:endParaRPr>
          </a:p>
        </p:txBody>
      </p:sp>
      <p:sp>
        <p:nvSpPr>
          <p:cNvPr id="3090" name="Text Box 20"/>
          <p:cNvSpPr txBox="1">
            <a:spLocks noChangeArrowheads="1"/>
          </p:cNvSpPr>
          <p:nvPr/>
        </p:nvSpPr>
        <p:spPr bwMode="auto">
          <a:xfrm>
            <a:off x="5410200" y="2514600"/>
            <a:ext cx="16764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b="1">
                <a:latin typeface="Tahoma" panose="020B0604030504040204" pitchFamily="34" charset="0"/>
                <a:hlinkClick r:id="rId18" action="ppaction://hlinksldjump"/>
              </a:rPr>
              <a:t>100</a:t>
            </a:r>
            <a:endParaRPr lang="en-US" altLang="en-US" sz="4000" b="1">
              <a:latin typeface="Tahoma" panose="020B0604030504040204" pitchFamily="34" charset="0"/>
            </a:endParaRPr>
          </a:p>
        </p:txBody>
      </p:sp>
      <p:sp>
        <p:nvSpPr>
          <p:cNvPr id="3091" name="Text Box 21"/>
          <p:cNvSpPr txBox="1">
            <a:spLocks noChangeArrowheads="1"/>
          </p:cNvSpPr>
          <p:nvPr/>
        </p:nvSpPr>
        <p:spPr bwMode="auto">
          <a:xfrm>
            <a:off x="5562600" y="3200400"/>
            <a:ext cx="13716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b="1">
                <a:latin typeface="Tahoma" panose="020B0604030504040204" pitchFamily="34" charset="0"/>
                <a:hlinkClick r:id="rId19" action="ppaction://hlinksldjump"/>
              </a:rPr>
              <a:t>200</a:t>
            </a:r>
            <a:endParaRPr lang="en-US" altLang="en-US" sz="4000" b="1">
              <a:latin typeface="Tahoma" panose="020B0604030504040204" pitchFamily="34" charset="0"/>
            </a:endParaRPr>
          </a:p>
        </p:txBody>
      </p:sp>
      <p:sp>
        <p:nvSpPr>
          <p:cNvPr id="3092" name="Text Box 22"/>
          <p:cNvSpPr txBox="1">
            <a:spLocks noChangeArrowheads="1"/>
          </p:cNvSpPr>
          <p:nvPr/>
        </p:nvSpPr>
        <p:spPr bwMode="auto">
          <a:xfrm>
            <a:off x="5638800" y="3886200"/>
            <a:ext cx="12192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b="1">
                <a:latin typeface="Tahoma" panose="020B0604030504040204" pitchFamily="34" charset="0"/>
                <a:hlinkClick r:id="rId20" action="ppaction://hlinksldjump"/>
              </a:rPr>
              <a:t>300</a:t>
            </a:r>
            <a:endParaRPr lang="en-US" altLang="en-US" sz="4000" b="1">
              <a:latin typeface="Tahoma" panose="020B0604030504040204" pitchFamily="34" charset="0"/>
            </a:endParaRPr>
          </a:p>
        </p:txBody>
      </p:sp>
      <p:sp>
        <p:nvSpPr>
          <p:cNvPr id="3093" name="Text Box 23"/>
          <p:cNvSpPr txBox="1">
            <a:spLocks noChangeArrowheads="1"/>
          </p:cNvSpPr>
          <p:nvPr/>
        </p:nvSpPr>
        <p:spPr bwMode="auto">
          <a:xfrm>
            <a:off x="5638800" y="4495800"/>
            <a:ext cx="12192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b="1">
                <a:latin typeface="Tahoma" panose="020B0604030504040204" pitchFamily="34" charset="0"/>
                <a:hlinkClick r:id="rId21" action="ppaction://hlinksldjump"/>
              </a:rPr>
              <a:t>400</a:t>
            </a:r>
            <a:endParaRPr lang="en-US" altLang="en-US" sz="4000" b="1">
              <a:latin typeface="Tahoma" panose="020B0604030504040204" pitchFamily="34" charset="0"/>
            </a:endParaRPr>
          </a:p>
        </p:txBody>
      </p:sp>
      <p:sp>
        <p:nvSpPr>
          <p:cNvPr id="3094" name="Text Box 2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562600" y="5105400"/>
            <a:ext cx="13716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b="1">
                <a:latin typeface="Tahoma" panose="020B0604030504040204" pitchFamily="34" charset="0"/>
                <a:hlinkClick r:id="rId22" action="ppaction://hlinksldjump"/>
              </a:rPr>
              <a:t>500</a:t>
            </a:r>
            <a:endParaRPr lang="en-US" altLang="en-US" sz="4000" b="1">
              <a:latin typeface="Tahoma" panose="020B0604030504040204" pitchFamily="34" charset="0"/>
            </a:endParaRPr>
          </a:p>
        </p:txBody>
      </p:sp>
      <p:sp>
        <p:nvSpPr>
          <p:cNvPr id="3095" name="Text Box 25"/>
          <p:cNvSpPr txBox="1">
            <a:spLocks noChangeArrowheads="1"/>
          </p:cNvSpPr>
          <p:nvPr/>
        </p:nvSpPr>
        <p:spPr bwMode="auto">
          <a:xfrm>
            <a:off x="7162800" y="2514600"/>
            <a:ext cx="16764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b="1">
                <a:latin typeface="Tahoma" panose="020B0604030504040204" pitchFamily="34" charset="0"/>
                <a:hlinkClick r:id="rId23" action="ppaction://hlinksldjump"/>
              </a:rPr>
              <a:t>100</a:t>
            </a:r>
            <a:endParaRPr lang="en-US" altLang="en-US" sz="4000" b="1">
              <a:latin typeface="Tahoma" panose="020B0604030504040204" pitchFamily="34" charset="0"/>
            </a:endParaRPr>
          </a:p>
        </p:txBody>
      </p:sp>
      <p:sp>
        <p:nvSpPr>
          <p:cNvPr id="3096" name="Text Box 26"/>
          <p:cNvSpPr txBox="1">
            <a:spLocks noChangeArrowheads="1"/>
          </p:cNvSpPr>
          <p:nvPr/>
        </p:nvSpPr>
        <p:spPr bwMode="auto">
          <a:xfrm>
            <a:off x="7315200" y="3200400"/>
            <a:ext cx="13716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b="1">
                <a:latin typeface="Tahoma" panose="020B0604030504040204" pitchFamily="34" charset="0"/>
                <a:hlinkClick r:id="rId24" action="ppaction://hlinksldjump"/>
              </a:rPr>
              <a:t>200</a:t>
            </a:r>
            <a:endParaRPr lang="en-US" altLang="en-US" sz="4000" b="1">
              <a:latin typeface="Tahoma" panose="020B0604030504040204" pitchFamily="34" charset="0"/>
            </a:endParaRPr>
          </a:p>
        </p:txBody>
      </p:sp>
      <p:sp>
        <p:nvSpPr>
          <p:cNvPr id="3097" name="Text Box 27"/>
          <p:cNvSpPr txBox="1">
            <a:spLocks noChangeArrowheads="1"/>
          </p:cNvSpPr>
          <p:nvPr/>
        </p:nvSpPr>
        <p:spPr bwMode="auto">
          <a:xfrm>
            <a:off x="7391400" y="3886200"/>
            <a:ext cx="12192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b="1">
                <a:latin typeface="Tahoma" panose="020B0604030504040204" pitchFamily="34" charset="0"/>
                <a:hlinkClick r:id="rId25" action="ppaction://hlinksldjump"/>
              </a:rPr>
              <a:t>300</a:t>
            </a:r>
            <a:endParaRPr lang="en-US" altLang="en-US" sz="4000" b="1">
              <a:latin typeface="Tahoma" panose="020B0604030504040204" pitchFamily="34" charset="0"/>
            </a:endParaRPr>
          </a:p>
        </p:txBody>
      </p:sp>
      <p:sp>
        <p:nvSpPr>
          <p:cNvPr id="3098" name="Text Box 28"/>
          <p:cNvSpPr txBox="1">
            <a:spLocks noChangeArrowheads="1"/>
          </p:cNvSpPr>
          <p:nvPr/>
        </p:nvSpPr>
        <p:spPr bwMode="auto">
          <a:xfrm>
            <a:off x="7391400" y="4495800"/>
            <a:ext cx="12192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b="1">
                <a:latin typeface="Tahoma" panose="020B0604030504040204" pitchFamily="34" charset="0"/>
                <a:hlinkClick r:id="rId26" action="ppaction://hlinksldjump"/>
              </a:rPr>
              <a:t>400</a:t>
            </a:r>
            <a:endParaRPr lang="en-US" altLang="en-US" sz="4000" b="1">
              <a:latin typeface="Tahoma" panose="020B0604030504040204" pitchFamily="34" charset="0"/>
            </a:endParaRPr>
          </a:p>
        </p:txBody>
      </p:sp>
      <p:sp>
        <p:nvSpPr>
          <p:cNvPr id="3099" name="Text Box 2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315200" y="5105400"/>
            <a:ext cx="13716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b="1">
                <a:latin typeface="Tahoma" panose="020B0604030504040204" pitchFamily="34" charset="0"/>
                <a:hlinkClick r:id="rId27" action="ppaction://hlinksldjump"/>
              </a:rPr>
              <a:t>500</a:t>
            </a:r>
            <a:endParaRPr lang="en-US" altLang="en-US" sz="4000" b="1">
              <a:latin typeface="Tahoma" panose="020B0604030504040204" pitchFamily="34" charset="0"/>
            </a:endParaRPr>
          </a:p>
        </p:txBody>
      </p:sp>
      <p:sp>
        <p:nvSpPr>
          <p:cNvPr id="3100" name="Text Box 30"/>
          <p:cNvSpPr txBox="1">
            <a:spLocks noChangeArrowheads="1"/>
          </p:cNvSpPr>
          <p:nvPr/>
        </p:nvSpPr>
        <p:spPr bwMode="auto">
          <a:xfrm>
            <a:off x="1981200" y="1087438"/>
            <a:ext cx="18288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1">
                <a:solidFill>
                  <a:srgbClr val="FFFFFF"/>
                </a:solidFill>
              </a:rPr>
              <a:t>Early Middle Ages/ Christianity </a:t>
            </a:r>
          </a:p>
        </p:txBody>
      </p:sp>
      <p:sp>
        <p:nvSpPr>
          <p:cNvPr id="3101" name="Text Box 31"/>
          <p:cNvSpPr txBox="1">
            <a:spLocks noChangeArrowheads="1"/>
          </p:cNvSpPr>
          <p:nvPr/>
        </p:nvSpPr>
        <p:spPr bwMode="auto">
          <a:xfrm>
            <a:off x="3810000" y="1066800"/>
            <a:ext cx="1676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1">
                <a:solidFill>
                  <a:srgbClr val="FFFFFF"/>
                </a:solidFill>
              </a:rPr>
              <a:t>Europe in the High/Late Middle Age</a:t>
            </a:r>
          </a:p>
        </p:txBody>
      </p:sp>
      <p:sp>
        <p:nvSpPr>
          <p:cNvPr id="3102" name="Text Box 32"/>
          <p:cNvSpPr txBox="1">
            <a:spLocks noChangeArrowheads="1"/>
          </p:cNvSpPr>
          <p:nvPr/>
        </p:nvSpPr>
        <p:spPr bwMode="auto">
          <a:xfrm>
            <a:off x="5430838" y="1222375"/>
            <a:ext cx="1676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1">
                <a:solidFill>
                  <a:srgbClr val="FFFFFF"/>
                </a:solidFill>
              </a:rPr>
              <a:t>The Crusades</a:t>
            </a:r>
          </a:p>
        </p:txBody>
      </p:sp>
      <p:sp>
        <p:nvSpPr>
          <p:cNvPr id="3103" name="Text Box 33"/>
          <p:cNvSpPr txBox="1">
            <a:spLocks noChangeArrowheads="1"/>
          </p:cNvSpPr>
          <p:nvPr/>
        </p:nvSpPr>
        <p:spPr bwMode="auto">
          <a:xfrm>
            <a:off x="7232650" y="1173163"/>
            <a:ext cx="16764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300" b="1">
                <a:solidFill>
                  <a:srgbClr val="FFFFFF"/>
                </a:solidFill>
              </a:rPr>
              <a:t>Grab Bag!</a:t>
            </a:r>
          </a:p>
        </p:txBody>
      </p:sp>
      <p:sp>
        <p:nvSpPr>
          <p:cNvPr id="3104" name="Line 34"/>
          <p:cNvSpPr>
            <a:spLocks noChangeShapeType="1"/>
          </p:cNvSpPr>
          <p:nvPr/>
        </p:nvSpPr>
        <p:spPr bwMode="auto">
          <a:xfrm>
            <a:off x="1981200" y="9906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5" name="Line 35"/>
          <p:cNvSpPr>
            <a:spLocks noChangeShapeType="1"/>
          </p:cNvSpPr>
          <p:nvPr/>
        </p:nvSpPr>
        <p:spPr bwMode="auto">
          <a:xfrm>
            <a:off x="3810000" y="990600"/>
            <a:ext cx="0" cy="480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6" name="Line 36"/>
          <p:cNvSpPr>
            <a:spLocks noChangeShapeType="1"/>
          </p:cNvSpPr>
          <p:nvPr/>
        </p:nvSpPr>
        <p:spPr bwMode="auto">
          <a:xfrm>
            <a:off x="5486400" y="1066800"/>
            <a:ext cx="0" cy="472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7" name="Line 37"/>
          <p:cNvSpPr>
            <a:spLocks noChangeShapeType="1"/>
          </p:cNvSpPr>
          <p:nvPr/>
        </p:nvSpPr>
        <p:spPr bwMode="auto">
          <a:xfrm>
            <a:off x="7086600" y="990600"/>
            <a:ext cx="0" cy="480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8" name="Line 38"/>
          <p:cNvSpPr>
            <a:spLocks noChangeShapeType="1"/>
          </p:cNvSpPr>
          <p:nvPr/>
        </p:nvSpPr>
        <p:spPr bwMode="auto">
          <a:xfrm>
            <a:off x="0" y="2514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9" name="Line 39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0" name="Text Box 40"/>
          <p:cNvSpPr txBox="1">
            <a:spLocks noChangeArrowheads="1"/>
          </p:cNvSpPr>
          <p:nvPr/>
        </p:nvSpPr>
        <p:spPr bwMode="auto">
          <a:xfrm>
            <a:off x="304800" y="-20638"/>
            <a:ext cx="8839200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6600" b="1">
                <a:latin typeface="Tahoma" panose="020B0604030504040204" pitchFamily="34" charset="0"/>
              </a:rPr>
              <a:t>JEOPARDY!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hlinkClick r:id="rId2" action="ppaction://hlinksldjump"/>
              </a:rPr>
              <a:t>300</a:t>
            </a:r>
            <a:endParaRPr lang="en-US" alt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Georgia" panose="02040502050405020303" pitchFamily="18" charset="0"/>
              </a:rPr>
              <a:t>DAILY DOUBLE!!!</a:t>
            </a:r>
          </a:p>
          <a:p>
            <a:pPr eaLnBrk="1" hangingPunct="1"/>
            <a:r>
              <a:rPr lang="en-US" altLang="en-US" smtClean="0">
                <a:latin typeface="Georgia" panose="02040502050405020303" pitchFamily="18" charset="0"/>
              </a:rPr>
              <a:t>The promise granted by the pope to those who died in the Crusades.</a:t>
            </a:r>
            <a:br>
              <a:rPr lang="en-US" altLang="en-US" smtClean="0">
                <a:latin typeface="Georgia" panose="02040502050405020303" pitchFamily="18" charset="0"/>
              </a:rPr>
            </a:br>
            <a:endParaRPr lang="en-US" altLang="en-US" smtClean="0">
              <a:latin typeface="Georgia" panose="02040502050405020303" pitchFamily="18" charset="0"/>
            </a:endParaRPr>
          </a:p>
          <a:p>
            <a:pPr eaLnBrk="1" hangingPunct="1"/>
            <a:r>
              <a:rPr lang="en-US" altLang="en-US" smtClean="0">
                <a:latin typeface="Georgia" panose="02040502050405020303" pitchFamily="18" charset="0"/>
              </a:rPr>
              <a:t>What was forgiveness of sins / salvation?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hlinkClick r:id="rId2" action="ppaction://hlinksldjump"/>
              </a:rPr>
              <a:t>400</a:t>
            </a:r>
            <a:endParaRPr lang="en-US" altLang="en-US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Georgia" panose="02040502050405020303" pitchFamily="18" charset="0"/>
              </a:rPr>
              <a:t>The impact of the Crusades on Western Europe.</a:t>
            </a:r>
            <a:br>
              <a:rPr lang="en-US" altLang="en-US" smtClean="0">
                <a:latin typeface="Georgia" panose="02040502050405020303" pitchFamily="18" charset="0"/>
              </a:rPr>
            </a:br>
            <a:endParaRPr lang="en-US" altLang="en-US" smtClean="0">
              <a:latin typeface="Georgia" panose="02040502050405020303" pitchFamily="18" charset="0"/>
            </a:endParaRPr>
          </a:p>
          <a:p>
            <a:pPr eaLnBrk="1" hangingPunct="1"/>
            <a:r>
              <a:rPr lang="en-US" altLang="en-US" smtClean="0">
                <a:latin typeface="Georgia" panose="02040502050405020303" pitchFamily="18" charset="0"/>
              </a:rPr>
              <a:t>What were new learning, revival of trade, decline of the Feudal System, knowledge of non-European world?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hlinkClick r:id="rId2" action="ppaction://hlinksldjump"/>
              </a:rPr>
              <a:t>500</a:t>
            </a:r>
            <a:endParaRPr lang="en-US" altLang="en-US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Georgia" panose="02040502050405020303" pitchFamily="18" charset="0"/>
              </a:rPr>
              <a:t>Groups of artisans who set standards and prices, and regulated training of the craft.</a:t>
            </a:r>
            <a:br>
              <a:rPr lang="en-US" altLang="en-US" smtClean="0">
                <a:latin typeface="Georgia" panose="02040502050405020303" pitchFamily="18" charset="0"/>
              </a:rPr>
            </a:br>
            <a:endParaRPr lang="en-US" altLang="en-US" smtClean="0">
              <a:latin typeface="Georgia" panose="02040502050405020303" pitchFamily="18" charset="0"/>
            </a:endParaRPr>
          </a:p>
          <a:p>
            <a:pPr eaLnBrk="1" hangingPunct="1"/>
            <a:r>
              <a:rPr lang="en-US" altLang="en-US" smtClean="0">
                <a:latin typeface="Georgia" panose="02040502050405020303" pitchFamily="18" charset="0"/>
              </a:rPr>
              <a:t>What were Guilds.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hlinkClick r:id="rId2" action="ppaction://hlinksldjump"/>
              </a:rPr>
              <a:t>100</a:t>
            </a:r>
            <a:endParaRPr lang="en-US" alt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Georgia" panose="02040502050405020303" pitchFamily="18" charset="0"/>
              </a:rPr>
              <a:t>The dominant economic system in Medieval Europe – based on self-sufficiency.</a:t>
            </a:r>
            <a:br>
              <a:rPr lang="en-US" altLang="en-US" smtClean="0">
                <a:latin typeface="Georgia" panose="02040502050405020303" pitchFamily="18" charset="0"/>
              </a:rPr>
            </a:br>
            <a:endParaRPr lang="en-US" altLang="en-US" smtClean="0">
              <a:latin typeface="Georgia" panose="02040502050405020303" pitchFamily="18" charset="0"/>
            </a:endParaRPr>
          </a:p>
          <a:p>
            <a:pPr eaLnBrk="1" hangingPunct="1"/>
            <a:r>
              <a:rPr lang="en-US" altLang="en-US" smtClean="0">
                <a:latin typeface="Georgia" panose="02040502050405020303" pitchFamily="18" charset="0"/>
              </a:rPr>
              <a:t>What was the manorial system?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hlinkClick r:id="rId2" action="ppaction://hlinksldjump"/>
              </a:rPr>
              <a:t>200</a:t>
            </a:r>
            <a:endParaRPr lang="en-US" altLang="en-US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Georgia" panose="02040502050405020303" pitchFamily="18" charset="0"/>
              </a:rPr>
              <a:t>A Prophet, according to Muhammad.</a:t>
            </a:r>
            <a:br>
              <a:rPr lang="en-US" altLang="en-US" smtClean="0">
                <a:latin typeface="Georgia" panose="02040502050405020303" pitchFamily="18" charset="0"/>
              </a:rPr>
            </a:br>
            <a:endParaRPr lang="en-US" altLang="en-US" smtClean="0">
              <a:latin typeface="Georgia" panose="02040502050405020303" pitchFamily="18" charset="0"/>
            </a:endParaRPr>
          </a:p>
          <a:p>
            <a:pPr eaLnBrk="1" hangingPunct="1"/>
            <a:r>
              <a:rPr lang="en-US" altLang="en-US" smtClean="0">
                <a:latin typeface="Georgia" panose="02040502050405020303" pitchFamily="18" charset="0"/>
              </a:rPr>
              <a:t>Who was Jesus – also Abraham, Moses and other Old Testament prophets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hlinkClick r:id="rId2" action="ppaction://hlinksldjump"/>
              </a:rPr>
              <a:t>300</a:t>
            </a:r>
            <a:endParaRPr lang="en-US" altLang="en-US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Georgia" panose="02040502050405020303" pitchFamily="18" charset="0"/>
              </a:rPr>
              <a:t>The extent of the Islamic Empire.</a:t>
            </a:r>
            <a:br>
              <a:rPr lang="en-US" altLang="en-US" smtClean="0">
                <a:latin typeface="Georgia" panose="02040502050405020303" pitchFamily="18" charset="0"/>
              </a:rPr>
            </a:br>
            <a:endParaRPr lang="en-US" altLang="en-US" smtClean="0">
              <a:latin typeface="Georgia" panose="02040502050405020303" pitchFamily="18" charset="0"/>
            </a:endParaRPr>
          </a:p>
          <a:p>
            <a:pPr eaLnBrk="1" hangingPunct="1"/>
            <a:r>
              <a:rPr lang="en-US" altLang="en-US" smtClean="0">
                <a:latin typeface="Georgia" panose="02040502050405020303" pitchFamily="18" charset="0"/>
              </a:rPr>
              <a:t>Was the Middle East, Northern Africa, and Spain?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hlinkClick r:id="rId2" action="ppaction://hlinksldjump"/>
              </a:rPr>
              <a:t>400</a:t>
            </a:r>
            <a:endParaRPr lang="en-US" altLang="en-US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Georgia" panose="02040502050405020303" pitchFamily="18" charset="0"/>
              </a:rPr>
              <a:t>The most accurate translation of </a:t>
            </a:r>
            <a:r>
              <a:rPr lang="en-US" altLang="en-US" i="1" smtClean="0">
                <a:latin typeface="Georgia" panose="02040502050405020303" pitchFamily="18" charset="0"/>
              </a:rPr>
              <a:t>jihad</a:t>
            </a:r>
            <a:r>
              <a:rPr lang="en-US" altLang="en-US" smtClean="0">
                <a:latin typeface="Georgia" panose="02040502050405020303" pitchFamily="18" charset="0"/>
              </a:rPr>
              <a:t>.</a:t>
            </a:r>
            <a:br>
              <a:rPr lang="en-US" altLang="en-US" smtClean="0">
                <a:latin typeface="Georgia" panose="02040502050405020303" pitchFamily="18" charset="0"/>
              </a:rPr>
            </a:br>
            <a:endParaRPr lang="en-US" altLang="en-US" smtClean="0">
              <a:latin typeface="Georgia" panose="02040502050405020303" pitchFamily="18" charset="0"/>
            </a:endParaRPr>
          </a:p>
          <a:p>
            <a:pPr eaLnBrk="1" hangingPunct="1"/>
            <a:r>
              <a:rPr lang="en-US" altLang="en-US" smtClean="0">
                <a:latin typeface="Georgia" panose="02040502050405020303" pitchFamily="18" charset="0"/>
              </a:rPr>
              <a:t>What is “struggle” or “striving” for the faith?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hlinkClick r:id="rId3" action="ppaction://hlinksldjump"/>
              </a:rPr>
              <a:t>500</a:t>
            </a:r>
            <a:endParaRPr lang="en-US" altLang="en-US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Georgia" panose="02040502050405020303" pitchFamily="18" charset="0"/>
              </a:rPr>
              <a:t>The system that allowed Medieval farmers to maximize harvest and replenish the soil.</a:t>
            </a:r>
            <a:br>
              <a:rPr lang="en-US" altLang="en-US" smtClean="0">
                <a:latin typeface="Georgia" panose="02040502050405020303" pitchFamily="18" charset="0"/>
              </a:rPr>
            </a:br>
            <a:endParaRPr lang="en-US" altLang="en-US" smtClean="0">
              <a:latin typeface="Georgia" panose="02040502050405020303" pitchFamily="18" charset="0"/>
            </a:endParaRPr>
          </a:p>
          <a:p>
            <a:pPr eaLnBrk="1" hangingPunct="1"/>
            <a:r>
              <a:rPr lang="en-US" altLang="en-US" smtClean="0">
                <a:latin typeface="Georgia" panose="02040502050405020303" pitchFamily="18" charset="0"/>
              </a:rPr>
              <a:t>What was the three-field system?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hlinkClick r:id="rId3" action="ppaction://hlinksldjump"/>
              </a:rPr>
              <a:t>100</a:t>
            </a:r>
            <a:endParaRPr lang="en-US" alt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Georgia" pitchFamily="1" charset="0"/>
              </a:rPr>
              <a:t>This is the Holy Book of Islam.</a:t>
            </a:r>
          </a:p>
          <a:p>
            <a:pPr marL="0" indent="0" eaLnBrk="1" hangingPunct="1">
              <a:buFontTx/>
              <a:buNone/>
              <a:defRPr/>
            </a:pPr>
            <a:endParaRPr lang="en-US" dirty="0" smtClean="0">
              <a:latin typeface="Georgia" pitchFamily="1" charset="0"/>
            </a:endParaRPr>
          </a:p>
          <a:p>
            <a:pPr eaLnBrk="1" hangingPunct="1">
              <a:defRPr/>
            </a:pPr>
            <a:r>
              <a:rPr lang="en-US" dirty="0" smtClean="0">
                <a:latin typeface="Georgia" pitchFamily="1" charset="0"/>
              </a:rPr>
              <a:t>What is the Quran?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hlinkClick r:id="rId2" action="ppaction://hlinksldjump"/>
              </a:rPr>
              <a:t>200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Georgia" pitchFamily="1" charset="0"/>
              </a:rPr>
              <a:t>These are the People of the Book.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>
                <a:latin typeface="Georgia" pitchFamily="1" charset="0"/>
              </a:rPr>
              <a:t> </a:t>
            </a:r>
          </a:p>
          <a:p>
            <a:pPr eaLnBrk="1" hangingPunct="1">
              <a:defRPr/>
            </a:pPr>
            <a:r>
              <a:rPr lang="en-US" dirty="0" smtClean="0">
                <a:latin typeface="Georgia" pitchFamily="1" charset="0"/>
              </a:rPr>
              <a:t>Who are Muslims, Christians, and Jews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81000" y="304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/>
            <a:endParaRPr lang="en-US" altLang="en-US" sz="4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hlinkClick r:id="rId2" action="ppaction://hlinksldjump"/>
              </a:rPr>
              <a:t>300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Georgia" pitchFamily="1" charset="0"/>
              </a:rPr>
              <a:t>These are accomplishments of Islamic scholars and scientists during the Golden Age of Islam.</a:t>
            </a:r>
          </a:p>
          <a:p>
            <a:pPr marL="0" indent="0" eaLnBrk="1" hangingPunct="1">
              <a:buFontTx/>
              <a:buNone/>
              <a:defRPr/>
            </a:pPr>
            <a:endParaRPr lang="en-US" dirty="0" smtClean="0">
              <a:latin typeface="Georgia" pitchFamily="1" charset="0"/>
            </a:endParaRPr>
          </a:p>
          <a:p>
            <a:pPr eaLnBrk="1" hangingPunct="1">
              <a:defRPr/>
            </a:pPr>
            <a:r>
              <a:rPr lang="en-US" dirty="0" smtClean="0">
                <a:latin typeface="Georgia" pitchFamily="1" charset="0"/>
              </a:rPr>
              <a:t>What are the astrolabe, algebra, Arabic numerals, treatment for smallpox, </a:t>
            </a:r>
            <a:r>
              <a:rPr lang="en-US" dirty="0" err="1" smtClean="0">
                <a:latin typeface="Georgia" pitchFamily="1" charset="0"/>
              </a:rPr>
              <a:t>etc</a:t>
            </a:r>
            <a:r>
              <a:rPr lang="en-US" dirty="0" smtClean="0">
                <a:latin typeface="Georgia" pitchFamily="1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hlinkClick r:id="rId2" action="ppaction://hlinksldjump"/>
              </a:rPr>
              <a:t>400</a:t>
            </a:r>
            <a:endParaRPr lang="en-US" alt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Georgia" pitchFamily="1" charset="0"/>
              </a:rPr>
              <a:t>This is the most holy shrine in Mecca.</a:t>
            </a:r>
          </a:p>
          <a:p>
            <a:pPr marL="0" indent="0" eaLnBrk="1" hangingPunct="1">
              <a:buFontTx/>
              <a:buNone/>
              <a:defRPr/>
            </a:pPr>
            <a:endParaRPr lang="en-US" dirty="0" smtClean="0">
              <a:latin typeface="Georgia" pitchFamily="1" charset="0"/>
            </a:endParaRPr>
          </a:p>
          <a:p>
            <a:pPr eaLnBrk="1" hangingPunct="1">
              <a:defRPr/>
            </a:pPr>
            <a:r>
              <a:rPr lang="en-US" dirty="0" smtClean="0">
                <a:latin typeface="Georgia" pitchFamily="1" charset="0"/>
              </a:rPr>
              <a:t>What is the </a:t>
            </a:r>
            <a:r>
              <a:rPr lang="en-US" dirty="0" err="1" smtClean="0">
                <a:latin typeface="Georgia" pitchFamily="1" charset="0"/>
              </a:rPr>
              <a:t>Ka’aba</a:t>
            </a:r>
            <a:r>
              <a:rPr lang="en-US" dirty="0" smtClean="0">
                <a:latin typeface="Georgia" pitchFamily="1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hlinkClick r:id="rId2" action="ppaction://hlinksldjump"/>
              </a:rPr>
              <a:t>500</a:t>
            </a:r>
            <a:endParaRPr lang="en-US" alt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Georgia" panose="02040502050405020303" pitchFamily="18" charset="0"/>
              </a:rPr>
              <a:t>These are the Five Pillars of Islam.</a:t>
            </a:r>
            <a:br>
              <a:rPr lang="en-US" altLang="en-US" smtClean="0">
                <a:latin typeface="Georgia" panose="02040502050405020303" pitchFamily="18" charset="0"/>
              </a:rPr>
            </a:br>
            <a:endParaRPr lang="en-US" altLang="en-US" smtClean="0">
              <a:latin typeface="Georgia" panose="02040502050405020303" pitchFamily="18" charset="0"/>
            </a:endParaRPr>
          </a:p>
          <a:p>
            <a:pPr eaLnBrk="1" hangingPunct="1"/>
            <a:r>
              <a:rPr lang="en-US" altLang="en-US" smtClean="0">
                <a:latin typeface="Georgia" panose="02040502050405020303" pitchFamily="18" charset="0"/>
              </a:rPr>
              <a:t>What are 1) faith, 2) prayer, 3) charity, 4) fasting, and 5) </a:t>
            </a:r>
            <a:r>
              <a:rPr lang="en-US" altLang="en-US" i="1" smtClean="0">
                <a:latin typeface="Georgia" panose="02040502050405020303" pitchFamily="18" charset="0"/>
              </a:rPr>
              <a:t>hajj</a:t>
            </a:r>
            <a:r>
              <a:rPr lang="en-US" altLang="en-US" smtClean="0">
                <a:latin typeface="Georgia" panose="02040502050405020303" pitchFamily="18" charset="0"/>
              </a:rPr>
              <a:t> or pilgrimage to Mecca?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hlinkClick r:id="rId2" action="ppaction://hlinksldjump"/>
              </a:rPr>
              <a:t>100</a:t>
            </a:r>
            <a:endParaRPr lang="en-US" alt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Book Antiqua" panose="02040602050305030304" pitchFamily="18" charset="0"/>
              </a:rPr>
              <a:t>This gave people hope of having a better life in heaven.</a:t>
            </a:r>
            <a:br>
              <a:rPr lang="en-US" altLang="en-US" smtClean="0">
                <a:latin typeface="Book Antiqua" panose="02040602050305030304" pitchFamily="18" charset="0"/>
              </a:rPr>
            </a:br>
            <a:endParaRPr lang="en-US" altLang="en-US" smtClean="0">
              <a:latin typeface="Book Antiqua" panose="02040602050305030304" pitchFamily="18" charset="0"/>
            </a:endParaRPr>
          </a:p>
          <a:p>
            <a:pPr eaLnBrk="1" hangingPunct="1"/>
            <a:r>
              <a:rPr lang="en-US" altLang="en-US" smtClean="0">
                <a:latin typeface="Book Antiqua" panose="02040602050305030304" pitchFamily="18" charset="0"/>
              </a:rPr>
              <a:t>What is the promise of salvation?</a:t>
            </a:r>
            <a:r>
              <a:rPr lang="en-US" alt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hlinkClick r:id="rId2" action="ppaction://hlinksldjump"/>
              </a:rPr>
              <a:t>200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Georgia" panose="02040502050405020303" pitchFamily="18" charset="0"/>
              </a:rPr>
              <a:t>This was the only </a:t>
            </a:r>
            <a:r>
              <a:rPr lang="en-US" altLang="en-US" i="1" smtClean="0">
                <a:latin typeface="Georgia" panose="02040502050405020303" pitchFamily="18" charset="0"/>
              </a:rPr>
              <a:t>consistently</a:t>
            </a:r>
            <a:r>
              <a:rPr lang="en-US" altLang="en-US" smtClean="0">
                <a:latin typeface="Georgia" panose="02040502050405020303" pitchFamily="18" charset="0"/>
              </a:rPr>
              <a:t> stable and unifying force in Western Europe during the Middle Ages.</a:t>
            </a:r>
            <a:br>
              <a:rPr lang="en-US" altLang="en-US" smtClean="0">
                <a:latin typeface="Georgia" panose="02040502050405020303" pitchFamily="18" charset="0"/>
              </a:rPr>
            </a:br>
            <a:endParaRPr lang="en-US" altLang="en-US" smtClean="0">
              <a:latin typeface="Georgia" panose="02040502050405020303" pitchFamily="18" charset="0"/>
            </a:endParaRPr>
          </a:p>
          <a:p>
            <a:pPr eaLnBrk="1" hangingPunct="1"/>
            <a:r>
              <a:rPr lang="en-US" altLang="en-US" smtClean="0">
                <a:latin typeface="Georgia" panose="02040502050405020303" pitchFamily="18" charset="0"/>
              </a:rPr>
              <a:t>What was the Catholic Church?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</TotalTime>
  <Words>420</Words>
  <Application>Microsoft Office PowerPoint</Application>
  <PresentationFormat>On-screen Show (4:3)</PresentationFormat>
  <Paragraphs>117</Paragraphs>
  <Slides>27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Georgia</vt:lpstr>
      <vt:lpstr>Arial</vt:lpstr>
      <vt:lpstr>Palatino Linotype</vt:lpstr>
      <vt:lpstr>Wingdings</vt:lpstr>
      <vt:lpstr>Tahoma</vt:lpstr>
      <vt:lpstr>Book Antiqua</vt:lpstr>
      <vt:lpstr>Bookman Old Style</vt:lpstr>
      <vt:lpstr>Default Design</vt:lpstr>
      <vt:lpstr> Chapter 8 Exam Review JEOPARDY!! </vt:lpstr>
      <vt:lpstr>PowerPoint Presentation</vt:lpstr>
      <vt:lpstr>100</vt:lpstr>
      <vt:lpstr>200</vt:lpstr>
      <vt:lpstr>300</vt:lpstr>
      <vt:lpstr>400</vt:lpstr>
      <vt:lpstr>500</vt:lpstr>
      <vt:lpstr>100</vt:lpstr>
      <vt:lpstr>200</vt:lpstr>
      <vt:lpstr>300</vt:lpstr>
      <vt:lpstr>400</vt:lpstr>
      <vt:lpstr>500</vt:lpstr>
      <vt:lpstr>100</vt:lpstr>
      <vt:lpstr>200</vt:lpstr>
      <vt:lpstr>300</vt:lpstr>
      <vt:lpstr>400</vt:lpstr>
      <vt:lpstr>500</vt:lpstr>
      <vt:lpstr>100</vt:lpstr>
      <vt:lpstr>200</vt:lpstr>
      <vt:lpstr>300</vt:lpstr>
      <vt:lpstr>400</vt:lpstr>
      <vt:lpstr>500</vt:lpstr>
      <vt:lpstr>100</vt:lpstr>
      <vt:lpstr>200</vt:lpstr>
      <vt:lpstr>300</vt:lpstr>
      <vt:lpstr>400</vt:lpstr>
      <vt:lpstr>500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AFRICA JEOPARDY</dc:title>
  <dc:creator>Claire Finn</dc:creator>
  <cp:lastModifiedBy>Ryan Kay</cp:lastModifiedBy>
  <cp:revision>63</cp:revision>
  <dcterms:created xsi:type="dcterms:W3CDTF">2005-11-02T17:33:36Z</dcterms:created>
  <dcterms:modified xsi:type="dcterms:W3CDTF">2014-12-01T02:20:28Z</dcterms:modified>
</cp:coreProperties>
</file>