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CC3300"/>
    <a:srgbClr val="0000FF"/>
    <a:srgbClr val="003366"/>
    <a:srgbClr val="006600"/>
    <a:srgbClr val="660066"/>
    <a:srgbClr val="FF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1" autoAdjust="0"/>
    <p:restoredTop sz="89796" autoAdjust="0"/>
  </p:normalViewPr>
  <p:slideViewPr>
    <p:cSldViewPr>
      <p:cViewPr varScale="1">
        <p:scale>
          <a:sx n="79" d="100"/>
          <a:sy n="79" d="100"/>
        </p:scale>
        <p:origin x="157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12700" dist="12700" dir="13500000" algn="ctr" rotWithShape="0">
                    <a:schemeClr val="bg2">
                      <a:alpha val="99962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5400" b="1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effectLst>
            <a:outerShdw blurRad="12700" dist="12700" dir="2700000" algn="ctr" rotWithShape="0">
              <a:schemeClr val="bg2">
                <a:alpha val="99962"/>
              </a:schemeClr>
            </a:outerShdw>
          </a:effectLst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148" name="Rectangle 1028"/>
          <p:cNvSpPr>
            <a:spLocks noGrp="1" noChangeArrowheads="1"/>
          </p:cNvSpPr>
          <p:nvPr>
            <p:ph type="dt" sz="half" idx="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12700" dist="12700" dir="13500000" algn="ctr" rotWithShape="0">
                    <a:schemeClr val="bg2">
                      <a:alpha val="99962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149" name="Rectangle 1029"/>
          <p:cNvSpPr>
            <a:spLocks noGrp="1" noChangeArrowheads="1"/>
          </p:cNvSpPr>
          <p:nvPr>
            <p:ph type="ftr" sz="quarter" idx="3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12700" dist="12700" dir="13500000" algn="ctr" rotWithShape="0">
                    <a:schemeClr val="bg2">
                      <a:alpha val="99962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150" name="Rectangle 1030"/>
          <p:cNvSpPr>
            <a:spLocks noGrp="1" noChangeArrowheads="1"/>
          </p:cNvSpPr>
          <p:nvPr>
            <p:ph type="sldNum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12700" dist="12700" dir="13500000" algn="ctr" rotWithShape="0">
                    <a:schemeClr val="bg2">
                      <a:alpha val="99962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B2377A89-C4EE-4308-808B-2C844E82682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2CD55-9468-47B8-9526-61DF3C356F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212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106CD-82E0-4158-A6E3-9D57A60BD3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125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6267A-8403-48C9-A557-AB7F3009FA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8027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499EC-5CB5-4578-AE1F-AA2BA597E4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96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269FB-E2EA-4997-81F1-6B2ACB9F0E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15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D9133-41F0-4821-A456-9B062C96D7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2644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F0401-3866-4C05-A421-00A08CCBA5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219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DEBE1-E4DD-4294-A915-F46FAF8CDF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374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3C4F4-1193-45CC-9AB9-5599FB8E63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422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6988D-48C0-45E9-A113-D9EA70556B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weave">
          <a:fgClr>
            <a:srgbClr val="FFFFFF"/>
          </a:fgClr>
          <a:bgClr>
            <a:schemeClr val="hlink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12700" dist="12698" dir="2700000" algn="ctr" rotWithShape="0">
              <a:schemeClr val="bg2">
                <a:alpha val="99962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blurRad="12700" dist="12698" dir="2700000" algn="ctr" rotWithShape="0">
              <a:schemeClr val="bg2">
                <a:alpha val="99962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12700" dist="12698" dir="2700000" algn="ctr" rotWithShape="0">
                    <a:schemeClr val="bg2">
                      <a:alpha val="99962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</a:defRPr>
            </a:lvl1pPr>
          </a:lstStyle>
          <a:p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12700" dist="12698" dir="2700000" algn="ctr" rotWithShape="0">
                    <a:schemeClr val="bg2">
                      <a:alpha val="99962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12700" dist="12698" dir="2700000" algn="ctr" rotWithShape="0">
                    <a:schemeClr val="bg2">
                      <a:alpha val="99962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+mn-ea"/>
              </a:defRPr>
            </a:lvl1pPr>
          </a:lstStyle>
          <a:p>
            <a:fld id="{791251E0-1589-46A9-A2E4-47286A6D546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pperplate Gothic Light" panose="020E0507020206020404" pitchFamily="34" charset="0"/>
          <a:ea typeface="MS Pゴシック" pitchFamily="-9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pperplate Gothic Light" panose="020E0507020206020404" pitchFamily="34" charset="0"/>
          <a:ea typeface="MS Pゴシック" pitchFamily="-9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pperplate Gothic Light" panose="020E0507020206020404" pitchFamily="34" charset="0"/>
          <a:ea typeface="MS Pゴシック" pitchFamily="-9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pperplate Gothic Light" panose="020E0507020206020404" pitchFamily="34" charset="0"/>
          <a:ea typeface="MS Pゴシック" pitchFamily="-9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pperplate Gothic Light" panose="020E0507020206020404" pitchFamily="34" charset="0"/>
          <a:ea typeface="MS Pゴシック" pitchFamily="-9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pperplate Gothic Light" panose="020E0507020206020404" pitchFamily="34" charset="0"/>
          <a:ea typeface="MS Pゴシック" pitchFamily="-9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pperplate Gothic Light" panose="020E0507020206020404" pitchFamily="34" charset="0"/>
          <a:ea typeface="MS Pゴシック" pitchFamily="-9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pperplate Gothic Light" panose="020E0507020206020404" pitchFamily="34" charset="0"/>
          <a:ea typeface="MS Pゴシック" pitchFamily="-9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1600200"/>
            <a:ext cx="9144000" cy="1143000"/>
          </a:xfrm>
        </p:spPr>
        <p:txBody>
          <a:bodyPr/>
          <a:lstStyle/>
          <a:p>
            <a:r>
              <a:rPr lang="en-US" altLang="en-US" sz="4500">
                <a:effectLst>
                  <a:outerShdw blurRad="38100" dist="38100" dir="2700000" algn="tl">
                    <a:srgbClr val="FFFFFF"/>
                  </a:outerShdw>
                </a:effectLst>
                <a:latin typeface="Palatino" pitchFamily="18" charset="0"/>
              </a:rPr>
              <a:t>Chapter 4,  Section 4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r>
              <a:rPr lang="en-US" altLang="en-US" sz="10000" b="1">
                <a:effectLst>
                  <a:outerShdw blurRad="38100" dist="38100" dir="2700000" algn="tl">
                    <a:srgbClr val="FFFFFF"/>
                  </a:outerShdw>
                </a:effectLst>
                <a:latin typeface="Forte" panose="03060902040502070203" pitchFamily="66" charset="0"/>
              </a:rPr>
              <a:t>Winning the War</a:t>
            </a:r>
          </a:p>
        </p:txBody>
      </p:sp>
      <p:pic>
        <p:nvPicPr>
          <p:cNvPr id="2055" name="Picture 7" descr="http://www.altontobey.com/868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619375"/>
            <a:ext cx="5867400" cy="4238625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0"/>
            <a:ext cx="6705600" cy="685800"/>
          </a:xfrm>
          <a:solidFill>
            <a:schemeClr val="tx1"/>
          </a:solidFill>
          <a:ln w="762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b="1">
                <a:solidFill>
                  <a:srgbClr val="FFCC00"/>
                </a:solidFill>
                <a:latin typeface="Wide Latin" panose="020A0A07050505020404" pitchFamily="18" charset="0"/>
              </a:rPr>
              <a:t>European Allies Help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1600" y="838200"/>
            <a:ext cx="3962400" cy="6019800"/>
          </a:xfrm>
        </p:spPr>
        <p:txBody>
          <a:bodyPr/>
          <a:lstStyle/>
          <a:p>
            <a:r>
              <a:rPr lang="en-US" altLang="en-US" sz="2200" b="1">
                <a:latin typeface="Georgia" panose="02040502050405020303" pitchFamily="18" charset="0"/>
              </a:rPr>
              <a:t>In the midst of the frozen winter at Valley Forge, </a:t>
            </a:r>
            <a:r>
              <a:rPr lang="en-US" altLang="en-US" sz="2200" b="1">
                <a:solidFill>
                  <a:srgbClr val="FF0000"/>
                </a:solidFill>
                <a:latin typeface="Georgia" panose="02040502050405020303" pitchFamily="18" charset="0"/>
              </a:rPr>
              <a:t>Friedrich Von Steuben</a:t>
            </a:r>
            <a:r>
              <a:rPr lang="en-US" altLang="en-US" sz="2200" b="1">
                <a:latin typeface="Georgia" panose="02040502050405020303" pitchFamily="18" charset="0"/>
              </a:rPr>
              <a:t>, offered his services to General </a:t>
            </a:r>
            <a:r>
              <a:rPr lang="en-US" altLang="en-US" sz="2200" b="1">
                <a:solidFill>
                  <a:srgbClr val="FF0000"/>
                </a:solidFill>
                <a:latin typeface="Georgia" panose="02040502050405020303" pitchFamily="18" charset="0"/>
              </a:rPr>
              <a:t>Washington</a:t>
            </a:r>
            <a:r>
              <a:rPr lang="en-US" altLang="en-US" sz="2200" b="1">
                <a:latin typeface="Georgia" panose="02040502050405020303" pitchFamily="18" charset="0"/>
              </a:rPr>
              <a:t>.</a:t>
            </a:r>
          </a:p>
          <a:p>
            <a:endParaRPr lang="en-US" altLang="en-US" sz="2200" b="1">
              <a:latin typeface="Georgia" panose="02040502050405020303" pitchFamily="18" charset="0"/>
            </a:endParaRPr>
          </a:p>
          <a:p>
            <a:endParaRPr lang="en-US" altLang="en-US" sz="2200" b="1">
              <a:latin typeface="Palatino" pitchFamily="18" charset="0"/>
            </a:endParaRPr>
          </a:p>
          <a:p>
            <a:endParaRPr lang="en-US" altLang="en-US" sz="2200" b="1">
              <a:latin typeface="Palatino" pitchFamily="18" charset="0"/>
            </a:endParaRPr>
          </a:p>
          <a:p>
            <a:endParaRPr lang="en-US" altLang="en-US" sz="2200" b="1">
              <a:latin typeface="Palatino" pitchFamily="18" charset="0"/>
            </a:endParaRPr>
          </a:p>
          <a:p>
            <a:endParaRPr lang="en-US" altLang="en-US" sz="2200" b="1">
              <a:latin typeface="Palatino" pitchFamily="18" charset="0"/>
            </a:endParaRPr>
          </a:p>
          <a:p>
            <a:pPr lvl="1"/>
            <a:r>
              <a:rPr lang="en-US" altLang="en-US" sz="2200" b="1">
                <a:latin typeface="Georgia" panose="02040502050405020303" pitchFamily="18" charset="0"/>
              </a:rPr>
              <a:t>He began training the </a:t>
            </a:r>
            <a:r>
              <a:rPr lang="en-US" altLang="en-US" sz="2200" b="1">
                <a:solidFill>
                  <a:srgbClr val="FF0000"/>
                </a:solidFill>
                <a:latin typeface="Georgia" panose="02040502050405020303" pitchFamily="18" charset="0"/>
              </a:rPr>
              <a:t>Continental Army</a:t>
            </a:r>
            <a:r>
              <a:rPr lang="en-US" altLang="en-US" sz="2200" b="1">
                <a:latin typeface="Georgia" panose="02040502050405020303" pitchFamily="18" charset="0"/>
              </a:rPr>
              <a:t> to become an effective fighting force.</a:t>
            </a:r>
          </a:p>
        </p:txBody>
      </p:sp>
      <p:pic>
        <p:nvPicPr>
          <p:cNvPr id="7172" name="Picture 4" descr="H:\American Revolution Pictures\Steub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7600" cy="2895600"/>
          </a:xfrm>
          <a:prstGeom prst="rect">
            <a:avLst/>
          </a:prstGeom>
          <a:noFill/>
          <a:ln w="76200">
            <a:solidFill>
              <a:srgbClr val="B87B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H:\American Revolution Pictures\Continental Arm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3581400" cy="1882775"/>
          </a:xfrm>
          <a:prstGeom prst="rect">
            <a:avLst/>
          </a:prstGeom>
          <a:noFill/>
          <a:ln w="76200">
            <a:solidFill>
              <a:srgbClr val="B87B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667000" y="16764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667000" y="1219200"/>
            <a:ext cx="281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b="1">
                <a:latin typeface="Wide Latin" panose="020A0A07050505020404" pitchFamily="18" charset="0"/>
              </a:rPr>
              <a:t>Volunteered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0" y="2971800"/>
            <a:ext cx="27432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b="1">
                <a:solidFill>
                  <a:srgbClr val="006600"/>
                </a:solidFill>
                <a:latin typeface="Georgia" panose="02040502050405020303" pitchFamily="18" charset="0"/>
              </a:rPr>
              <a:t>“to make regular soldiers out of country bumpkins.”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0" y="4572000"/>
            <a:ext cx="44958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latin typeface="Georgia" panose="02040502050405020303" pitchFamily="18" charset="0"/>
              </a:rPr>
              <a:t>He taught them to: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>
                <a:latin typeface="Georgia" panose="02040502050405020303" pitchFamily="18" charset="0"/>
              </a:rPr>
              <a:t>Stand at attention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>
                <a:latin typeface="Georgia" panose="02040502050405020303" pitchFamily="18" charset="0"/>
              </a:rPr>
              <a:t>Execute field maneuvers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>
                <a:latin typeface="Georgia" panose="02040502050405020303" pitchFamily="18" charset="0"/>
              </a:rPr>
              <a:t>Fire and reload quickly</a:t>
            </a: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tx1"/>
          </a:solidFill>
          <a:ln w="762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3500" b="1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Wide Latin" panose="020A0A07050505020404" pitchFamily="18" charset="0"/>
              </a:rPr>
              <a:t>Lafayette and the</a:t>
            </a:r>
            <a:r>
              <a:rPr lang="en-US" altLang="en-US" sz="3500" b="1">
                <a:effectLst>
                  <a:outerShdw blurRad="38100" dist="38100" dir="2700000" algn="tl">
                    <a:srgbClr val="FFFFFF"/>
                  </a:outerShdw>
                </a:effectLst>
                <a:latin typeface="Wide Latin" panose="020A0A07050505020404" pitchFamily="18" charset="0"/>
              </a:rPr>
              <a:t> </a:t>
            </a:r>
            <a:r>
              <a:rPr lang="en-US" altLang="en-US" sz="35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Wide Latin" panose="020A0A07050505020404" pitchFamily="18" charset="0"/>
              </a:rPr>
              <a:t>French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5486400" cy="281940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600" b="1">
                <a:latin typeface="Georgia" panose="02040502050405020303" pitchFamily="18" charset="0"/>
              </a:rPr>
              <a:t>Military leader </a:t>
            </a:r>
            <a:r>
              <a:rPr lang="en-US" altLang="en-US" sz="2600" b="1">
                <a:solidFill>
                  <a:srgbClr val="FF0000"/>
                </a:solidFill>
                <a:latin typeface="Georgia" panose="02040502050405020303" pitchFamily="18" charset="0"/>
              </a:rPr>
              <a:t>Marquis de Lafayette</a:t>
            </a:r>
            <a:r>
              <a:rPr lang="en-US" altLang="en-US" sz="2600" b="1">
                <a:latin typeface="Georgia" panose="02040502050405020303" pitchFamily="18" charset="0"/>
              </a:rPr>
              <a:t>, a French aristocrat, also offered his assistance at Valley Forge</a:t>
            </a:r>
          </a:p>
          <a:p>
            <a:pPr>
              <a:lnSpc>
                <a:spcPct val="90000"/>
              </a:lnSpc>
            </a:pPr>
            <a:r>
              <a:rPr lang="en-US" altLang="en-US" sz="2600" b="1">
                <a:latin typeface="Georgia" panose="02040502050405020303" pitchFamily="18" charset="0"/>
              </a:rPr>
              <a:t>He led a command in Virginia in the last years of the war</a:t>
            </a:r>
          </a:p>
        </p:txBody>
      </p:sp>
      <p:pic>
        <p:nvPicPr>
          <p:cNvPr id="8196" name="Picture 4" descr="H:\American Revolution Pictures\Lafayet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788" y="1143000"/>
            <a:ext cx="2335212" cy="2895600"/>
          </a:xfrm>
          <a:prstGeom prst="rect">
            <a:avLst/>
          </a:prstGeom>
          <a:noFill/>
          <a:ln w="76200">
            <a:solidFill>
              <a:srgbClr val="B87B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7" name="Line 5"/>
          <p:cNvSpPr>
            <a:spLocks noChangeShapeType="1"/>
          </p:cNvSpPr>
          <p:nvPr/>
        </p:nvSpPr>
        <p:spPr bwMode="auto">
          <a:xfrm flipH="1">
            <a:off x="5257800" y="13716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705600" y="4114800"/>
            <a:ext cx="2438400" cy="777875"/>
          </a:xfrm>
          <a:prstGeom prst="rect">
            <a:avLst/>
          </a:prstGeom>
          <a:solidFill>
            <a:schemeClr val="tx1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rgbClr val="FFCC00"/>
                </a:solidFill>
                <a:latin typeface="Georgia" panose="02040502050405020303" pitchFamily="18" charset="0"/>
              </a:rPr>
              <a:t>He was only 20 years old!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6248400"/>
            <a:ext cx="91440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900" b="1">
                <a:solidFill>
                  <a:srgbClr val="CC0099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Marie Joseph Paul Yves Roche Gilbert du Motier, Marquis de Lafayette</a:t>
            </a:r>
          </a:p>
          <a:p>
            <a:endParaRPr lang="en-US" altLang="en-US" sz="1900">
              <a:solidFill>
                <a:srgbClr val="CC0099"/>
              </a:solidFill>
              <a:latin typeface="Georgia" panose="02040502050405020303" pitchFamily="18" charset="0"/>
            </a:endParaRPr>
          </a:p>
        </p:txBody>
      </p:sp>
      <p:pic>
        <p:nvPicPr>
          <p:cNvPr id="8201" name="Picture 9" descr="http://upload.wikimedia.org/wikipedia/commons/thumb/3/3f/Gilbert_du_Motier_Marquis_de_Lafayette.PNG/250px-Gilbert_du_Motier_Marquis_de_Lafayet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505200"/>
            <a:ext cx="2076450" cy="2690813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0"/>
            <a:ext cx="6705600" cy="914400"/>
          </a:xfrm>
          <a:solidFill>
            <a:schemeClr val="tx1"/>
          </a:solidFill>
          <a:ln w="762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3500" b="1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Wide Latin" panose="020A0A07050505020404" pitchFamily="18" charset="0"/>
              </a:rPr>
              <a:t>British Strategy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0" y="914400"/>
            <a:ext cx="53340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200" b="1">
                <a:latin typeface="Georgia" panose="02040502050405020303" pitchFamily="18" charset="0"/>
              </a:rPr>
              <a:t>After Saratoga’s devastating loss, British shifted their focus to the </a:t>
            </a:r>
            <a:r>
              <a:rPr lang="en-US" altLang="en-US" sz="2200" b="1">
                <a:solidFill>
                  <a:srgbClr val="FF0000"/>
                </a:solidFill>
                <a:latin typeface="Georgia" panose="02040502050405020303" pitchFamily="18" charset="0"/>
              </a:rPr>
              <a:t>South</a:t>
            </a:r>
            <a:r>
              <a:rPr lang="en-US" altLang="en-US" sz="2200" b="1">
                <a:latin typeface="Georgia" panose="02040502050405020303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200" b="1">
                <a:latin typeface="Georgia" panose="02040502050405020303" pitchFamily="18" charset="0"/>
              </a:rPr>
              <a:t>Gen. Charles </a:t>
            </a:r>
            <a:r>
              <a:rPr lang="en-US" altLang="en-US" sz="2200" b="1">
                <a:solidFill>
                  <a:srgbClr val="FF0000"/>
                </a:solidFill>
                <a:latin typeface="Georgia" panose="02040502050405020303" pitchFamily="18" charset="0"/>
              </a:rPr>
              <a:t>Cornwallis</a:t>
            </a:r>
            <a:r>
              <a:rPr lang="en-US" altLang="en-US" sz="2200" b="1">
                <a:latin typeface="Georgia" panose="02040502050405020303" pitchFamily="18" charset="0"/>
              </a:rPr>
              <a:t> (British)</a:t>
            </a:r>
          </a:p>
          <a:p>
            <a:pPr lvl="1">
              <a:lnSpc>
                <a:spcPct val="90000"/>
              </a:lnSpc>
            </a:pPr>
            <a:r>
              <a:rPr lang="en-US" altLang="en-US" sz="2100" b="1">
                <a:latin typeface="Georgia" panose="02040502050405020303" pitchFamily="18" charset="0"/>
              </a:rPr>
              <a:t>Took over Savannah, </a:t>
            </a:r>
            <a:r>
              <a:rPr lang="en-US" altLang="en-US" sz="2100" b="1">
                <a:solidFill>
                  <a:srgbClr val="FF0000"/>
                </a:solidFill>
                <a:latin typeface="Georgia" panose="02040502050405020303" pitchFamily="18" charset="0"/>
              </a:rPr>
              <a:t>Georgia</a:t>
            </a:r>
            <a:r>
              <a:rPr lang="en-US" altLang="en-US" sz="2100" b="1">
                <a:latin typeface="Georgia" panose="02040502050405020303" pitchFamily="18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sz="2100" b="1">
                <a:latin typeface="Georgia" panose="02040502050405020303" pitchFamily="18" charset="0"/>
              </a:rPr>
              <a:t>General Henry Clinton replaced General </a:t>
            </a:r>
            <a:r>
              <a:rPr lang="en-US" altLang="en-US" sz="2100" b="1">
                <a:solidFill>
                  <a:srgbClr val="FF0000"/>
                </a:solidFill>
                <a:latin typeface="Georgia" panose="02040502050405020303" pitchFamily="18" charset="0"/>
              </a:rPr>
              <a:t>Howe</a:t>
            </a:r>
            <a:r>
              <a:rPr lang="en-US" altLang="en-US" sz="2100" b="1">
                <a:latin typeface="Georgia" panose="02040502050405020303" pitchFamily="18" charset="0"/>
              </a:rPr>
              <a:t> in NY.</a:t>
            </a:r>
          </a:p>
          <a:p>
            <a:pPr lvl="1">
              <a:lnSpc>
                <a:spcPct val="90000"/>
              </a:lnSpc>
            </a:pPr>
            <a:r>
              <a:rPr lang="en-US" altLang="en-US" sz="2100" b="1">
                <a:latin typeface="Georgia" panose="02040502050405020303" pitchFamily="18" charset="0"/>
              </a:rPr>
              <a:t>8,500 soldiers led their greatest victory of the war and captured </a:t>
            </a:r>
            <a:r>
              <a:rPr lang="en-US" altLang="en-US" sz="2100" b="1">
                <a:solidFill>
                  <a:srgbClr val="FF0000"/>
                </a:solidFill>
                <a:latin typeface="Georgia" panose="02040502050405020303" pitchFamily="18" charset="0"/>
              </a:rPr>
              <a:t>Charles Town</a:t>
            </a:r>
            <a:r>
              <a:rPr lang="en-US" altLang="en-US" sz="2100" b="1">
                <a:latin typeface="Georgia" panose="02040502050405020303" pitchFamily="18" charset="0"/>
              </a:rPr>
              <a:t>, South Carolina.</a:t>
            </a:r>
          </a:p>
          <a:p>
            <a:pPr lvl="1">
              <a:lnSpc>
                <a:spcPct val="90000"/>
              </a:lnSpc>
            </a:pPr>
            <a:r>
              <a:rPr lang="en-US" altLang="en-US" sz="2100" b="1">
                <a:latin typeface="Georgia" panose="02040502050405020303" pitchFamily="18" charset="0"/>
              </a:rPr>
              <a:t>He was very successful with the help of </a:t>
            </a:r>
            <a:r>
              <a:rPr lang="en-US" altLang="en-US" sz="2100" b="1">
                <a:solidFill>
                  <a:srgbClr val="FF0000"/>
                </a:solidFill>
                <a:latin typeface="Georgia" panose="02040502050405020303" pitchFamily="18" charset="0"/>
              </a:rPr>
              <a:t>slaves</a:t>
            </a:r>
            <a:r>
              <a:rPr lang="en-US" altLang="en-US" sz="2100" b="1">
                <a:latin typeface="Georgia" panose="02040502050405020303" pitchFamily="18" charset="0"/>
              </a:rPr>
              <a:t> who wanted their freedom.</a:t>
            </a:r>
          </a:p>
          <a:p>
            <a:pPr lvl="1">
              <a:lnSpc>
                <a:spcPct val="90000"/>
              </a:lnSpc>
            </a:pPr>
            <a:r>
              <a:rPr lang="en-US" altLang="en-US" sz="2100" b="1">
                <a:latin typeface="Georgia" panose="02040502050405020303" pitchFamily="18" charset="0"/>
              </a:rPr>
              <a:t>Americans kept attacking British forces marching into </a:t>
            </a:r>
            <a:r>
              <a:rPr lang="en-US" altLang="en-US" sz="2100" b="1">
                <a:solidFill>
                  <a:srgbClr val="FF0000"/>
                </a:solidFill>
                <a:latin typeface="Georgia" panose="02040502050405020303" pitchFamily="18" charset="0"/>
              </a:rPr>
              <a:t>North Carolina</a:t>
            </a:r>
            <a:r>
              <a:rPr lang="en-US" altLang="en-US" sz="2100" b="1">
                <a:latin typeface="Georgia" panose="02040502050405020303" pitchFamily="18" charset="0"/>
              </a:rPr>
              <a:t>, cutting </a:t>
            </a:r>
            <a:r>
              <a:rPr lang="en-US" altLang="en-US" sz="2100" b="1">
                <a:solidFill>
                  <a:srgbClr val="FF0000"/>
                </a:solidFill>
                <a:latin typeface="Georgia" panose="02040502050405020303" pitchFamily="18" charset="0"/>
              </a:rPr>
              <a:t>communication</a:t>
            </a:r>
            <a:r>
              <a:rPr lang="en-US" altLang="en-US" sz="2100" b="1">
                <a:latin typeface="Georgia" panose="02040502050405020303" pitchFamily="18" charset="0"/>
              </a:rPr>
              <a:t>.</a:t>
            </a:r>
          </a:p>
        </p:txBody>
      </p:sp>
      <p:pic>
        <p:nvPicPr>
          <p:cNvPr id="1028" name="Picture 4" descr="H:\American Revolution Pictures\Cornwall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95538" cy="3276600"/>
          </a:xfrm>
          <a:prstGeom prst="rect">
            <a:avLst/>
          </a:prstGeom>
          <a:noFill/>
          <a:ln w="76200">
            <a:solidFill>
              <a:srgbClr val="B87B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2514600" y="22860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0" y="3429000"/>
            <a:ext cx="39624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200" b="1">
                <a:latin typeface="Georgia" panose="02040502050405020303" pitchFamily="18" charset="0"/>
              </a:rPr>
              <a:t>British were hoping to rally sympathetic loyalists to their side.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200" b="1">
                <a:latin typeface="Georgia" panose="02040502050405020303" pitchFamily="18" charset="0"/>
              </a:rPr>
              <a:t>Reclaim former colonies.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200" b="1">
                <a:latin typeface="Georgia" panose="02040502050405020303" pitchFamily="18" charset="0"/>
              </a:rPr>
              <a:t>Then slowly fight their way back up North.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53200" cy="914400"/>
          </a:xfrm>
          <a:solidFill>
            <a:schemeClr val="tx1"/>
          </a:solidFill>
          <a:ln w="762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3200" b="1">
                <a:solidFill>
                  <a:srgbClr val="FFCC00"/>
                </a:solidFill>
                <a:latin typeface="Wide Latin" panose="020A0A07050505020404" pitchFamily="18" charset="0"/>
              </a:rPr>
              <a:t>British Losses </a:t>
            </a:r>
            <a:br>
              <a:rPr lang="en-US" altLang="en-US" sz="3200" b="1">
                <a:solidFill>
                  <a:srgbClr val="FFCC00"/>
                </a:solidFill>
                <a:latin typeface="Wide Latin" panose="020A0A07050505020404" pitchFamily="18" charset="0"/>
              </a:rPr>
            </a:br>
            <a:r>
              <a:rPr lang="en-US" altLang="en-US" sz="3200" b="1">
                <a:solidFill>
                  <a:srgbClr val="FFCC00"/>
                </a:solidFill>
                <a:latin typeface="Wide Latin" panose="020A0A07050505020404" pitchFamily="18" charset="0"/>
              </a:rPr>
              <a:t>in 1781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54102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0000"/>
                </a:solidFill>
                <a:latin typeface="Georgia" panose="02040502050405020303" pitchFamily="18" charset="0"/>
              </a:rPr>
              <a:t>Washington</a:t>
            </a:r>
            <a:r>
              <a:rPr lang="en-US" altLang="en-US" sz="2200" b="1" dirty="0">
                <a:latin typeface="Georgia" panose="02040502050405020303" pitchFamily="18" charset="0"/>
              </a:rPr>
              <a:t> sends Nathanael </a:t>
            </a:r>
            <a:r>
              <a:rPr lang="en-US" altLang="en-US" sz="2200" b="1" dirty="0">
                <a:solidFill>
                  <a:srgbClr val="FF0000"/>
                </a:solidFill>
                <a:latin typeface="Georgia" panose="02040502050405020303" pitchFamily="18" charset="0"/>
              </a:rPr>
              <a:t>Greene</a:t>
            </a:r>
            <a:r>
              <a:rPr lang="en-US" altLang="en-US" sz="2200" b="1" dirty="0">
                <a:latin typeface="Georgia" panose="02040502050405020303" pitchFamily="18" charset="0"/>
              </a:rPr>
              <a:t> to </a:t>
            </a:r>
            <a:r>
              <a:rPr lang="en-US" altLang="en-US" sz="2200" b="1" dirty="0" smtClean="0">
                <a:latin typeface="Georgia" panose="02040502050405020303" pitchFamily="18" charset="0"/>
              </a:rPr>
              <a:t>fight </a:t>
            </a:r>
            <a:r>
              <a:rPr lang="en-US" altLang="en-US" sz="2200" b="1" dirty="0">
                <a:solidFill>
                  <a:srgbClr val="FF0000"/>
                </a:solidFill>
                <a:latin typeface="Georgia" panose="02040502050405020303" pitchFamily="18" charset="0"/>
              </a:rPr>
              <a:t>Cornwallis</a:t>
            </a:r>
          </a:p>
          <a:p>
            <a:pPr lvl="1">
              <a:lnSpc>
                <a:spcPct val="90000"/>
              </a:lnSpc>
            </a:pPr>
            <a:r>
              <a:rPr lang="en-US" altLang="en-US" sz="2200" b="1" dirty="0">
                <a:latin typeface="Georgia" panose="02040502050405020303" pitchFamily="18" charset="0"/>
              </a:rPr>
              <a:t>Cornwallis and Greene meet up.  Americans are </a:t>
            </a:r>
            <a:r>
              <a:rPr lang="en-US" altLang="en-US" sz="2200" b="1" dirty="0">
                <a:solidFill>
                  <a:srgbClr val="FF0000"/>
                </a:solidFill>
                <a:latin typeface="Georgia" panose="02040502050405020303" pitchFamily="18" charset="0"/>
              </a:rPr>
              <a:t>outnumbered</a:t>
            </a:r>
            <a:r>
              <a:rPr lang="en-US" altLang="en-US" sz="2200" b="1" dirty="0">
                <a:latin typeface="Georgia" panose="02040502050405020303" pitchFamily="18" charset="0"/>
              </a:rPr>
              <a:t> but force the redcoats to </a:t>
            </a:r>
            <a:r>
              <a:rPr lang="en-US" altLang="en-US" sz="2200" b="1" dirty="0">
                <a:solidFill>
                  <a:srgbClr val="FF0000"/>
                </a:solidFill>
                <a:latin typeface="Georgia" panose="02040502050405020303" pitchFamily="18" charset="0"/>
              </a:rPr>
              <a:t>surrender</a:t>
            </a:r>
            <a:r>
              <a:rPr lang="en-US" altLang="en-US" sz="2200" b="1" dirty="0">
                <a:latin typeface="Georgia" panose="02040502050405020303" pitchFamily="18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sz="2200" b="1" dirty="0">
                <a:latin typeface="Georgia" panose="02040502050405020303" pitchFamily="18" charset="0"/>
              </a:rPr>
              <a:t>Cornwallis lost a  </a:t>
            </a:r>
            <a:r>
              <a:rPr lang="en-US" altLang="en-US" sz="3200" b="1" dirty="0">
                <a:solidFill>
                  <a:srgbClr val="FF0000"/>
                </a:solidFill>
                <a:latin typeface="Georgia" panose="02040502050405020303" pitchFamily="18" charset="0"/>
              </a:rPr>
              <a:t>¼</a:t>
            </a:r>
            <a:r>
              <a:rPr lang="en-US" altLang="en-US" sz="2200" b="1" dirty="0">
                <a:latin typeface="Georgia" panose="02040502050405020303" pitchFamily="18" charset="0"/>
              </a:rPr>
              <a:t>  of his troops</a:t>
            </a:r>
          </a:p>
          <a:p>
            <a:pPr lvl="1">
              <a:lnSpc>
                <a:spcPct val="90000"/>
              </a:lnSpc>
            </a:pPr>
            <a:r>
              <a:rPr lang="en-US" altLang="en-US" sz="2200" b="1" dirty="0">
                <a:latin typeface="Georgia" panose="02040502050405020303" pitchFamily="18" charset="0"/>
              </a:rPr>
              <a:t>Greene asks for help of </a:t>
            </a:r>
            <a:r>
              <a:rPr lang="en-US" altLang="en-US" sz="2200" b="1" dirty="0">
                <a:solidFill>
                  <a:srgbClr val="FF0000"/>
                </a:solidFill>
                <a:latin typeface="Georgia" panose="02040502050405020303" pitchFamily="18" charset="0"/>
              </a:rPr>
              <a:t>Lafayette</a:t>
            </a:r>
            <a:r>
              <a:rPr lang="en-US" altLang="en-US" sz="2200" b="1" dirty="0">
                <a:latin typeface="Georgia" panose="02040502050405020303" pitchFamily="18" charset="0"/>
              </a:rPr>
              <a:t> in the </a:t>
            </a:r>
            <a:r>
              <a:rPr lang="en-US" altLang="en-US" sz="2200" b="1" dirty="0">
                <a:solidFill>
                  <a:srgbClr val="FF0000"/>
                </a:solidFill>
                <a:latin typeface="Georgia" panose="02040502050405020303" pitchFamily="18" charset="0"/>
              </a:rPr>
              <a:t>South</a:t>
            </a:r>
            <a:r>
              <a:rPr lang="en-US" altLang="en-US" sz="2200" b="1" dirty="0">
                <a:latin typeface="Georgia" panose="02040502050405020303" pitchFamily="18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sz="2200" b="1" dirty="0">
                <a:latin typeface="Georgia" panose="02040502050405020303" pitchFamily="18" charset="0"/>
              </a:rPr>
              <a:t>After fighting in the Carolinas, Cornwallis moves to </a:t>
            </a:r>
            <a:r>
              <a:rPr lang="en-US" altLang="en-US" sz="2200" b="1" dirty="0">
                <a:solidFill>
                  <a:srgbClr val="FF0000"/>
                </a:solidFill>
                <a:latin typeface="Georgia" panose="02040502050405020303" pitchFamily="18" charset="0"/>
              </a:rPr>
              <a:t>Virginia</a:t>
            </a:r>
            <a:r>
              <a:rPr lang="en-US" altLang="en-US" sz="2200" b="1" dirty="0">
                <a:latin typeface="Georgia" panose="02040502050405020303" pitchFamily="18" charset="0"/>
              </a:rPr>
              <a:t> where he had reinforcements.</a:t>
            </a:r>
          </a:p>
          <a:p>
            <a:pPr lvl="1">
              <a:lnSpc>
                <a:spcPct val="90000"/>
              </a:lnSpc>
            </a:pPr>
            <a:r>
              <a:rPr lang="en-US" altLang="en-US" sz="2200" b="1" dirty="0">
                <a:latin typeface="Georgia" panose="02040502050405020303" pitchFamily="18" charset="0"/>
              </a:rPr>
              <a:t>He moved his men between the James and York rivers and camped at </a:t>
            </a:r>
            <a:r>
              <a:rPr lang="en-US" altLang="en-US" sz="2200" b="1" dirty="0">
                <a:solidFill>
                  <a:srgbClr val="FF0000"/>
                </a:solidFill>
                <a:latin typeface="Georgia" panose="02040502050405020303" pitchFamily="18" charset="0"/>
              </a:rPr>
              <a:t>Yorktown</a:t>
            </a:r>
            <a:r>
              <a:rPr lang="en-US" altLang="en-US" sz="2200" b="1" dirty="0">
                <a:latin typeface="Georgia" panose="02040502050405020303" pitchFamily="18" charset="0"/>
              </a:rPr>
              <a:t>, a few miles from Jamestown.</a:t>
            </a:r>
          </a:p>
        </p:txBody>
      </p:sp>
      <p:pic>
        <p:nvPicPr>
          <p:cNvPr id="9221" name="Picture 5" descr="H:\American Revolution Pictures\Gree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913" y="0"/>
            <a:ext cx="2478087" cy="2590800"/>
          </a:xfrm>
          <a:prstGeom prst="rect">
            <a:avLst/>
          </a:prstGeom>
          <a:noFill/>
          <a:ln w="76200">
            <a:solidFill>
              <a:srgbClr val="B87B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629400" y="2667000"/>
            <a:ext cx="2514600" cy="473075"/>
          </a:xfrm>
          <a:prstGeom prst="rect">
            <a:avLst/>
          </a:prstGeom>
          <a:solidFill>
            <a:schemeClr val="tx1"/>
          </a:solidFill>
          <a:ln w="762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Wide Latin" panose="020A0A07050505020404" pitchFamily="18" charset="0"/>
              </a:rPr>
              <a:t>Greene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H="1">
            <a:off x="5257800" y="11430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225" name="Picture 9" descr="H:\American Revolution Pictures\Yorktown #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657600"/>
            <a:ext cx="3352800" cy="2794000"/>
          </a:xfrm>
          <a:prstGeom prst="rect">
            <a:avLst/>
          </a:prstGeom>
          <a:noFill/>
          <a:ln w="76200">
            <a:solidFill>
              <a:srgbClr val="B87B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/>
          </a:solidFill>
          <a:ln w="762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3000" b="1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Wide Latin" panose="020A0A07050505020404" pitchFamily="18" charset="0"/>
              </a:rPr>
              <a:t>British Surrender at Yorktown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51816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b="1">
                <a:solidFill>
                  <a:srgbClr val="FF0000"/>
                </a:solidFill>
                <a:latin typeface="Georgia" panose="02040502050405020303" pitchFamily="18" charset="0"/>
              </a:rPr>
              <a:t>Cornwallis</a:t>
            </a:r>
            <a:r>
              <a:rPr lang="en-US" altLang="en-US" sz="2400" b="1">
                <a:latin typeface="Georgia" panose="02040502050405020303" pitchFamily="18" charset="0"/>
              </a:rPr>
              <a:t> made a fateful mistake of leading his army to Yorktown, Virginia.</a:t>
            </a:r>
          </a:p>
          <a:p>
            <a:pPr>
              <a:lnSpc>
                <a:spcPct val="90000"/>
              </a:lnSpc>
            </a:pPr>
            <a:r>
              <a:rPr lang="en-US" altLang="en-US" sz="2400" b="1">
                <a:latin typeface="Georgia" panose="02040502050405020303" pitchFamily="18" charset="0"/>
              </a:rPr>
              <a:t>American &amp; French join forces and attacked.</a:t>
            </a:r>
          </a:p>
          <a:p>
            <a:pPr lvl="1">
              <a:lnSpc>
                <a:spcPct val="90000"/>
              </a:lnSpc>
            </a:pPr>
            <a:r>
              <a:rPr lang="en-US" altLang="en-US" sz="2300" b="1">
                <a:latin typeface="Georgia" panose="02040502050405020303" pitchFamily="18" charset="0"/>
              </a:rPr>
              <a:t>The siege lasted about a </a:t>
            </a:r>
            <a:r>
              <a:rPr lang="en-US" altLang="en-US" sz="2300" b="1">
                <a:solidFill>
                  <a:srgbClr val="FF0000"/>
                </a:solidFill>
                <a:latin typeface="Georgia" panose="02040502050405020303" pitchFamily="18" charset="0"/>
              </a:rPr>
              <a:t>month</a:t>
            </a:r>
          </a:p>
          <a:p>
            <a:pPr lvl="1">
              <a:lnSpc>
                <a:spcPct val="90000"/>
              </a:lnSpc>
            </a:pPr>
            <a:r>
              <a:rPr lang="en-US" altLang="en-US" sz="2300" b="1">
                <a:latin typeface="Georgia" panose="02040502050405020303" pitchFamily="18" charset="0"/>
              </a:rPr>
              <a:t>They blocked any exit route the British had by </a:t>
            </a:r>
            <a:r>
              <a:rPr lang="en-US" altLang="en-US" sz="2300" b="1">
                <a:solidFill>
                  <a:srgbClr val="FF0000"/>
                </a:solidFill>
                <a:latin typeface="Georgia" panose="02040502050405020303" pitchFamily="18" charset="0"/>
              </a:rPr>
              <a:t>sea</a:t>
            </a:r>
            <a:r>
              <a:rPr lang="en-US" altLang="en-US" sz="2300" b="1">
                <a:latin typeface="Georgia" panose="02040502050405020303" pitchFamily="18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sz="2300" b="1">
                <a:latin typeface="Georgia" panose="02040502050405020303" pitchFamily="18" charset="0"/>
              </a:rPr>
              <a:t>They </a:t>
            </a:r>
            <a:r>
              <a:rPr lang="en-US" altLang="en-US" sz="2300" b="1">
                <a:solidFill>
                  <a:srgbClr val="FF0000"/>
                </a:solidFill>
                <a:latin typeface="Georgia" panose="02040502050405020303" pitchFamily="18" charset="0"/>
              </a:rPr>
              <a:t>surrounded</a:t>
            </a:r>
            <a:r>
              <a:rPr lang="en-US" altLang="en-US" sz="2300" b="1">
                <a:latin typeface="Georgia" panose="02040502050405020303" pitchFamily="18" charset="0"/>
              </a:rPr>
              <a:t> them and bombarded them day and night.</a:t>
            </a:r>
          </a:p>
          <a:p>
            <a:pPr lvl="1">
              <a:lnSpc>
                <a:spcPct val="90000"/>
              </a:lnSpc>
            </a:pPr>
            <a:r>
              <a:rPr lang="en-US" altLang="en-US" sz="2300" b="1">
                <a:latin typeface="Georgia" panose="02040502050405020303" pitchFamily="18" charset="0"/>
              </a:rPr>
              <a:t>On Oct. 17, 1781 Cornwallis </a:t>
            </a:r>
            <a:r>
              <a:rPr lang="en-US" altLang="en-US" sz="2300" b="1">
                <a:solidFill>
                  <a:srgbClr val="FF0000"/>
                </a:solidFill>
                <a:latin typeface="Georgia" panose="02040502050405020303" pitchFamily="18" charset="0"/>
              </a:rPr>
              <a:t>surrendered</a:t>
            </a:r>
            <a:r>
              <a:rPr lang="en-US" altLang="en-US" sz="2300" b="1">
                <a:latin typeface="Georgia" panose="02040502050405020303" pitchFamily="18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sz="2300" b="1">
                <a:latin typeface="Georgia" panose="02040502050405020303" pitchFamily="18" charset="0"/>
              </a:rPr>
              <a:t>Marking the end of the American Revolution.</a:t>
            </a:r>
          </a:p>
        </p:txBody>
      </p:sp>
      <p:pic>
        <p:nvPicPr>
          <p:cNvPr id="10244" name="Picture 4" descr="H:\American Revolution Pictures\Yorktown #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057400"/>
            <a:ext cx="3962400" cy="2614613"/>
          </a:xfrm>
          <a:prstGeom prst="rect">
            <a:avLst/>
          </a:prstGeom>
          <a:noFill/>
          <a:ln w="76200">
            <a:solidFill>
              <a:srgbClr val="B87B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0"/>
            <a:ext cx="6172200" cy="685800"/>
          </a:xfrm>
          <a:solidFill>
            <a:schemeClr val="tx1"/>
          </a:solidFill>
          <a:ln w="762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3800" b="1">
                <a:solidFill>
                  <a:srgbClr val="FFCC00"/>
                </a:solidFill>
                <a:latin typeface="Wide Latin" panose="020A0A07050505020404" pitchFamily="18" charset="0"/>
              </a:rPr>
              <a:t>Seeking Peace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0" y="762000"/>
            <a:ext cx="5715000" cy="6096000"/>
          </a:xfrm>
        </p:spPr>
        <p:txBody>
          <a:bodyPr/>
          <a:lstStyle/>
          <a:p>
            <a:r>
              <a:rPr lang="en-US" altLang="en-US" sz="2000" b="1" dirty="0">
                <a:latin typeface="Georgia" panose="02040502050405020303" pitchFamily="18" charset="0"/>
              </a:rPr>
              <a:t>In 1782, peace talks begin in </a:t>
            </a:r>
            <a:r>
              <a:rPr lang="en-US" altLang="en-US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Paris</a:t>
            </a:r>
            <a:r>
              <a:rPr lang="en-US" altLang="en-US" sz="2000" b="1" dirty="0">
                <a:latin typeface="Georgia" panose="02040502050405020303" pitchFamily="18" charset="0"/>
              </a:rPr>
              <a:t> (U.S., Great Britain, France, and Spain)</a:t>
            </a:r>
          </a:p>
          <a:p>
            <a:r>
              <a:rPr lang="en-US" altLang="en-US" sz="2000" b="1" dirty="0">
                <a:latin typeface="Georgia" panose="02040502050405020303" pitchFamily="18" charset="0"/>
              </a:rPr>
              <a:t>John </a:t>
            </a:r>
            <a:r>
              <a:rPr lang="en-US" altLang="en-US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Adams</a:t>
            </a:r>
            <a:r>
              <a:rPr lang="en-US" altLang="en-US" sz="2000" b="1" dirty="0">
                <a:latin typeface="Georgia" panose="02040502050405020303" pitchFamily="18" charset="0"/>
              </a:rPr>
              <a:t>, </a:t>
            </a:r>
            <a:r>
              <a:rPr lang="en-US" altLang="en-US" sz="2000" b="1" dirty="0" smtClean="0">
                <a:latin typeface="Georgia" panose="02040502050405020303" pitchFamily="18" charset="0"/>
              </a:rPr>
              <a:t>Ben Franklin</a:t>
            </a:r>
            <a:r>
              <a:rPr lang="en-US" altLang="en-US" sz="2000" b="1" dirty="0">
                <a:latin typeface="Georgia" panose="02040502050405020303" pitchFamily="18" charset="0"/>
              </a:rPr>
              <a:t>, John Jay</a:t>
            </a:r>
          </a:p>
          <a:p>
            <a:r>
              <a:rPr lang="en-US" altLang="en-US" sz="2000" b="1" dirty="0">
                <a:latin typeface="Georgia" panose="02040502050405020303" pitchFamily="18" charset="0"/>
              </a:rPr>
              <a:t>In Sept. of 1783, delegates signed the </a:t>
            </a:r>
            <a:r>
              <a:rPr lang="en-US" altLang="en-US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Treaty of Paris</a:t>
            </a:r>
            <a:r>
              <a:rPr lang="en-US" altLang="en-US" sz="2000" b="1" dirty="0">
                <a:latin typeface="Georgia" panose="02040502050405020303" pitchFamily="18" charset="0"/>
              </a:rPr>
              <a:t>, which confirmed U.S. Independence and set the boundaries of the new nation</a:t>
            </a:r>
            <a:r>
              <a:rPr lang="en-US" altLang="en-US" sz="2000" b="1" dirty="0" smtClean="0">
                <a:latin typeface="Georgia" panose="02040502050405020303" pitchFamily="18" charset="0"/>
              </a:rPr>
              <a:t>, </a:t>
            </a:r>
            <a:r>
              <a:rPr lang="en-US" altLang="en-US" sz="20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United </a:t>
            </a:r>
            <a:r>
              <a:rPr lang="en-US" altLang="en-US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States</a:t>
            </a:r>
            <a:r>
              <a:rPr lang="en-US" altLang="en-US" sz="2000" b="1" dirty="0">
                <a:latin typeface="Georgia" panose="02040502050405020303" pitchFamily="18" charset="0"/>
              </a:rPr>
              <a:t>.</a:t>
            </a:r>
          </a:p>
          <a:p>
            <a:pPr lvl="1"/>
            <a:r>
              <a:rPr lang="en-US" altLang="en-US" sz="1900" b="1" dirty="0">
                <a:latin typeface="Georgia" panose="02040502050405020303" pitchFamily="18" charset="0"/>
              </a:rPr>
              <a:t>Atlantic Ocean to Mississippi River, Canada to Florida</a:t>
            </a:r>
          </a:p>
          <a:p>
            <a:r>
              <a:rPr lang="en-US" altLang="en-US" sz="2000" b="1" dirty="0">
                <a:latin typeface="Georgia" panose="02040502050405020303" pitchFamily="18" charset="0"/>
              </a:rPr>
              <a:t>Britain made no attempts to protect the </a:t>
            </a:r>
            <a:r>
              <a:rPr lang="en-US" altLang="en-US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Native Americans</a:t>
            </a:r>
            <a:r>
              <a:rPr lang="en-US" altLang="en-US" sz="2000" b="1" dirty="0">
                <a:latin typeface="Georgia" panose="02040502050405020303" pitchFamily="18" charset="0"/>
              </a:rPr>
              <a:t> that were their </a:t>
            </a:r>
            <a:r>
              <a:rPr lang="en-US" altLang="en-US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allies</a:t>
            </a:r>
            <a:r>
              <a:rPr lang="en-US" altLang="en-US" sz="2000" b="1" dirty="0">
                <a:latin typeface="Georgia" panose="02040502050405020303" pitchFamily="18" charset="0"/>
              </a:rPr>
              <a:t>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0" y="228600"/>
            <a:ext cx="3657600" cy="524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AutoNum type="arabicPeriod"/>
            </a:pPr>
            <a:r>
              <a:rPr lang="en-US" altLang="en-US" sz="2000" b="1">
                <a:solidFill>
                  <a:srgbClr val="660066"/>
                </a:solidFill>
                <a:latin typeface="Georgia" panose="02040502050405020303" pitchFamily="18" charset="0"/>
                <a:ea typeface="MS Pゴシック" pitchFamily="-92" charset="-128"/>
              </a:rPr>
              <a:t>American wanted Independence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AutoNum type="arabicPeriod"/>
            </a:pPr>
            <a:r>
              <a:rPr lang="en-US" altLang="en-US" sz="2000" b="1">
                <a:solidFill>
                  <a:srgbClr val="006600"/>
                </a:solidFill>
                <a:latin typeface="Georgia" panose="02040502050405020303" pitchFamily="18" charset="0"/>
                <a:ea typeface="MS Pゴシック" pitchFamily="-92" charset="-128"/>
              </a:rPr>
              <a:t>Britain wanted to avoid giving America full independence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AutoNum type="arabicPeriod"/>
            </a:pPr>
            <a:r>
              <a:rPr lang="en-US" altLang="en-US" sz="2000" b="1">
                <a:solidFill>
                  <a:srgbClr val="003366"/>
                </a:solidFill>
                <a:latin typeface="Georgia" panose="02040502050405020303" pitchFamily="18" charset="0"/>
                <a:ea typeface="MS Pゴシック" pitchFamily="-92" charset="-128"/>
              </a:rPr>
              <a:t>France wanted American Independence but feared they would become a major  power Spain wanted land between the Appalachian mountains and the Mississippi River</a:t>
            </a:r>
          </a:p>
          <a:p>
            <a:pPr>
              <a:spcBef>
                <a:spcPct val="50000"/>
              </a:spcBef>
            </a:pPr>
            <a:endParaRPr lang="en-US" altLang="en-US" sz="2000">
              <a:solidFill>
                <a:srgbClr val="003366"/>
              </a:solidFill>
              <a:latin typeface="Georgia" panose="02040502050405020303" pitchFamily="18" charset="0"/>
            </a:endParaRPr>
          </a:p>
        </p:txBody>
      </p:sp>
      <p:pic>
        <p:nvPicPr>
          <p:cNvPr id="11270" name="Picture 6" descr="H:\American Revolution Pictures\Treaty of Paris, 17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86300"/>
            <a:ext cx="2895600" cy="2171700"/>
          </a:xfrm>
          <a:prstGeom prst="rect">
            <a:avLst/>
          </a:prstGeom>
          <a:noFill/>
          <a:ln w="76200">
            <a:solidFill>
              <a:srgbClr val="B87B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7" descr="H:\American Revolution Pictures\13 colonies fla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1371600" cy="71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H:\American Revolution Pictures\Spain's Fla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15000"/>
            <a:ext cx="1295400" cy="72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3" name="Picture 9" descr="H:\American Revolution Pictures\French flag # 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257800"/>
            <a:ext cx="1295400" cy="72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4" name="Picture 10" descr="H:\American Revolution Pictures\English fla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638800"/>
            <a:ext cx="1371600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3352800" y="914400"/>
            <a:ext cx="0" cy="3962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chemeClr val="tx1"/>
          </a:solidFill>
          <a:ln w="762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500" b="1">
                <a:solidFill>
                  <a:srgbClr val="FFCC00"/>
                </a:solidFill>
                <a:latin typeface="Wide Latin" panose="020A0A07050505020404" pitchFamily="18" charset="0"/>
              </a:rPr>
              <a:t>Liberty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87630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300" b="1" dirty="0">
                <a:solidFill>
                  <a:srgbClr val="FF0000"/>
                </a:solidFill>
                <a:latin typeface="Georgia" panose="02040502050405020303" pitchFamily="18" charset="0"/>
              </a:rPr>
              <a:t>Egalitarianism</a:t>
            </a:r>
            <a:r>
              <a:rPr lang="en-US" altLang="en-US" sz="2300" dirty="0">
                <a:latin typeface="Georgia" panose="02040502050405020303" pitchFamily="18" charset="0"/>
              </a:rPr>
              <a:t>- </a:t>
            </a:r>
            <a:r>
              <a:rPr lang="en-US" altLang="en-US" sz="2300" b="1" dirty="0">
                <a:latin typeface="Georgia" panose="02040502050405020303" pitchFamily="18" charset="0"/>
              </a:rPr>
              <a:t>a belief in the </a:t>
            </a:r>
            <a:r>
              <a:rPr lang="en-US" altLang="en-US" sz="2300" b="1" dirty="0">
                <a:solidFill>
                  <a:srgbClr val="FF0000"/>
                </a:solidFill>
                <a:latin typeface="Georgia" panose="02040502050405020303" pitchFamily="18" charset="0"/>
              </a:rPr>
              <a:t>equality</a:t>
            </a:r>
            <a:r>
              <a:rPr lang="en-US" altLang="en-US" sz="2300" b="1" dirty="0">
                <a:latin typeface="Georgia" panose="02040502050405020303" pitchFamily="18" charset="0"/>
              </a:rPr>
              <a:t> of all people.</a:t>
            </a:r>
          </a:p>
          <a:p>
            <a:pPr lvl="1">
              <a:lnSpc>
                <a:spcPct val="90000"/>
              </a:lnSpc>
            </a:pPr>
            <a:r>
              <a:rPr lang="en-US" altLang="en-US" sz="2200" b="1" dirty="0">
                <a:latin typeface="Georgia" panose="02040502050405020303" pitchFamily="18" charset="0"/>
              </a:rPr>
              <a:t>A new attitude: the idea that ability, effort, or family defined one’s worth.</a:t>
            </a:r>
          </a:p>
          <a:p>
            <a:pPr lvl="1">
              <a:lnSpc>
                <a:spcPct val="90000"/>
              </a:lnSpc>
            </a:pPr>
            <a:r>
              <a:rPr lang="en-US" altLang="en-US" sz="2200" b="1" dirty="0">
                <a:latin typeface="Georgia" panose="02040502050405020303" pitchFamily="18" charset="0"/>
              </a:rPr>
              <a:t>Applied only to </a:t>
            </a:r>
            <a:r>
              <a:rPr lang="en-US" altLang="en-US" sz="22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Caucasian </a:t>
            </a:r>
            <a:r>
              <a:rPr lang="en-US" altLang="en-US" sz="2200" b="1" dirty="0">
                <a:solidFill>
                  <a:srgbClr val="FF0000"/>
                </a:solidFill>
                <a:latin typeface="Georgia" panose="02040502050405020303" pitchFamily="18" charset="0"/>
              </a:rPr>
              <a:t>males</a:t>
            </a:r>
            <a:r>
              <a:rPr lang="en-US" altLang="en-US" sz="2200" b="1" dirty="0">
                <a:latin typeface="Georgia" panose="02040502050405020303" pitchFamily="18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sz="2200" b="1" dirty="0">
                <a:latin typeface="Georgia" panose="02040502050405020303" pitchFamily="18" charset="0"/>
              </a:rPr>
              <a:t>George Washington freed his slaves.</a:t>
            </a:r>
          </a:p>
          <a:p>
            <a:pPr lvl="1">
              <a:lnSpc>
                <a:spcPct val="90000"/>
              </a:lnSpc>
            </a:pPr>
            <a:r>
              <a:rPr lang="en-US" altLang="en-US" sz="2200" b="1" dirty="0" smtClean="0">
                <a:latin typeface="Georgia" panose="02040502050405020303" pitchFamily="18" charset="0"/>
              </a:rPr>
              <a:t>There were more </a:t>
            </a:r>
            <a:r>
              <a:rPr lang="en-US" altLang="en-US" sz="2200" b="1" dirty="0">
                <a:latin typeface="Georgia" panose="02040502050405020303" pitchFamily="18" charset="0"/>
              </a:rPr>
              <a:t>free </a:t>
            </a:r>
            <a:r>
              <a:rPr lang="en-US" altLang="en-US" sz="2200" b="1" dirty="0" smtClean="0">
                <a:latin typeface="Georgia" panose="02040502050405020303" pitchFamily="18" charset="0"/>
              </a:rPr>
              <a:t>African Americans.</a:t>
            </a:r>
            <a:endParaRPr lang="en-US" altLang="en-US" sz="2200" b="1" dirty="0">
              <a:latin typeface="Georgia" panose="02040502050405020303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2200" b="1" dirty="0">
                <a:solidFill>
                  <a:srgbClr val="FF0000"/>
                </a:solidFill>
                <a:latin typeface="Georgia" panose="02040502050405020303" pitchFamily="18" charset="0"/>
              </a:rPr>
              <a:t>Native Americans</a:t>
            </a:r>
            <a:r>
              <a:rPr lang="en-US" altLang="en-US" sz="2200" b="1" dirty="0">
                <a:latin typeface="Georgia" panose="02040502050405020303" pitchFamily="18" charset="0"/>
              </a:rPr>
              <a:t> endured more settling colonists because their land was not protected in the Treaty of Paris, 1783.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0" y="4114800"/>
            <a:ext cx="91440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22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How do you build a stable government, a government of the people?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22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Who should participate in government?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22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How should the government answer to the people?</a:t>
            </a:r>
          </a:p>
        </p:txBody>
      </p:sp>
      <p:pic>
        <p:nvPicPr>
          <p:cNvPr id="12293" name="Picture 5" descr="\\CHS_ADMIN5\SYS4\ISO\o9prmcd02\PFiles\MSOffice\Clipart\standard\stddir1\BD06346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600200"/>
            <a:ext cx="1116012" cy="163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ble Top">
  <a:themeElements>
    <a:clrScheme name="Marble Top 1">
      <a:dk1>
        <a:srgbClr val="000000"/>
      </a:dk1>
      <a:lt1>
        <a:srgbClr val="CAAF8B"/>
      </a:lt1>
      <a:dk2>
        <a:srgbClr val="000000"/>
      </a:dk2>
      <a:lt2>
        <a:srgbClr val="777777"/>
      </a:lt2>
      <a:accent1>
        <a:srgbClr val="909082"/>
      </a:accent1>
      <a:accent2>
        <a:srgbClr val="809EA8"/>
      </a:accent2>
      <a:accent3>
        <a:srgbClr val="E1D4C4"/>
      </a:accent3>
      <a:accent4>
        <a:srgbClr val="000000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Marble Top">
      <a:majorFont>
        <a:latin typeface="Copperplate Gothic Light"/>
        <a:ea typeface="MS Pゴシック"/>
        <a:cs typeface=""/>
      </a:majorFont>
      <a:minorFont>
        <a:latin typeface="Copperplate Gothic Light"/>
        <a:ea typeface="MS 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Marble Top 1">
        <a:dk1>
          <a:srgbClr val="000000"/>
        </a:dk1>
        <a:lt1>
          <a:srgbClr val="CAAF8B"/>
        </a:lt1>
        <a:dk2>
          <a:srgbClr val="000000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E1D4C4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What Is It:Applications:Microsoft Office 2004:Templates:Presentations:Designs:Marble Top</Template>
  <TotalTime>248</TotalTime>
  <Words>591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Arial</vt:lpstr>
      <vt:lpstr>ＭＳ Ｐゴシック</vt:lpstr>
      <vt:lpstr>Copperplate Gothic Light</vt:lpstr>
      <vt:lpstr>MS Pゴシック</vt:lpstr>
      <vt:lpstr>Times</vt:lpstr>
      <vt:lpstr>Wingdings</vt:lpstr>
      <vt:lpstr>Palatino</vt:lpstr>
      <vt:lpstr>Forte</vt:lpstr>
      <vt:lpstr>Wide Latin</vt:lpstr>
      <vt:lpstr>Georgia</vt:lpstr>
      <vt:lpstr>Times New Roman</vt:lpstr>
      <vt:lpstr>Marble Top</vt:lpstr>
      <vt:lpstr>Chapter 4,  Section 4</vt:lpstr>
      <vt:lpstr>European Allies Help</vt:lpstr>
      <vt:lpstr>Lafayette and the French</vt:lpstr>
      <vt:lpstr>British Strategy</vt:lpstr>
      <vt:lpstr>British Losses  in 1781</vt:lpstr>
      <vt:lpstr>British Surrender at Yorktown</vt:lpstr>
      <vt:lpstr>Seeking Peace</vt:lpstr>
      <vt:lpstr>Liberty</vt:lpstr>
    </vt:vector>
  </TitlesOfParts>
  <Company>Mark Martinez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Section 4</dc:title>
  <dc:creator>8th Grade Social Studies</dc:creator>
  <cp:lastModifiedBy>Windows User</cp:lastModifiedBy>
  <cp:revision>42</cp:revision>
  <dcterms:created xsi:type="dcterms:W3CDTF">2006-09-10T01:07:40Z</dcterms:created>
  <dcterms:modified xsi:type="dcterms:W3CDTF">2018-10-21T21:07:27Z</dcterms:modified>
</cp:coreProperties>
</file>