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2"/>
  </p:notesMasterIdLst>
  <p:sldIdLst>
    <p:sldId id="256" r:id="rId2"/>
    <p:sldId id="258" r:id="rId3"/>
    <p:sldId id="257" r:id="rId4"/>
    <p:sldId id="277" r:id="rId5"/>
    <p:sldId id="259" r:id="rId6"/>
    <p:sldId id="261" r:id="rId7"/>
    <p:sldId id="260" r:id="rId8"/>
    <p:sldId id="278" r:id="rId9"/>
    <p:sldId id="262" r:id="rId10"/>
    <p:sldId id="279" r:id="rId11"/>
    <p:sldId id="263" r:id="rId12"/>
    <p:sldId id="280" r:id="rId13"/>
    <p:sldId id="264" r:id="rId14"/>
    <p:sldId id="266" r:id="rId15"/>
    <p:sldId id="281" r:id="rId16"/>
    <p:sldId id="265" r:id="rId17"/>
    <p:sldId id="267" r:id="rId18"/>
    <p:sldId id="268" r:id="rId19"/>
    <p:sldId id="269" r:id="rId20"/>
    <p:sldId id="282" r:id="rId21"/>
    <p:sldId id="270" r:id="rId22"/>
    <p:sldId id="283" r:id="rId23"/>
    <p:sldId id="284" r:id="rId24"/>
    <p:sldId id="271" r:id="rId25"/>
    <p:sldId id="272" r:id="rId26"/>
    <p:sldId id="273" r:id="rId27"/>
    <p:sldId id="274" r:id="rId28"/>
    <p:sldId id="275" r:id="rId29"/>
    <p:sldId id="276" r:id="rId30"/>
    <p:sldId id="285" r:id="rId3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99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83" d="100"/>
          <a:sy n="83" d="100"/>
        </p:scale>
        <p:origin x="60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FD7597-8C44-4A0C-8D3A-C8A12E01720E}" type="datetimeFigureOut">
              <a:rPr lang="en-US" smtClean="0"/>
              <a:t>9/27/2017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E195E2-51BB-4102-B072-8D94DE020F5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9C0BBB-F4D6-43EA-BCB9-DC44588E7467}" type="slidenum">
              <a:rPr lang="en-US"/>
              <a:pPr/>
              <a:t>4</a:t>
            </a:fld>
            <a:endParaRPr lang="en-US"/>
          </a:p>
        </p:txBody>
      </p:sp>
      <p:sp>
        <p:nvSpPr>
          <p:cNvPr id="1125378" name="Rectangle 2"/>
          <p:cNvSpPr>
            <a:spLocks noGrp="1" noRot="1" noChangeAspect="1" noChangeArrowheads="1" noTextEdit="1"/>
          </p:cNvSpPr>
          <p:nvPr>
            <p:ph type="sldImg"/>
          </p:nvPr>
        </p:nvSpPr>
        <p:spPr>
          <a:ln/>
        </p:spPr>
      </p:sp>
      <p:sp>
        <p:nvSpPr>
          <p:cNvPr id="1125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B0E132-5BAF-42F6-9722-B18A067A7908}" type="slidenum">
              <a:rPr lang="en-US"/>
              <a:pPr/>
              <a:t>8</a:t>
            </a:fld>
            <a:endParaRPr lang="en-US"/>
          </a:p>
        </p:txBody>
      </p:sp>
      <p:sp>
        <p:nvSpPr>
          <p:cNvPr id="1758210" name="Rectangle 2"/>
          <p:cNvSpPr>
            <a:spLocks noGrp="1" noRot="1" noChangeAspect="1" noChangeArrowheads="1" noTextEdit="1"/>
          </p:cNvSpPr>
          <p:nvPr>
            <p:ph type="sldImg"/>
          </p:nvPr>
        </p:nvSpPr>
        <p:spPr>
          <a:ln/>
        </p:spPr>
      </p:sp>
      <p:sp>
        <p:nvSpPr>
          <p:cNvPr id="1758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472CCD-7A60-4ED4-B4DE-B4B8A9C35E4C}" type="slidenum">
              <a:rPr lang="en-US"/>
              <a:pPr/>
              <a:t>10</a:t>
            </a:fld>
            <a:endParaRPr lang="en-US"/>
          </a:p>
        </p:txBody>
      </p:sp>
      <p:sp>
        <p:nvSpPr>
          <p:cNvPr id="1728514" name="Rectangle 2"/>
          <p:cNvSpPr>
            <a:spLocks noGrp="1" noRot="1" noChangeAspect="1" noChangeArrowheads="1" noTextEdit="1"/>
          </p:cNvSpPr>
          <p:nvPr>
            <p:ph type="sldImg"/>
          </p:nvPr>
        </p:nvSpPr>
        <p:spPr>
          <a:ln/>
        </p:spPr>
      </p:sp>
      <p:sp>
        <p:nvSpPr>
          <p:cNvPr id="1728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42267B-9238-4644-95F1-A44CC425AFC6}" type="slidenum">
              <a:rPr lang="en-US"/>
              <a:pPr/>
              <a:t>12</a:t>
            </a:fld>
            <a:endParaRPr lang="en-US"/>
          </a:p>
        </p:txBody>
      </p:sp>
      <p:sp>
        <p:nvSpPr>
          <p:cNvPr id="1136642" name="Rectangle 2"/>
          <p:cNvSpPr>
            <a:spLocks noGrp="1" noRot="1" noChangeAspect="1" noChangeArrowheads="1" noTextEdit="1"/>
          </p:cNvSpPr>
          <p:nvPr>
            <p:ph type="sldImg"/>
          </p:nvPr>
        </p:nvSpPr>
        <p:spPr>
          <a:ln/>
        </p:spPr>
      </p:sp>
      <p:sp>
        <p:nvSpPr>
          <p:cNvPr id="1136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CCF337-0B83-449D-A0FB-28912F763562}" type="slidenum">
              <a:rPr lang="en-US"/>
              <a:pPr/>
              <a:t>15</a:t>
            </a:fld>
            <a:endParaRPr lang="en-US"/>
          </a:p>
        </p:txBody>
      </p:sp>
      <p:sp>
        <p:nvSpPr>
          <p:cNvPr id="1762306" name="Rectangle 2"/>
          <p:cNvSpPr>
            <a:spLocks noGrp="1" noRot="1" noChangeAspect="1" noChangeArrowheads="1" noTextEdit="1"/>
          </p:cNvSpPr>
          <p:nvPr>
            <p:ph type="sldImg"/>
          </p:nvPr>
        </p:nvSpPr>
        <p:spPr>
          <a:ln/>
        </p:spPr>
      </p:sp>
      <p:sp>
        <p:nvSpPr>
          <p:cNvPr id="1762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2C4BA9-D089-430A-AA0F-DC4A85522E85}" type="slidenum">
              <a:rPr lang="en-US"/>
              <a:pPr/>
              <a:t>20</a:t>
            </a:fld>
            <a:endParaRPr lang="en-US"/>
          </a:p>
        </p:txBody>
      </p:sp>
      <p:sp>
        <p:nvSpPr>
          <p:cNvPr id="1720322" name="Rectangle 2"/>
          <p:cNvSpPr>
            <a:spLocks noGrp="1" noRot="1" noChangeAspect="1" noChangeArrowheads="1" noTextEdit="1"/>
          </p:cNvSpPr>
          <p:nvPr>
            <p:ph type="sldImg"/>
          </p:nvPr>
        </p:nvSpPr>
        <p:spPr>
          <a:ln/>
        </p:spPr>
      </p:sp>
      <p:sp>
        <p:nvSpPr>
          <p:cNvPr id="1720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2CA571-0583-49D5-A9CD-35B734990A87}" type="slidenum">
              <a:rPr lang="en-US"/>
              <a:pPr/>
              <a:t>22</a:t>
            </a:fld>
            <a:endParaRPr lang="en-US"/>
          </a:p>
        </p:txBody>
      </p:sp>
      <p:sp>
        <p:nvSpPr>
          <p:cNvPr id="1147906" name="Rectangle 2"/>
          <p:cNvSpPr>
            <a:spLocks noGrp="1" noRot="1" noChangeAspect="1" noChangeArrowheads="1" noTextEdit="1"/>
          </p:cNvSpPr>
          <p:nvPr>
            <p:ph type="sldImg"/>
          </p:nvPr>
        </p:nvSpPr>
        <p:spPr>
          <a:ln/>
        </p:spPr>
      </p:sp>
      <p:sp>
        <p:nvSpPr>
          <p:cNvPr id="1147907" name="Rectangle 3"/>
          <p:cNvSpPr>
            <a:spLocks noGrp="1" noChangeArrowheads="1"/>
          </p:cNvSpPr>
          <p:nvPr>
            <p:ph type="body" idx="1"/>
          </p:nvPr>
        </p:nvSpPr>
        <p:spPr/>
        <p:txBody>
          <a:bodyPr/>
          <a:lstStyle/>
          <a:p>
            <a:endParaRPr lang="en-US"/>
          </a:p>
          <a:p>
            <a:pPr algn="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1811F2-D761-4822-BBE9-E32E4337816A}" type="slidenum">
              <a:rPr lang="en-US"/>
              <a:pPr/>
              <a:t>23</a:t>
            </a:fld>
            <a:endParaRPr lang="en-US"/>
          </a:p>
        </p:txBody>
      </p:sp>
      <p:sp>
        <p:nvSpPr>
          <p:cNvPr id="1650690" name="Rectangle 2"/>
          <p:cNvSpPr>
            <a:spLocks noGrp="1" noRot="1" noChangeAspect="1" noChangeArrowheads="1" noTextEdit="1"/>
          </p:cNvSpPr>
          <p:nvPr>
            <p:ph type="sldImg"/>
          </p:nvPr>
        </p:nvSpPr>
        <p:spPr>
          <a:ln/>
        </p:spPr>
      </p:sp>
      <p:sp>
        <p:nvSpPr>
          <p:cNvPr id="165069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A4DD4-8AC4-424D-9906-E402090BE6B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4DA5D-FAEA-4D8E-A959-D46D2BA63FF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F9A47-AD44-4CD0-AE31-310745C4080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F1C2D-B8AF-4E0B-89D6-EF6E32F6CE5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688DB5-B0EB-4FB6-9F45-5CDAFDFF585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72E3D3-40AA-4580-84C6-69987FB1928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B3E1E9-0A68-4545-B615-29A6C66C0A1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AEE23B-487E-4FA7-A79E-6808FBC26AD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4B0405-A6CD-495B-B8B5-E9AA8DFD48A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2FAECC-59FB-4D57-AC44-CCDC7F1FE74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5E5304-7E71-45AF-A21F-A792C1DF555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BD4DAE-9D23-4A36-9442-18D7998CE35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jpe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slide" Target="slide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jpe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jpe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11.jpeg"/></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3.jpe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2.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jpe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slide" Target="slide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jpe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hyperlink" Target="http://upload.wikimedia.org/wikipedia/commons/6/61/Anthonomus_grandis.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t>The South And West Transformed</a:t>
            </a:r>
          </a:p>
        </p:txBody>
      </p:sp>
      <p:sp>
        <p:nvSpPr>
          <p:cNvPr id="2051" name="Rectangle 3"/>
          <p:cNvSpPr>
            <a:spLocks noGrp="1" noChangeArrowheads="1"/>
          </p:cNvSpPr>
          <p:nvPr>
            <p:ph type="subTitle" idx="1"/>
          </p:nvPr>
        </p:nvSpPr>
        <p:spPr/>
        <p:txBody>
          <a:bodyPr/>
          <a:lstStyle/>
          <a:p>
            <a:r>
              <a:rPr lang="en-US" dirty="0"/>
              <a:t>Chapter </a:t>
            </a:r>
            <a:r>
              <a:rPr lang="en-US" dirty="0" smtClean="0"/>
              <a:t>3 Section 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7490" name="Picture 2" descr="chapter_activity"/>
          <p:cNvPicPr>
            <a:picLocks noGrp="1" noChangeAspect="1" noChangeArrowheads="1"/>
          </p:cNvPicPr>
          <p:nvPr/>
        </p:nvPicPr>
        <p:blipFill>
          <a:blip r:embed="rId3" cstate="print"/>
          <a:srcRect/>
          <a:stretch>
            <a:fillRect/>
          </a:stretch>
        </p:blipFill>
        <p:spPr bwMode="auto">
          <a:xfrm>
            <a:off x="0" y="0"/>
            <a:ext cx="9144000" cy="819150"/>
          </a:xfrm>
          <a:prstGeom prst="rect">
            <a:avLst/>
          </a:prstGeom>
          <a:noFill/>
          <a:ln w="9525">
            <a:noFill/>
            <a:miter lim="800000"/>
            <a:headEnd/>
            <a:tailEnd/>
          </a:ln>
          <a:effectLst/>
        </p:spPr>
      </p:pic>
      <p:sp>
        <p:nvSpPr>
          <p:cNvPr id="1727491" name="Text Box 3"/>
          <p:cNvSpPr txBox="1">
            <a:spLocks noChangeArrowheads="1"/>
          </p:cNvSpPr>
          <p:nvPr/>
        </p:nvSpPr>
        <p:spPr bwMode="auto">
          <a:xfrm>
            <a:off x="1462088" y="73025"/>
            <a:ext cx="4683125" cy="336550"/>
          </a:xfrm>
          <a:prstGeom prst="rect">
            <a:avLst/>
          </a:prstGeom>
          <a:noFill/>
          <a:ln w="9525">
            <a:noFill/>
            <a:miter lim="800000"/>
            <a:headEnd/>
            <a:tailEnd/>
          </a:ln>
          <a:effectLst/>
        </p:spPr>
        <p:txBody>
          <a:bodyPr wrap="none">
            <a:spAutoFit/>
          </a:bodyPr>
          <a:lstStyle/>
          <a:p>
            <a:pPr>
              <a:lnSpc>
                <a:spcPct val="80000"/>
              </a:lnSpc>
              <a:spcBef>
                <a:spcPct val="20000"/>
              </a:spcBef>
            </a:pPr>
            <a:r>
              <a:rPr lang="en-US" sz="2000">
                <a:solidFill>
                  <a:schemeClr val="bg1"/>
                </a:solidFill>
              </a:rPr>
              <a:t>Wholesale Price of Cotton, 1865-1890</a:t>
            </a:r>
          </a:p>
        </p:txBody>
      </p:sp>
      <p:sp>
        <p:nvSpPr>
          <p:cNvPr id="1727492" name="Rectangle 4"/>
          <p:cNvSpPr>
            <a:spLocks noGrp="1" noChangeArrowheads="1"/>
          </p:cNvSpPr>
          <p:nvPr>
            <p:ph type="title"/>
          </p:nvPr>
        </p:nvSpPr>
        <p:spPr bwMode="auto">
          <a:xfrm>
            <a:off x="904875" y="6989763"/>
            <a:ext cx="8229600" cy="171450"/>
          </a:xfrm>
          <a:noFill/>
          <a:ln>
            <a:miter lim="800000"/>
            <a:headEnd/>
            <a:tailEnd/>
          </a:ln>
        </p:spPr>
        <p:txBody>
          <a:bodyPr vert="horz" wrap="square" lIns="91440" tIns="45720" rIns="91440" bIns="45720" numCol="1" anchor="ctr" anchorCtr="0" compatLnSpc="1">
            <a:prstTxWarp prst="textNoShape">
              <a:avLst/>
            </a:prstTxWarp>
            <a:normAutofit fontScale="90000"/>
          </a:bodyPr>
          <a:lstStyle/>
          <a:p>
            <a:pPr algn="r"/>
            <a:r>
              <a:rPr lang="en-US" sz="1000">
                <a:solidFill>
                  <a:schemeClr val="bg1"/>
                </a:solidFill>
              </a:rPr>
              <a:t>Chart: Wholesale Price of Cotton 1865-1890</a:t>
            </a:r>
          </a:p>
        </p:txBody>
      </p:sp>
      <p:sp>
        <p:nvSpPr>
          <p:cNvPr id="1727493" name="Text Box 5"/>
          <p:cNvSpPr txBox="1">
            <a:spLocks noChangeArrowheads="1"/>
          </p:cNvSpPr>
          <p:nvPr/>
        </p:nvSpPr>
        <p:spPr bwMode="auto">
          <a:xfrm>
            <a:off x="209550" y="153988"/>
            <a:ext cx="1752600" cy="274637"/>
          </a:xfrm>
          <a:prstGeom prst="rect">
            <a:avLst/>
          </a:prstGeom>
          <a:noFill/>
          <a:ln w="9525">
            <a:noFill/>
            <a:miter lim="800000"/>
            <a:headEnd/>
            <a:tailEnd/>
          </a:ln>
          <a:effectLst/>
        </p:spPr>
        <p:txBody>
          <a:bodyPr>
            <a:spAutoFit/>
          </a:bodyPr>
          <a:lstStyle/>
          <a:p>
            <a:r>
              <a:rPr lang="en-US" sz="1200">
                <a:solidFill>
                  <a:schemeClr val="bg1"/>
                </a:solidFill>
              </a:rPr>
              <a:t>CHART</a:t>
            </a:r>
            <a:endParaRPr lang="en-US" b="0"/>
          </a:p>
        </p:txBody>
      </p:sp>
      <p:pic>
        <p:nvPicPr>
          <p:cNvPr id="1727494" name="Picture 6" descr="bttn_prev">
            <a:hlinkClick r:id="" action="ppaction://hlinkshowjump?jump=previousslide" highlightClick="1"/>
          </p:cNvPr>
          <p:cNvPicPr>
            <a:picLocks noChangeAspect="1" noChangeArrowheads="1"/>
          </p:cNvPicPr>
          <p:nvPr/>
        </p:nvPicPr>
        <p:blipFill>
          <a:blip r:embed="rId4" cstate="print"/>
          <a:srcRect/>
          <a:stretch>
            <a:fillRect/>
          </a:stretch>
        </p:blipFill>
        <p:spPr bwMode="auto">
          <a:xfrm>
            <a:off x="7997825" y="6489700"/>
            <a:ext cx="420688" cy="309563"/>
          </a:xfrm>
          <a:prstGeom prst="rect">
            <a:avLst/>
          </a:prstGeom>
          <a:noFill/>
        </p:spPr>
      </p:pic>
      <p:pic>
        <p:nvPicPr>
          <p:cNvPr id="1727495" name="Picture 7" descr="bttn_exit">
            <a:hlinkClick r:id="" action="ppaction://hlinkshowjump?jump=endshow" highlightClick="1"/>
          </p:cNvPr>
          <p:cNvPicPr>
            <a:picLocks noChangeAspect="1" noChangeArrowheads="1"/>
          </p:cNvPicPr>
          <p:nvPr/>
        </p:nvPicPr>
        <p:blipFill>
          <a:blip r:embed="rId5" cstate="print"/>
          <a:srcRect/>
          <a:stretch>
            <a:fillRect/>
          </a:stretch>
        </p:blipFill>
        <p:spPr bwMode="auto">
          <a:xfrm>
            <a:off x="6934200" y="6491288"/>
            <a:ext cx="420688" cy="306387"/>
          </a:xfrm>
          <a:prstGeom prst="rect">
            <a:avLst/>
          </a:prstGeom>
          <a:noFill/>
        </p:spPr>
      </p:pic>
      <p:pic>
        <p:nvPicPr>
          <p:cNvPr id="1727496" name="Picture 8" descr="toc">
            <a:hlinkClick r:id="rId6" action="ppaction://hlinksldjump"/>
          </p:cNvPr>
          <p:cNvPicPr>
            <a:picLocks noChangeAspect="1" noChangeArrowheads="1"/>
          </p:cNvPicPr>
          <p:nvPr/>
        </p:nvPicPr>
        <p:blipFill>
          <a:blip r:embed="rId7" cstate="print"/>
          <a:srcRect/>
          <a:stretch>
            <a:fillRect/>
          </a:stretch>
        </p:blipFill>
        <p:spPr bwMode="auto">
          <a:xfrm>
            <a:off x="7467600" y="6489700"/>
            <a:ext cx="420688" cy="309563"/>
          </a:xfrm>
          <a:prstGeom prst="rect">
            <a:avLst/>
          </a:prstGeom>
          <a:noFill/>
        </p:spPr>
      </p:pic>
      <p:pic>
        <p:nvPicPr>
          <p:cNvPr id="1727497" name="Picture 9" descr="bttn_next">
            <a:hlinkClick r:id="" action="ppaction://hlinkshowjump?jump=nextslide" highlightClick="1"/>
          </p:cNvPr>
          <p:cNvPicPr>
            <a:picLocks noChangeAspect="1" noChangeArrowheads="1"/>
          </p:cNvPicPr>
          <p:nvPr/>
        </p:nvPicPr>
        <p:blipFill>
          <a:blip r:embed="rId8" cstate="print"/>
          <a:srcRect/>
          <a:stretch>
            <a:fillRect/>
          </a:stretch>
        </p:blipFill>
        <p:spPr bwMode="auto">
          <a:xfrm>
            <a:off x="8528050" y="6489700"/>
            <a:ext cx="420688" cy="309563"/>
          </a:xfrm>
          <a:prstGeom prst="rect">
            <a:avLst/>
          </a:prstGeom>
          <a:noFill/>
        </p:spPr>
      </p:pic>
      <p:pic>
        <p:nvPicPr>
          <p:cNvPr id="1727501" name="Picture 13" descr="SE 494"/>
          <p:cNvPicPr>
            <a:picLocks noChangeAspect="1" noChangeArrowheads="1"/>
          </p:cNvPicPr>
          <p:nvPr/>
        </p:nvPicPr>
        <p:blipFill>
          <a:blip r:embed="rId9" cstate="print"/>
          <a:srcRect l="261" r="261"/>
          <a:stretch>
            <a:fillRect/>
          </a:stretch>
        </p:blipFill>
        <p:spPr bwMode="auto">
          <a:xfrm>
            <a:off x="1323975" y="1060450"/>
            <a:ext cx="7191375" cy="4806950"/>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28588" y="685800"/>
            <a:ext cx="8885237" cy="1155700"/>
          </a:xfrm>
          <a:prstGeom prst="rect">
            <a:avLst/>
          </a:prstGeom>
          <a:noFill/>
          <a:ln w="9525">
            <a:noFill/>
            <a:miter lim="800000"/>
            <a:headEnd/>
            <a:tailEnd/>
          </a:ln>
          <a:effectLst/>
        </p:spPr>
        <p:txBody>
          <a:bodyPr lIns="92075" tIns="46038" rIns="92075" bIns="46038" anchor="ctr"/>
          <a:lstStyle/>
          <a:p>
            <a:pPr algn="ctr"/>
            <a:r>
              <a:rPr lang="en-US" sz="4400">
                <a:solidFill>
                  <a:schemeClr val="tx2"/>
                </a:solidFill>
              </a:rPr>
              <a:t>The New South</a:t>
            </a:r>
          </a:p>
        </p:txBody>
      </p:sp>
      <p:sp>
        <p:nvSpPr>
          <p:cNvPr id="11267" name="Rectangle 3"/>
          <p:cNvSpPr>
            <a:spLocks noChangeArrowheads="1"/>
          </p:cNvSpPr>
          <p:nvPr/>
        </p:nvSpPr>
        <p:spPr bwMode="auto">
          <a:xfrm>
            <a:off x="134938" y="2116138"/>
            <a:ext cx="8896350" cy="4589462"/>
          </a:xfrm>
          <a:prstGeom prst="rect">
            <a:avLst/>
          </a:prstGeom>
          <a:noFill/>
          <a:ln w="9525">
            <a:noFill/>
            <a:miter lim="800000"/>
            <a:headEnd/>
            <a:tailEnd/>
          </a:ln>
          <a:effectLst/>
        </p:spPr>
        <p:txBody>
          <a:bodyPr lIns="92075" tIns="46038" rIns="92075" bIns="46038"/>
          <a:lstStyle/>
          <a:p>
            <a:pPr marL="342900" indent="-342900">
              <a:lnSpc>
                <a:spcPct val="90000"/>
              </a:lnSpc>
              <a:spcBef>
                <a:spcPct val="20000"/>
              </a:spcBef>
              <a:buSzPct val="75000"/>
              <a:buFont typeface="Wingdings" pitchFamily="2" charset="2"/>
              <a:buChar char="v"/>
            </a:pPr>
            <a:r>
              <a:rPr lang="en-US" sz="2800"/>
              <a:t>Why did southern farmers face hard times?</a:t>
            </a:r>
          </a:p>
          <a:p>
            <a:pPr marL="342900" indent="-342900">
              <a:lnSpc>
                <a:spcPct val="90000"/>
              </a:lnSpc>
              <a:spcBef>
                <a:spcPct val="20000"/>
              </a:spcBef>
              <a:buSzPct val="75000"/>
              <a:buFont typeface="Wingdings" pitchFamily="2" charset="2"/>
              <a:buNone/>
            </a:pPr>
            <a:endParaRPr lang="en-US" sz="2800"/>
          </a:p>
          <a:p>
            <a:pPr marL="342900" indent="-342900">
              <a:lnSpc>
                <a:spcPct val="90000"/>
              </a:lnSpc>
              <a:spcBef>
                <a:spcPct val="20000"/>
              </a:spcBef>
              <a:buSzPct val="75000"/>
              <a:buFont typeface="Wingdings" pitchFamily="2" charset="2"/>
              <a:buNone/>
            </a:pPr>
            <a:endParaRPr lang="en-US" sz="2800"/>
          </a:p>
          <a:p>
            <a:pPr marL="342900" indent="-342900">
              <a:lnSpc>
                <a:spcPct val="90000"/>
              </a:lnSpc>
              <a:spcBef>
                <a:spcPct val="20000"/>
              </a:spcBef>
              <a:buSzPct val="75000"/>
              <a:buFont typeface="Wingdings" pitchFamily="2" charset="2"/>
              <a:buNone/>
            </a:pPr>
            <a:endParaRPr lang="en-US" sz="2800"/>
          </a:p>
          <a:p>
            <a:pPr marL="342900" indent="-342900">
              <a:lnSpc>
                <a:spcPct val="90000"/>
              </a:lnSpc>
              <a:spcBef>
                <a:spcPct val="20000"/>
              </a:spcBef>
              <a:buSzPct val="75000"/>
              <a:buFont typeface="Wingdings" pitchFamily="2" charset="2"/>
              <a:buChar char="v"/>
            </a:pPr>
            <a:r>
              <a:rPr lang="en-US" sz="2800"/>
              <a:t>How did southern blacks lose their rights?</a:t>
            </a:r>
          </a:p>
        </p:txBody>
      </p:sp>
      <p:sp>
        <p:nvSpPr>
          <p:cNvPr id="11268" name="Text Box 4"/>
          <p:cNvSpPr txBox="1">
            <a:spLocks noChangeArrowheads="1"/>
          </p:cNvSpPr>
          <p:nvPr/>
        </p:nvSpPr>
        <p:spPr bwMode="auto">
          <a:xfrm>
            <a:off x="381000" y="2819400"/>
            <a:ext cx="8382000" cy="822325"/>
          </a:xfrm>
          <a:prstGeom prst="rect">
            <a:avLst/>
          </a:prstGeom>
          <a:noFill/>
          <a:ln w="12700" cap="sq">
            <a:noFill/>
            <a:miter lim="800000"/>
            <a:headEnd type="none" w="sm" len="sm"/>
            <a:tailEnd type="none" w="sm" len="sm"/>
          </a:ln>
          <a:effectLst/>
        </p:spPr>
        <p:txBody>
          <a:bodyPr>
            <a:spAutoFit/>
          </a:bodyPr>
          <a:lstStyle/>
          <a:p>
            <a:pPr>
              <a:spcBef>
                <a:spcPct val="50000"/>
              </a:spcBef>
            </a:pPr>
            <a:r>
              <a:rPr lang="en-US"/>
              <a:t>When cotton prices because of a lack of buyers and the boll weevil infestation, southern farmers, whose main crop was cotton suffered</a:t>
            </a:r>
          </a:p>
        </p:txBody>
      </p:sp>
      <p:sp>
        <p:nvSpPr>
          <p:cNvPr id="11269" name="Text Box 5"/>
          <p:cNvSpPr txBox="1">
            <a:spLocks noChangeArrowheads="1"/>
          </p:cNvSpPr>
          <p:nvPr/>
        </p:nvSpPr>
        <p:spPr bwMode="auto">
          <a:xfrm>
            <a:off x="457200" y="4648200"/>
            <a:ext cx="8229600" cy="19177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a:t>Some whites wanted to reverse the gains African Americans had made during reconstruction by segregating churches and passing laws that supported the elimination of black officials.  Also, the Supreme Court made decisions that allowed segregation on the local level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slide(fromBottom)">
                                      <p:cBhvr>
                                        <p:cTn id="7" dur="500"/>
                                        <p:tgtEl>
                                          <p:spTgt spid="1126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269"/>
                                        </p:tgtEl>
                                        <p:attrNameLst>
                                          <p:attrName>style.visibility</p:attrName>
                                        </p:attrNameLst>
                                      </p:cBhvr>
                                      <p:to>
                                        <p:strVal val="visible"/>
                                      </p:to>
                                    </p:set>
                                    <p:animEffect transition="in" filter="randombar(horizontal)">
                                      <p:cBhvr>
                                        <p:cTn id="12"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utoUpdateAnimBg="0"/>
      <p:bldP spid="1126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622" name="Text Box 6"/>
          <p:cNvSpPr txBox="1">
            <a:spLocks noChangeArrowheads="1"/>
          </p:cNvSpPr>
          <p:nvPr/>
        </p:nvSpPr>
        <p:spPr bwMode="auto">
          <a:xfrm>
            <a:off x="1462088" y="73025"/>
            <a:ext cx="5897562" cy="336550"/>
          </a:xfrm>
          <a:prstGeom prst="rect">
            <a:avLst/>
          </a:prstGeom>
          <a:noFill/>
          <a:ln w="9525">
            <a:noFill/>
            <a:miter lim="800000"/>
            <a:headEnd/>
            <a:tailEnd/>
          </a:ln>
          <a:effectLst/>
        </p:spPr>
        <p:txBody>
          <a:bodyPr wrap="none">
            <a:spAutoFit/>
          </a:bodyPr>
          <a:lstStyle/>
          <a:p>
            <a:pPr>
              <a:lnSpc>
                <a:spcPct val="80000"/>
              </a:lnSpc>
              <a:spcBef>
                <a:spcPct val="20000"/>
              </a:spcBef>
            </a:pPr>
            <a:r>
              <a:rPr lang="en-US" sz="2000">
                <a:solidFill>
                  <a:schemeClr val="bg1"/>
                </a:solidFill>
              </a:rPr>
              <a:t>Westward Expansion and the American Indians</a:t>
            </a:r>
          </a:p>
        </p:txBody>
      </p:sp>
      <p:sp>
        <p:nvSpPr>
          <p:cNvPr id="1135623" name="Rectangle 7"/>
          <p:cNvSpPr>
            <a:spLocks noGrp="1" noChangeArrowheads="1"/>
          </p:cNvSpPr>
          <p:nvPr>
            <p:ph type="title"/>
          </p:nvPr>
        </p:nvSpPr>
        <p:spPr bwMode="auto">
          <a:xfrm>
            <a:off x="893763" y="7000875"/>
            <a:ext cx="8226425" cy="161925"/>
          </a:xfrm>
          <a:noFill/>
          <a:ln>
            <a:miter lim="800000"/>
            <a:headEnd/>
            <a:tailEnd/>
          </a:ln>
        </p:spPr>
        <p:txBody>
          <a:bodyPr vert="horz" wrap="square" lIns="91440" tIns="45720" rIns="91440" bIns="45720" numCol="1" anchor="ctr" anchorCtr="0" compatLnSpc="1">
            <a:prstTxWarp prst="textNoShape">
              <a:avLst/>
            </a:prstTxWarp>
            <a:normAutofit fontScale="90000"/>
          </a:bodyPr>
          <a:lstStyle/>
          <a:p>
            <a:pPr algn="r"/>
            <a:r>
              <a:rPr lang="en-US" sz="1000">
                <a:solidFill>
                  <a:schemeClr val="bg1"/>
                </a:solidFill>
              </a:rPr>
              <a:t>Sec 2: Westward Expansion and the American Indians</a:t>
            </a:r>
          </a:p>
        </p:txBody>
      </p:sp>
      <p:sp>
        <p:nvSpPr>
          <p:cNvPr id="1135624" name="Text Box 8"/>
          <p:cNvSpPr txBox="1">
            <a:spLocks noChangeArrowheads="1"/>
          </p:cNvSpPr>
          <p:nvPr/>
        </p:nvSpPr>
        <p:spPr bwMode="auto">
          <a:xfrm>
            <a:off x="1228725" y="771525"/>
            <a:ext cx="7696200" cy="6617196"/>
          </a:xfrm>
          <a:prstGeom prst="rect">
            <a:avLst/>
          </a:prstGeom>
          <a:noFill/>
          <a:ln w="9525">
            <a:noFill/>
            <a:miter lim="800000"/>
            <a:headEnd/>
            <a:tailEnd/>
          </a:ln>
          <a:effectLst/>
        </p:spPr>
        <p:txBody>
          <a:bodyPr>
            <a:spAutoFit/>
          </a:bodyPr>
          <a:lstStyle/>
          <a:p>
            <a:r>
              <a:rPr lang="en-US" sz="1600" u="sng" dirty="0"/>
              <a:t>Cultures Under Pressure</a:t>
            </a:r>
          </a:p>
          <a:p>
            <a:endParaRPr lang="en-US" sz="1600" dirty="0">
              <a:solidFill>
                <a:schemeClr val="tx2"/>
              </a:solidFill>
              <a:cs typeface="Times New Roman" pitchFamily="18" charset="0"/>
            </a:endParaRPr>
          </a:p>
          <a:p>
            <a:r>
              <a:rPr lang="en-US" sz="1600" b="0" dirty="0">
                <a:solidFill>
                  <a:srgbClr val="FF3300"/>
                </a:solidFill>
                <a:cs typeface="Times New Roman" pitchFamily="18" charset="0"/>
              </a:rPr>
              <a:t>Main Idea:</a:t>
            </a:r>
            <a:r>
              <a:rPr lang="en-US" sz="1600" b="0" dirty="0">
                <a:solidFill>
                  <a:schemeClr val="tx2"/>
                </a:solidFill>
                <a:cs typeface="Times New Roman" pitchFamily="18" charset="0"/>
              </a:rPr>
              <a:t> </a:t>
            </a:r>
            <a:r>
              <a:rPr lang="en-US" sz="1600" b="0" dirty="0"/>
              <a:t>By the end of the Civil War, about 250,000 Indians lived in the region west of the Mississippi River referred to as “The Great American Desert.”  Although they were lumped together in the minds of most Americans as “Indians,” Native Americans embraced many different belief systems, languages, and ways of life.</a:t>
            </a:r>
          </a:p>
          <a:p>
            <a:endParaRPr lang="en-US" sz="1600" b="0" dirty="0"/>
          </a:p>
          <a:p>
            <a:r>
              <a:rPr lang="en-US" sz="1600" u="sng" dirty="0"/>
              <a:t>New Settlers and Native Americans Clash</a:t>
            </a:r>
          </a:p>
          <a:p>
            <a:endParaRPr lang="en-US" sz="1600" b="0" dirty="0"/>
          </a:p>
          <a:p>
            <a:r>
              <a:rPr lang="en-US" sz="1600" b="0" dirty="0">
                <a:solidFill>
                  <a:srgbClr val="FF0000"/>
                </a:solidFill>
              </a:rPr>
              <a:t>Main Idea:</a:t>
            </a:r>
            <a:r>
              <a:rPr lang="en-US" sz="1600" b="0" dirty="0">
                <a:solidFill>
                  <a:schemeClr val="tx2"/>
                </a:solidFill>
              </a:rPr>
              <a:t> </a:t>
            </a:r>
            <a:r>
              <a:rPr lang="en-US" sz="1600" b="0" dirty="0"/>
              <a:t>The rapid industrial development and expansion following the Civil War set Native Americans and white settlers on a collision course.</a:t>
            </a:r>
          </a:p>
          <a:p>
            <a:endParaRPr lang="en-US" sz="1600" b="0" dirty="0"/>
          </a:p>
          <a:p>
            <a:r>
              <a:rPr lang="en-US" sz="1600" u="sng" dirty="0"/>
              <a:t>The End of the Indian Wars</a:t>
            </a:r>
          </a:p>
          <a:p>
            <a:endParaRPr lang="en-US" sz="1600" b="0" dirty="0"/>
          </a:p>
          <a:p>
            <a:r>
              <a:rPr lang="en-US" sz="1600" b="0" dirty="0">
                <a:solidFill>
                  <a:srgbClr val="FF0000"/>
                </a:solidFill>
              </a:rPr>
              <a:t>Main Idea:</a:t>
            </a:r>
            <a:r>
              <a:rPr lang="en-US" sz="1600" b="0" dirty="0">
                <a:solidFill>
                  <a:schemeClr val="tx2"/>
                </a:solidFill>
              </a:rPr>
              <a:t> </a:t>
            </a:r>
            <a:r>
              <a:rPr lang="en-US" sz="1600" b="0" dirty="0"/>
              <a:t>The conditions facing Native Americans had all the ingredients for tragedy. Indians were confined to isolated and impoverished areas, which were regularly subject to disease. Frustration, particularly among young warriors, turned to violence.</a:t>
            </a:r>
          </a:p>
          <a:p>
            <a:endParaRPr lang="en-US" sz="1600" b="0" dirty="0"/>
          </a:p>
          <a:p>
            <a:r>
              <a:rPr lang="en-US" sz="1600" u="sng" dirty="0"/>
              <a:t>The Government Promotes Assimilation</a:t>
            </a:r>
          </a:p>
          <a:p>
            <a:endParaRPr lang="en-US" sz="1600" dirty="0">
              <a:solidFill>
                <a:schemeClr val="tx2"/>
              </a:solidFill>
            </a:endParaRPr>
          </a:p>
          <a:p>
            <a:r>
              <a:rPr lang="en-US" sz="1600" b="0" dirty="0">
                <a:solidFill>
                  <a:srgbClr val="FF3300"/>
                </a:solidFill>
              </a:rPr>
              <a:t>Main Idea:</a:t>
            </a:r>
            <a:r>
              <a:rPr lang="en-US" sz="1600" b="0" dirty="0">
                <a:solidFill>
                  <a:schemeClr val="tx2"/>
                </a:solidFill>
              </a:rPr>
              <a:t> </a:t>
            </a:r>
            <a:r>
              <a:rPr lang="en-US" sz="1600" b="0" dirty="0"/>
              <a:t>The reservation policy was a failure. Making Indians live in confined areas as wards of the government was costly in human and economic terms. </a:t>
            </a:r>
          </a:p>
          <a:p>
            <a:endParaRPr lang="en-US" b="0" dirty="0"/>
          </a:p>
          <a:p>
            <a:endParaRPr lang="en-US" b="0" dirty="0"/>
          </a:p>
          <a:p>
            <a:r>
              <a:rPr lang="en-US" b="0" dirty="0"/>
              <a:t>							</a:t>
            </a:r>
            <a:r>
              <a:rPr lang="en-US" sz="1200" dirty="0"/>
              <a:t>Continued…</a:t>
            </a:r>
          </a:p>
        </p:txBody>
      </p:sp>
      <p:pic>
        <p:nvPicPr>
          <p:cNvPr id="1135633" name="Picture 17" descr="bttn_prev">
            <a:hlinkClick r:id="" action="ppaction://hlinkshowjump?jump=previousslide" highlightClick="1"/>
          </p:cNvPr>
          <p:cNvPicPr>
            <a:picLocks noChangeAspect="1" noChangeArrowheads="1"/>
          </p:cNvPicPr>
          <p:nvPr/>
        </p:nvPicPr>
        <p:blipFill>
          <a:blip r:embed="rId3" cstate="print"/>
          <a:srcRect/>
          <a:stretch>
            <a:fillRect/>
          </a:stretch>
        </p:blipFill>
        <p:spPr bwMode="auto">
          <a:xfrm>
            <a:off x="7997825" y="6489700"/>
            <a:ext cx="420688" cy="309563"/>
          </a:xfrm>
          <a:prstGeom prst="rect">
            <a:avLst/>
          </a:prstGeom>
          <a:noFill/>
        </p:spPr>
      </p:pic>
      <p:pic>
        <p:nvPicPr>
          <p:cNvPr id="1135634" name="Picture 18" descr="bttn_exit">
            <a:hlinkClick r:id="" action="ppaction://hlinkshowjump?jump=endshow" highlightClick="1"/>
          </p:cNvPr>
          <p:cNvPicPr>
            <a:picLocks noChangeAspect="1" noChangeArrowheads="1"/>
          </p:cNvPicPr>
          <p:nvPr/>
        </p:nvPicPr>
        <p:blipFill>
          <a:blip r:embed="rId4" cstate="print"/>
          <a:srcRect/>
          <a:stretch>
            <a:fillRect/>
          </a:stretch>
        </p:blipFill>
        <p:spPr bwMode="auto">
          <a:xfrm>
            <a:off x="6934200" y="6491288"/>
            <a:ext cx="420688" cy="306387"/>
          </a:xfrm>
          <a:prstGeom prst="rect">
            <a:avLst/>
          </a:prstGeom>
          <a:noFill/>
        </p:spPr>
      </p:pic>
      <p:pic>
        <p:nvPicPr>
          <p:cNvPr id="1135635" name="Picture 19" descr="toc">
            <a:hlinkClick r:id="rId5" action="ppaction://hlinksldjump"/>
          </p:cNvPr>
          <p:cNvPicPr>
            <a:picLocks noChangeAspect="1" noChangeArrowheads="1"/>
          </p:cNvPicPr>
          <p:nvPr/>
        </p:nvPicPr>
        <p:blipFill>
          <a:blip r:embed="rId6" cstate="print"/>
          <a:srcRect/>
          <a:stretch>
            <a:fillRect/>
          </a:stretch>
        </p:blipFill>
        <p:spPr bwMode="auto">
          <a:xfrm>
            <a:off x="7467600" y="6489700"/>
            <a:ext cx="420688" cy="309563"/>
          </a:xfrm>
          <a:prstGeom prst="rect">
            <a:avLst/>
          </a:prstGeom>
          <a:noFill/>
        </p:spPr>
      </p:pic>
      <p:pic>
        <p:nvPicPr>
          <p:cNvPr id="1135636" name="Picture 20" descr="bttn_next">
            <a:hlinkClick r:id="" action="ppaction://hlinkshowjump?jump=nextslide" highlightClick="1"/>
          </p:cNvPr>
          <p:cNvPicPr>
            <a:picLocks noChangeAspect="1" noChangeArrowheads="1"/>
          </p:cNvPicPr>
          <p:nvPr/>
        </p:nvPicPr>
        <p:blipFill>
          <a:blip r:embed="rId7" cstate="print"/>
          <a:srcRect/>
          <a:stretch>
            <a:fillRect/>
          </a:stretch>
        </p:blipFill>
        <p:spPr bwMode="auto">
          <a:xfrm>
            <a:off x="8528050" y="6489700"/>
            <a:ext cx="420688" cy="309563"/>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28588" y="685800"/>
            <a:ext cx="8885237" cy="1155700"/>
          </a:xfrm>
          <a:prstGeom prst="rect">
            <a:avLst/>
          </a:prstGeom>
          <a:noFill/>
          <a:ln w="9525">
            <a:noFill/>
            <a:miter lim="800000"/>
            <a:headEnd/>
            <a:tailEnd/>
          </a:ln>
          <a:effectLst/>
        </p:spPr>
        <p:txBody>
          <a:bodyPr lIns="92075" tIns="46038" rIns="92075" bIns="46038" anchor="ctr"/>
          <a:lstStyle/>
          <a:p>
            <a:pPr algn="ctr"/>
            <a:r>
              <a:rPr lang="en-US" sz="4400">
                <a:solidFill>
                  <a:schemeClr val="tx2"/>
                </a:solidFill>
              </a:rPr>
              <a:t>Westward Expansion and the American Indians</a:t>
            </a:r>
          </a:p>
        </p:txBody>
      </p:sp>
      <p:sp>
        <p:nvSpPr>
          <p:cNvPr id="12291" name="Rectangle 3"/>
          <p:cNvSpPr>
            <a:spLocks noChangeArrowheads="1"/>
          </p:cNvSpPr>
          <p:nvPr/>
        </p:nvSpPr>
        <p:spPr bwMode="auto">
          <a:xfrm>
            <a:off x="123825" y="2133600"/>
            <a:ext cx="8896350" cy="4589463"/>
          </a:xfrm>
          <a:prstGeom prst="rect">
            <a:avLst/>
          </a:prstGeom>
          <a:noFill/>
          <a:ln w="9525">
            <a:noFill/>
            <a:miter lim="800000"/>
            <a:headEnd/>
            <a:tailEnd/>
          </a:ln>
          <a:effectLst/>
        </p:spPr>
        <p:txBody>
          <a:bodyPr lIns="92075" tIns="46038" rIns="92075" bIns="46038"/>
          <a:lstStyle/>
          <a:p>
            <a:pPr marL="342900" indent="-342900">
              <a:lnSpc>
                <a:spcPct val="90000"/>
              </a:lnSpc>
              <a:spcBef>
                <a:spcPct val="20000"/>
              </a:spcBef>
              <a:buSzPct val="75000"/>
              <a:buFont typeface="Wingdings" pitchFamily="2" charset="2"/>
              <a:buChar char="v"/>
            </a:pPr>
            <a:r>
              <a:rPr lang="en-US" sz="2800" dirty="0"/>
              <a:t>Cultures under pressure</a:t>
            </a:r>
          </a:p>
          <a:p>
            <a:pPr marL="742950" lvl="1" indent="-285750">
              <a:lnSpc>
                <a:spcPct val="90000"/>
              </a:lnSpc>
              <a:spcBef>
                <a:spcPct val="20000"/>
              </a:spcBef>
              <a:buSzPct val="75000"/>
              <a:buFont typeface="Wingdings" pitchFamily="2" charset="2"/>
              <a:buChar char="v"/>
            </a:pPr>
            <a:r>
              <a:rPr lang="en-US" dirty="0"/>
              <a:t>Though most Native American tribes had different ways of life they all believed they were one with nature and nature was sacred – white men did not feel the same way.</a:t>
            </a:r>
          </a:p>
          <a:p>
            <a:pPr marL="742950" lvl="1" indent="-285750">
              <a:lnSpc>
                <a:spcPct val="90000"/>
              </a:lnSpc>
              <a:spcBef>
                <a:spcPct val="20000"/>
              </a:spcBef>
              <a:buSzPct val="75000"/>
              <a:buFont typeface="Wingdings" pitchFamily="2" charset="2"/>
              <a:buChar char="v"/>
            </a:pPr>
            <a:r>
              <a:rPr lang="en-US" dirty="0"/>
              <a:t>Early 1800s Indians can have the west – desert uninhabitable</a:t>
            </a:r>
          </a:p>
          <a:p>
            <a:pPr marL="742950" lvl="1" indent="-285750">
              <a:lnSpc>
                <a:spcPct val="90000"/>
              </a:lnSpc>
              <a:spcBef>
                <a:spcPct val="20000"/>
              </a:spcBef>
              <a:buSzPct val="75000"/>
              <a:buFont typeface="Wingdings" pitchFamily="2" charset="2"/>
              <a:buChar char="v"/>
            </a:pPr>
            <a:r>
              <a:rPr lang="en-US" dirty="0"/>
              <a:t>1830s trade regulation = limited white access to territory</a:t>
            </a:r>
          </a:p>
          <a:p>
            <a:pPr marL="742950" lvl="1" indent="-285750">
              <a:lnSpc>
                <a:spcPct val="90000"/>
              </a:lnSpc>
              <a:spcBef>
                <a:spcPct val="20000"/>
              </a:spcBef>
              <a:buSzPct val="75000"/>
              <a:buFont typeface="Wingdings" pitchFamily="2" charset="2"/>
              <a:buChar char="v"/>
            </a:pPr>
            <a:r>
              <a:rPr lang="en-US" dirty="0"/>
              <a:t>1850s Gold &amp; silver found in Indian territory</a:t>
            </a:r>
          </a:p>
          <a:p>
            <a:pPr marL="742950" lvl="1" indent="-285750">
              <a:lnSpc>
                <a:spcPct val="90000"/>
              </a:lnSpc>
              <a:spcBef>
                <a:spcPct val="20000"/>
              </a:spcBef>
              <a:buSzPct val="75000"/>
              <a:buFont typeface="Wingdings" pitchFamily="2" charset="2"/>
              <a:buChar char="v"/>
            </a:pPr>
            <a:r>
              <a:rPr lang="en-US" dirty="0"/>
              <a:t>1851 railway wanted restrict Indians to smaller territory</a:t>
            </a:r>
          </a:p>
          <a:p>
            <a:pPr marL="742950" lvl="1" indent="-285750">
              <a:lnSpc>
                <a:spcPct val="90000"/>
              </a:lnSpc>
              <a:spcBef>
                <a:spcPct val="20000"/>
              </a:spcBef>
              <a:buSzPct val="75000"/>
              <a:buFont typeface="Wingdings" pitchFamily="2" charset="2"/>
              <a:buChar char="v"/>
            </a:pPr>
            <a:r>
              <a:rPr lang="en-US" dirty="0"/>
              <a:t>1860s Indians forced onto </a:t>
            </a:r>
            <a:r>
              <a:rPr lang="en-US" b="1" dirty="0">
                <a:solidFill>
                  <a:srgbClr val="990000"/>
                </a:solidFill>
              </a:rPr>
              <a:t>reservations</a:t>
            </a:r>
          </a:p>
          <a:p>
            <a:pPr marL="742950" lvl="1" indent="-285750">
              <a:lnSpc>
                <a:spcPct val="90000"/>
              </a:lnSpc>
              <a:spcBef>
                <a:spcPct val="20000"/>
              </a:spcBef>
              <a:buSzPct val="75000"/>
              <a:buFont typeface="Wingdings" pitchFamily="2" charset="2"/>
              <a:buChar char="v"/>
            </a:pPr>
            <a:r>
              <a:rPr lang="en-US" dirty="0"/>
              <a:t>New diseases spread from white </a:t>
            </a:r>
            <a:r>
              <a:rPr lang="en-US" dirty="0" smtClean="0"/>
              <a:t>settlers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28588" y="685800"/>
            <a:ext cx="8885237" cy="1155700"/>
          </a:xfrm>
          <a:prstGeom prst="rect">
            <a:avLst/>
          </a:prstGeom>
          <a:noFill/>
          <a:ln w="9525">
            <a:noFill/>
            <a:miter lim="800000"/>
            <a:headEnd/>
            <a:tailEnd/>
          </a:ln>
          <a:effectLst/>
        </p:spPr>
        <p:txBody>
          <a:bodyPr lIns="92075" tIns="46038" rIns="92075" bIns="46038" anchor="ctr"/>
          <a:lstStyle/>
          <a:p>
            <a:pPr algn="ctr"/>
            <a:r>
              <a:rPr lang="en-US" sz="4400">
                <a:solidFill>
                  <a:schemeClr val="tx2"/>
                </a:solidFill>
              </a:rPr>
              <a:t>Westward Expansion and the American Indians</a:t>
            </a:r>
          </a:p>
        </p:txBody>
      </p:sp>
      <p:sp>
        <p:nvSpPr>
          <p:cNvPr id="14339" name="Text Box 3"/>
          <p:cNvSpPr txBox="1">
            <a:spLocks noChangeArrowheads="1"/>
          </p:cNvSpPr>
          <p:nvPr/>
        </p:nvSpPr>
        <p:spPr bwMode="auto">
          <a:xfrm>
            <a:off x="457200" y="2209800"/>
            <a:ext cx="8229600" cy="4572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a:t>1. What three circumstances hurt Native Americans?</a:t>
            </a:r>
          </a:p>
        </p:txBody>
      </p:sp>
      <p:sp>
        <p:nvSpPr>
          <p:cNvPr id="14340" name="Text Box 4"/>
          <p:cNvSpPr txBox="1">
            <a:spLocks noChangeArrowheads="1"/>
          </p:cNvSpPr>
          <p:nvPr/>
        </p:nvSpPr>
        <p:spPr bwMode="auto">
          <a:xfrm>
            <a:off x="533400" y="2895600"/>
            <a:ext cx="8077200" cy="19177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a:t>The forcing of Native Americans onto reservations; </a:t>
            </a:r>
          </a:p>
          <a:p>
            <a:pPr>
              <a:spcBef>
                <a:spcPct val="50000"/>
              </a:spcBef>
            </a:pPr>
            <a:r>
              <a:rPr lang="en-US"/>
              <a:t>the introduction of diseases which Native Americans were not immune; </a:t>
            </a:r>
          </a:p>
          <a:p>
            <a:pPr>
              <a:spcBef>
                <a:spcPct val="50000"/>
              </a:spcBef>
            </a:pPr>
            <a:r>
              <a:rPr lang="en-US"/>
              <a:t>the destruction of buffalo herds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Effect transition="in" filter="checkerboard(across)">
                                      <p:cBhvr>
                                        <p:cTn id="7" dur="500"/>
                                        <p:tgtEl>
                                          <p:spTgt spid="143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340">
                                            <p:txEl>
                                              <p:pRg st="1" end="1"/>
                                            </p:txEl>
                                          </p:spTgt>
                                        </p:tgtEl>
                                        <p:attrNameLst>
                                          <p:attrName>style.visibility</p:attrName>
                                        </p:attrNameLst>
                                      </p:cBhvr>
                                      <p:to>
                                        <p:strVal val="visible"/>
                                      </p:to>
                                    </p:set>
                                    <p:animEffect transition="in" filter="checkerboard(across)">
                                      <p:cBhvr>
                                        <p:cTn id="12" dur="500"/>
                                        <p:tgtEl>
                                          <p:spTgt spid="143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340">
                                            <p:txEl>
                                              <p:pRg st="2" end="2"/>
                                            </p:txEl>
                                          </p:spTgt>
                                        </p:tgtEl>
                                        <p:attrNameLst>
                                          <p:attrName>style.visibility</p:attrName>
                                        </p:attrNameLst>
                                      </p:cBhvr>
                                      <p:to>
                                        <p:strVal val="visible"/>
                                      </p:to>
                                    </p:set>
                                    <p:animEffect transition="in" filter="checkerboard(across)">
                                      <p:cBhvr>
                                        <p:cTn id="17" dur="500"/>
                                        <p:tgtEl>
                                          <p:spTgt spid="143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282" name="Picture 2" descr="chapter_activity"/>
          <p:cNvPicPr>
            <a:picLocks noGrp="1" noChangeAspect="1" noChangeArrowheads="1"/>
          </p:cNvPicPr>
          <p:nvPr/>
        </p:nvPicPr>
        <p:blipFill>
          <a:blip r:embed="rId3" cstate="print"/>
          <a:srcRect/>
          <a:stretch>
            <a:fillRect/>
          </a:stretch>
        </p:blipFill>
        <p:spPr bwMode="auto">
          <a:xfrm>
            <a:off x="0" y="0"/>
            <a:ext cx="9144000" cy="819150"/>
          </a:xfrm>
          <a:prstGeom prst="rect">
            <a:avLst/>
          </a:prstGeom>
          <a:noFill/>
          <a:ln w="9525">
            <a:noFill/>
            <a:miter lim="800000"/>
            <a:headEnd/>
            <a:tailEnd/>
          </a:ln>
          <a:effectLst/>
        </p:spPr>
      </p:pic>
      <p:sp>
        <p:nvSpPr>
          <p:cNvPr id="1761283" name="Text Box 3"/>
          <p:cNvSpPr txBox="1">
            <a:spLocks noChangeArrowheads="1"/>
          </p:cNvSpPr>
          <p:nvPr/>
        </p:nvSpPr>
        <p:spPr bwMode="auto">
          <a:xfrm>
            <a:off x="1462088" y="73025"/>
            <a:ext cx="2809875" cy="336550"/>
          </a:xfrm>
          <a:prstGeom prst="rect">
            <a:avLst/>
          </a:prstGeom>
          <a:noFill/>
          <a:ln w="9525">
            <a:noFill/>
            <a:miter lim="800000"/>
            <a:headEnd/>
            <a:tailEnd/>
          </a:ln>
          <a:effectLst/>
        </p:spPr>
        <p:txBody>
          <a:bodyPr wrap="none">
            <a:spAutoFit/>
          </a:bodyPr>
          <a:lstStyle/>
          <a:p>
            <a:pPr>
              <a:lnSpc>
                <a:spcPct val="80000"/>
              </a:lnSpc>
              <a:spcBef>
                <a:spcPct val="20000"/>
              </a:spcBef>
            </a:pPr>
            <a:r>
              <a:rPr lang="en-US" sz="2000">
                <a:solidFill>
                  <a:schemeClr val="bg1"/>
                </a:solidFill>
              </a:rPr>
              <a:t>Sand Creek Massacre</a:t>
            </a:r>
          </a:p>
        </p:txBody>
      </p:sp>
      <p:sp>
        <p:nvSpPr>
          <p:cNvPr id="1761284" name="Rectangle 4"/>
          <p:cNvSpPr>
            <a:spLocks noGrp="1" noChangeArrowheads="1"/>
          </p:cNvSpPr>
          <p:nvPr>
            <p:ph type="title"/>
          </p:nvPr>
        </p:nvSpPr>
        <p:spPr bwMode="auto">
          <a:xfrm>
            <a:off x="895350" y="6989763"/>
            <a:ext cx="8229600" cy="171450"/>
          </a:xfrm>
          <a:noFill/>
          <a:ln>
            <a:miter lim="800000"/>
            <a:headEnd/>
            <a:tailEnd/>
          </a:ln>
        </p:spPr>
        <p:txBody>
          <a:bodyPr vert="horz" wrap="square" lIns="91440" tIns="45720" rIns="91440" bIns="45720" numCol="1" anchor="ctr" anchorCtr="0" compatLnSpc="1">
            <a:prstTxWarp prst="textNoShape">
              <a:avLst/>
            </a:prstTxWarp>
            <a:normAutofit fontScale="90000"/>
          </a:bodyPr>
          <a:lstStyle/>
          <a:p>
            <a:pPr algn="r"/>
            <a:r>
              <a:rPr lang="en-US" sz="1000">
                <a:solidFill>
                  <a:schemeClr val="bg1"/>
                </a:solidFill>
              </a:rPr>
              <a:t>Transparency: Sand Creek Massacre</a:t>
            </a:r>
          </a:p>
        </p:txBody>
      </p:sp>
      <p:pic>
        <p:nvPicPr>
          <p:cNvPr id="1761285" name="Picture 5" descr="bttn_prev">
            <a:hlinkClick r:id="" action="ppaction://hlinkshowjump?jump=previousslide" highlightClick="1"/>
          </p:cNvPr>
          <p:cNvPicPr>
            <a:picLocks noChangeAspect="1" noChangeArrowheads="1"/>
          </p:cNvPicPr>
          <p:nvPr/>
        </p:nvPicPr>
        <p:blipFill>
          <a:blip r:embed="rId4" cstate="print"/>
          <a:srcRect/>
          <a:stretch>
            <a:fillRect/>
          </a:stretch>
        </p:blipFill>
        <p:spPr bwMode="auto">
          <a:xfrm>
            <a:off x="7997825" y="6489700"/>
            <a:ext cx="420688" cy="309563"/>
          </a:xfrm>
          <a:prstGeom prst="rect">
            <a:avLst/>
          </a:prstGeom>
          <a:noFill/>
        </p:spPr>
      </p:pic>
      <p:pic>
        <p:nvPicPr>
          <p:cNvPr id="1761286" name="Picture 6" descr="bttn_exit">
            <a:hlinkClick r:id="" action="ppaction://hlinkshowjump?jump=endshow" highlightClick="1"/>
          </p:cNvPr>
          <p:cNvPicPr>
            <a:picLocks noChangeAspect="1" noChangeArrowheads="1"/>
          </p:cNvPicPr>
          <p:nvPr/>
        </p:nvPicPr>
        <p:blipFill>
          <a:blip r:embed="rId5" cstate="print"/>
          <a:srcRect/>
          <a:stretch>
            <a:fillRect/>
          </a:stretch>
        </p:blipFill>
        <p:spPr bwMode="auto">
          <a:xfrm>
            <a:off x="6934200" y="6491288"/>
            <a:ext cx="420688" cy="306387"/>
          </a:xfrm>
          <a:prstGeom prst="rect">
            <a:avLst/>
          </a:prstGeom>
          <a:noFill/>
        </p:spPr>
      </p:pic>
      <p:pic>
        <p:nvPicPr>
          <p:cNvPr id="1761287" name="Picture 7" descr="toc">
            <a:hlinkClick r:id="rId6" action="ppaction://hlinksldjump"/>
          </p:cNvPr>
          <p:cNvPicPr>
            <a:picLocks noChangeAspect="1" noChangeArrowheads="1"/>
          </p:cNvPicPr>
          <p:nvPr/>
        </p:nvPicPr>
        <p:blipFill>
          <a:blip r:embed="rId7" cstate="print"/>
          <a:srcRect/>
          <a:stretch>
            <a:fillRect/>
          </a:stretch>
        </p:blipFill>
        <p:spPr bwMode="auto">
          <a:xfrm>
            <a:off x="7467600" y="6489700"/>
            <a:ext cx="420688" cy="309563"/>
          </a:xfrm>
          <a:prstGeom prst="rect">
            <a:avLst/>
          </a:prstGeom>
          <a:noFill/>
        </p:spPr>
      </p:pic>
      <p:pic>
        <p:nvPicPr>
          <p:cNvPr id="1761288" name="Picture 8" descr="bttn_next">
            <a:hlinkClick r:id="" action="ppaction://hlinkshowjump?jump=nextslide" highlightClick="1"/>
          </p:cNvPr>
          <p:cNvPicPr>
            <a:picLocks noChangeAspect="1" noChangeArrowheads="1"/>
          </p:cNvPicPr>
          <p:nvPr/>
        </p:nvPicPr>
        <p:blipFill>
          <a:blip r:embed="rId8" cstate="print"/>
          <a:srcRect/>
          <a:stretch>
            <a:fillRect/>
          </a:stretch>
        </p:blipFill>
        <p:spPr bwMode="auto">
          <a:xfrm>
            <a:off x="8528050" y="6489700"/>
            <a:ext cx="420688" cy="309563"/>
          </a:xfrm>
          <a:prstGeom prst="rect">
            <a:avLst/>
          </a:prstGeom>
          <a:noFill/>
        </p:spPr>
      </p:pic>
      <p:sp>
        <p:nvSpPr>
          <p:cNvPr id="1761290" name="Text Box 10"/>
          <p:cNvSpPr txBox="1">
            <a:spLocks noChangeArrowheads="1"/>
          </p:cNvSpPr>
          <p:nvPr/>
        </p:nvSpPr>
        <p:spPr bwMode="auto">
          <a:xfrm>
            <a:off x="-31750" y="153988"/>
            <a:ext cx="1752600" cy="274637"/>
          </a:xfrm>
          <a:prstGeom prst="rect">
            <a:avLst/>
          </a:prstGeom>
          <a:noFill/>
          <a:ln w="9525">
            <a:noFill/>
            <a:miter lim="800000"/>
            <a:headEnd/>
            <a:tailEnd/>
          </a:ln>
          <a:effectLst/>
        </p:spPr>
        <p:txBody>
          <a:bodyPr>
            <a:spAutoFit/>
          </a:bodyPr>
          <a:lstStyle/>
          <a:p>
            <a:pPr>
              <a:spcBef>
                <a:spcPct val="50000"/>
              </a:spcBef>
            </a:pPr>
            <a:r>
              <a:rPr lang="en-US" sz="1200">
                <a:solidFill>
                  <a:schemeClr val="bg1"/>
                </a:solidFill>
              </a:rPr>
              <a:t>TRANSPARENCY</a:t>
            </a:r>
          </a:p>
        </p:txBody>
      </p:sp>
      <p:pic>
        <p:nvPicPr>
          <p:cNvPr id="1761292" name="Picture 12" descr="A58_PH_US_CT_C07_Vol"/>
          <p:cNvPicPr>
            <a:picLocks noChangeAspect="1" noChangeArrowheads="1"/>
          </p:cNvPicPr>
          <p:nvPr/>
        </p:nvPicPr>
        <p:blipFill>
          <a:blip r:embed="rId9" cstate="print"/>
          <a:srcRect/>
          <a:stretch>
            <a:fillRect/>
          </a:stretch>
        </p:blipFill>
        <p:spPr bwMode="auto">
          <a:xfrm>
            <a:off x="-1" y="1066801"/>
            <a:ext cx="9140079" cy="5791200"/>
          </a:xfrm>
          <a:prstGeom prst="rect">
            <a:avLst/>
          </a:prstGeo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28588" y="685800"/>
            <a:ext cx="8885237" cy="1155700"/>
          </a:xfrm>
          <a:prstGeom prst="rect">
            <a:avLst/>
          </a:prstGeom>
          <a:noFill/>
          <a:ln w="9525">
            <a:noFill/>
            <a:miter lim="800000"/>
            <a:headEnd/>
            <a:tailEnd/>
          </a:ln>
          <a:effectLst/>
        </p:spPr>
        <p:txBody>
          <a:bodyPr lIns="92075" tIns="46038" rIns="92075" bIns="46038" anchor="ctr"/>
          <a:lstStyle/>
          <a:p>
            <a:pPr algn="ctr"/>
            <a:r>
              <a:rPr lang="en-US" sz="4400">
                <a:solidFill>
                  <a:schemeClr val="tx2"/>
                </a:solidFill>
              </a:rPr>
              <a:t>Westward Expansion and the American Indians</a:t>
            </a:r>
          </a:p>
        </p:txBody>
      </p:sp>
      <p:sp>
        <p:nvSpPr>
          <p:cNvPr id="13315" name="Rectangle 3"/>
          <p:cNvSpPr>
            <a:spLocks noChangeArrowheads="1"/>
          </p:cNvSpPr>
          <p:nvPr/>
        </p:nvSpPr>
        <p:spPr bwMode="auto">
          <a:xfrm>
            <a:off x="123825" y="2133600"/>
            <a:ext cx="8896350" cy="4589463"/>
          </a:xfrm>
          <a:prstGeom prst="rect">
            <a:avLst/>
          </a:prstGeom>
          <a:noFill/>
          <a:ln w="9525">
            <a:noFill/>
            <a:miter lim="800000"/>
            <a:headEnd/>
            <a:tailEnd/>
          </a:ln>
          <a:effectLst/>
        </p:spPr>
        <p:txBody>
          <a:bodyPr lIns="92075" tIns="46038" rIns="92075" bIns="46038"/>
          <a:lstStyle/>
          <a:p>
            <a:pPr marL="342900" indent="-342900">
              <a:lnSpc>
                <a:spcPct val="90000"/>
              </a:lnSpc>
              <a:spcBef>
                <a:spcPct val="20000"/>
              </a:spcBef>
              <a:buSzPct val="75000"/>
              <a:buFont typeface="Wingdings" pitchFamily="2" charset="2"/>
              <a:buChar char="v"/>
            </a:pPr>
            <a:r>
              <a:rPr lang="en-US" sz="2800" dirty="0"/>
              <a:t>New Settlers &amp; Native Americans Clash</a:t>
            </a:r>
          </a:p>
          <a:p>
            <a:pPr marL="742950" lvl="1" indent="-285750">
              <a:lnSpc>
                <a:spcPct val="90000"/>
              </a:lnSpc>
              <a:spcBef>
                <a:spcPct val="20000"/>
              </a:spcBef>
              <a:buSzPct val="75000"/>
              <a:buFont typeface="Wingdings" pitchFamily="2" charset="2"/>
              <a:buChar char="v"/>
            </a:pPr>
            <a:r>
              <a:rPr lang="en-US" dirty="0"/>
              <a:t>Sioux Indians resisted expulsion – attacked settlements in Minnesota</a:t>
            </a:r>
          </a:p>
          <a:p>
            <a:pPr marL="742950" lvl="1" indent="-285750">
              <a:lnSpc>
                <a:spcPct val="90000"/>
              </a:lnSpc>
              <a:spcBef>
                <a:spcPct val="20000"/>
              </a:spcBef>
              <a:buSzPct val="75000"/>
              <a:buFont typeface="Wingdings" pitchFamily="2" charset="2"/>
              <a:buChar char="v"/>
            </a:pPr>
            <a:r>
              <a:rPr lang="en-US" b="1" dirty="0">
                <a:solidFill>
                  <a:srgbClr val="FF0000"/>
                </a:solidFill>
              </a:rPr>
              <a:t>Sand Creek Massacre</a:t>
            </a:r>
            <a:r>
              <a:rPr lang="en-US" b="1" dirty="0"/>
              <a:t> – </a:t>
            </a:r>
            <a:r>
              <a:rPr lang="en-US" dirty="0"/>
              <a:t>US troops massacre federally protected Cheyenne and Arapaho tribes residing at Sand Creek (unarmed)</a:t>
            </a:r>
            <a:endParaRPr lang="en-US" b="1" dirty="0">
              <a:solidFill>
                <a:schemeClr val="folHlink"/>
              </a:solidFill>
            </a:endParaRPr>
          </a:p>
          <a:p>
            <a:pPr marL="342900" indent="-342900">
              <a:lnSpc>
                <a:spcPct val="90000"/>
              </a:lnSpc>
              <a:spcBef>
                <a:spcPct val="20000"/>
              </a:spcBef>
              <a:buSzPct val="75000"/>
              <a:buFont typeface="Wingdings" pitchFamily="2" charset="2"/>
              <a:buChar char="v"/>
            </a:pPr>
            <a:r>
              <a:rPr lang="en-US" sz="2800" dirty="0"/>
              <a:t>Plan for Peace Fails</a:t>
            </a:r>
          </a:p>
          <a:p>
            <a:pPr marL="742950" lvl="1" indent="-285750">
              <a:lnSpc>
                <a:spcPct val="90000"/>
              </a:lnSpc>
              <a:spcBef>
                <a:spcPct val="20000"/>
              </a:spcBef>
              <a:buSzPct val="75000"/>
              <a:buFont typeface="Wingdings" pitchFamily="2" charset="2"/>
              <a:buChar char="v"/>
            </a:pPr>
            <a:r>
              <a:rPr lang="en-US" dirty="0"/>
              <a:t>Indians must settle on farms &amp; become civilized</a:t>
            </a:r>
          </a:p>
          <a:p>
            <a:pPr marL="742950" lvl="1" indent="-285750">
              <a:lnSpc>
                <a:spcPct val="90000"/>
              </a:lnSpc>
              <a:spcBef>
                <a:spcPct val="20000"/>
              </a:spcBef>
              <a:buSzPct val="75000"/>
              <a:buFont typeface="Wingdings" pitchFamily="2" charset="2"/>
              <a:buChar char="v"/>
            </a:pPr>
            <a:r>
              <a:rPr lang="en-US" dirty="0"/>
              <a:t>Fort Laramie Treaty – Sioux gained more land</a:t>
            </a:r>
          </a:p>
          <a:p>
            <a:pPr marL="1143000" lvl="2" indent="-228600">
              <a:lnSpc>
                <a:spcPct val="90000"/>
              </a:lnSpc>
              <a:spcBef>
                <a:spcPct val="20000"/>
              </a:spcBef>
              <a:buSzPct val="75000"/>
              <a:buFont typeface="Wingdings" pitchFamily="2" charset="2"/>
              <a:buChar char="v"/>
            </a:pPr>
            <a:r>
              <a:rPr lang="en-US" dirty="0"/>
              <a:t>Land was not adequate, some Natives could not abide by the rules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28588" y="685800"/>
            <a:ext cx="8885237" cy="1155700"/>
          </a:xfrm>
          <a:prstGeom prst="rect">
            <a:avLst/>
          </a:prstGeom>
          <a:noFill/>
          <a:ln w="9525">
            <a:noFill/>
            <a:miter lim="800000"/>
            <a:headEnd/>
            <a:tailEnd/>
          </a:ln>
          <a:effectLst/>
        </p:spPr>
        <p:txBody>
          <a:bodyPr lIns="92075" tIns="46038" rIns="92075" bIns="46038" anchor="ctr"/>
          <a:lstStyle/>
          <a:p>
            <a:pPr algn="ctr"/>
            <a:r>
              <a:rPr lang="en-US" sz="4400">
                <a:solidFill>
                  <a:schemeClr val="tx2"/>
                </a:solidFill>
              </a:rPr>
              <a:t>Westward Expansion and the American Indians</a:t>
            </a:r>
          </a:p>
        </p:txBody>
      </p:sp>
      <p:sp>
        <p:nvSpPr>
          <p:cNvPr id="15363" name="Text Box 3"/>
          <p:cNvSpPr txBox="1">
            <a:spLocks noChangeArrowheads="1"/>
          </p:cNvSpPr>
          <p:nvPr/>
        </p:nvSpPr>
        <p:spPr bwMode="auto">
          <a:xfrm>
            <a:off x="381000" y="2057400"/>
            <a:ext cx="8229600" cy="4572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a:t>1. Why did tension exist between settlers and Indians? </a:t>
            </a:r>
          </a:p>
        </p:txBody>
      </p:sp>
      <p:sp>
        <p:nvSpPr>
          <p:cNvPr id="15364" name="Text Box 4"/>
          <p:cNvSpPr txBox="1">
            <a:spLocks noChangeArrowheads="1"/>
          </p:cNvSpPr>
          <p:nvPr/>
        </p:nvSpPr>
        <p:spPr bwMode="auto">
          <a:xfrm>
            <a:off x="762000" y="2819400"/>
            <a:ext cx="7620000" cy="1187450"/>
          </a:xfrm>
          <a:prstGeom prst="rect">
            <a:avLst/>
          </a:prstGeom>
          <a:noFill/>
          <a:ln w="12700" cap="sq">
            <a:noFill/>
            <a:miter lim="800000"/>
            <a:headEnd type="none" w="sm" len="sm"/>
            <a:tailEnd type="none" w="sm" len="sm"/>
          </a:ln>
          <a:effectLst/>
        </p:spPr>
        <p:txBody>
          <a:bodyPr>
            <a:spAutoFit/>
          </a:bodyPr>
          <a:lstStyle/>
          <a:p>
            <a:pPr>
              <a:spcBef>
                <a:spcPct val="50000"/>
              </a:spcBef>
            </a:pPr>
            <a:r>
              <a:rPr lang="en-US"/>
              <a:t>Settlers wanted the land and its resources, but Native Americans did not want to move.  Treaties were made, but the government did not enforce them.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additive="base">
                                        <p:cTn id="7" dur="500" fill="hold"/>
                                        <p:tgtEl>
                                          <p:spTgt spid="15364"/>
                                        </p:tgtEl>
                                        <p:attrNameLst>
                                          <p:attrName>ppt_x</p:attrName>
                                        </p:attrNameLst>
                                      </p:cBhvr>
                                      <p:tavLst>
                                        <p:tav tm="0">
                                          <p:val>
                                            <p:strVal val="0-#ppt_w/2"/>
                                          </p:val>
                                        </p:tav>
                                        <p:tav tm="100000">
                                          <p:val>
                                            <p:strVal val="#ppt_x"/>
                                          </p:val>
                                        </p:tav>
                                      </p:tavLst>
                                    </p:anim>
                                    <p:anim calcmode="lin" valueType="num">
                                      <p:cBhvr additive="base">
                                        <p:cTn id="8" dur="500" fill="hold"/>
                                        <p:tgtEl>
                                          <p:spTgt spid="153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28588" y="685800"/>
            <a:ext cx="8885237" cy="1155700"/>
          </a:xfrm>
          <a:prstGeom prst="rect">
            <a:avLst/>
          </a:prstGeom>
          <a:noFill/>
          <a:ln w="9525">
            <a:noFill/>
            <a:miter lim="800000"/>
            <a:headEnd/>
            <a:tailEnd/>
          </a:ln>
          <a:effectLst/>
        </p:spPr>
        <p:txBody>
          <a:bodyPr lIns="92075" tIns="46038" rIns="92075" bIns="46038" anchor="ctr"/>
          <a:lstStyle/>
          <a:p>
            <a:pPr algn="ctr"/>
            <a:r>
              <a:rPr lang="en-US" sz="4400">
                <a:solidFill>
                  <a:schemeClr val="tx2"/>
                </a:solidFill>
              </a:rPr>
              <a:t>Westward Expansion and the American Indians</a:t>
            </a:r>
          </a:p>
        </p:txBody>
      </p:sp>
      <p:sp>
        <p:nvSpPr>
          <p:cNvPr id="16387" name="Text Box 3"/>
          <p:cNvSpPr txBox="1">
            <a:spLocks noChangeArrowheads="1"/>
          </p:cNvSpPr>
          <p:nvPr/>
        </p:nvSpPr>
        <p:spPr bwMode="auto">
          <a:xfrm>
            <a:off x="228600" y="2133600"/>
            <a:ext cx="8458200" cy="4656138"/>
          </a:xfrm>
          <a:prstGeom prst="rect">
            <a:avLst/>
          </a:prstGeom>
          <a:noFill/>
          <a:ln w="12700" cap="sq">
            <a:noFill/>
            <a:miter lim="800000"/>
            <a:headEnd type="none" w="sm" len="sm"/>
            <a:tailEnd type="none" w="sm" len="sm"/>
          </a:ln>
          <a:effectLst/>
        </p:spPr>
        <p:txBody>
          <a:bodyPr>
            <a:spAutoFit/>
          </a:bodyPr>
          <a:lstStyle/>
          <a:p>
            <a:pPr marL="342900" indent="-342900">
              <a:spcBef>
                <a:spcPct val="50000"/>
              </a:spcBef>
              <a:buFont typeface="Wingdings" pitchFamily="2" charset="2"/>
              <a:buChar char="v"/>
            </a:pPr>
            <a:r>
              <a:rPr lang="en-US"/>
              <a:t>Apache &amp; Navajo War (1861-66)</a:t>
            </a:r>
          </a:p>
          <a:p>
            <a:pPr marL="342900" indent="-342900">
              <a:spcBef>
                <a:spcPct val="50000"/>
              </a:spcBef>
              <a:buFont typeface="Wingdings" pitchFamily="2" charset="2"/>
              <a:buChar char="v"/>
            </a:pPr>
            <a:r>
              <a:rPr lang="en-US"/>
              <a:t>Fetterman Massacre (1866)</a:t>
            </a:r>
          </a:p>
          <a:p>
            <a:pPr marL="342900" indent="-342900">
              <a:spcBef>
                <a:spcPct val="50000"/>
              </a:spcBef>
              <a:buFont typeface="Wingdings" pitchFamily="2" charset="2"/>
              <a:buChar char="v"/>
            </a:pPr>
            <a:r>
              <a:rPr lang="en-US"/>
              <a:t>Red River War (1874-75)</a:t>
            </a:r>
          </a:p>
          <a:p>
            <a:pPr marL="342900" indent="-342900">
              <a:spcBef>
                <a:spcPct val="50000"/>
              </a:spcBef>
              <a:buFont typeface="Wingdings" pitchFamily="2" charset="2"/>
              <a:buChar char="v"/>
            </a:pPr>
            <a:r>
              <a:rPr lang="en-US"/>
              <a:t>Battle of Little Big Horn (1876) – Sitting Bull</a:t>
            </a:r>
          </a:p>
          <a:p>
            <a:pPr marL="342900" indent="-342900">
              <a:spcBef>
                <a:spcPct val="50000"/>
              </a:spcBef>
              <a:buFont typeface="Wingdings" pitchFamily="2" charset="2"/>
              <a:buChar char="v"/>
            </a:pPr>
            <a:r>
              <a:rPr lang="en-US"/>
              <a:t>Nez Perce` War (1877) – Chief Joseph</a:t>
            </a:r>
          </a:p>
          <a:p>
            <a:pPr marL="342900" indent="-342900">
              <a:spcBef>
                <a:spcPct val="50000"/>
              </a:spcBef>
              <a:buFont typeface="Wingdings" pitchFamily="2" charset="2"/>
              <a:buChar char="v"/>
            </a:pPr>
            <a:r>
              <a:rPr lang="en-US"/>
              <a:t>Battle of Wounded Knee (1890)</a:t>
            </a:r>
          </a:p>
          <a:p>
            <a:pPr marL="342900" indent="-342900" algn="ctr">
              <a:spcBef>
                <a:spcPct val="50000"/>
              </a:spcBef>
              <a:buFont typeface="Wingdings" pitchFamily="2" charset="2"/>
              <a:buNone/>
            </a:pPr>
            <a:r>
              <a:rPr lang="en-US"/>
              <a:t>Please understand all of these battles (wars) between settlers and Indians</a:t>
            </a:r>
          </a:p>
          <a:p>
            <a:pPr marL="342900" indent="-342900">
              <a:spcBef>
                <a:spcPct val="50000"/>
              </a:spcBef>
              <a:buFont typeface="Wingdings" pitchFamily="2" charset="2"/>
              <a:buChar char="v"/>
            </a:pP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28588" y="685800"/>
            <a:ext cx="8885237" cy="1155700"/>
          </a:xfrm>
          <a:prstGeom prst="rect">
            <a:avLst/>
          </a:prstGeom>
          <a:noFill/>
          <a:ln w="9525">
            <a:noFill/>
            <a:miter lim="800000"/>
            <a:headEnd/>
            <a:tailEnd/>
          </a:ln>
          <a:effectLst/>
        </p:spPr>
        <p:txBody>
          <a:bodyPr lIns="92075" tIns="46038" rIns="92075" bIns="46038" anchor="ctr"/>
          <a:lstStyle/>
          <a:p>
            <a:pPr algn="ctr"/>
            <a:r>
              <a:rPr lang="en-US" sz="4400">
                <a:solidFill>
                  <a:schemeClr val="tx2"/>
                </a:solidFill>
              </a:rPr>
              <a:t>Westward Expansion and the American Indians</a:t>
            </a:r>
          </a:p>
        </p:txBody>
      </p:sp>
      <p:sp>
        <p:nvSpPr>
          <p:cNvPr id="17412" name="Text Box 4"/>
          <p:cNvSpPr txBox="1">
            <a:spLocks noChangeArrowheads="1"/>
          </p:cNvSpPr>
          <p:nvPr/>
        </p:nvSpPr>
        <p:spPr bwMode="auto">
          <a:xfrm>
            <a:off x="228600" y="2133600"/>
            <a:ext cx="8458200" cy="4437063"/>
          </a:xfrm>
          <a:prstGeom prst="rect">
            <a:avLst/>
          </a:prstGeom>
          <a:noFill/>
          <a:ln w="12700" cap="sq">
            <a:noFill/>
            <a:miter lim="800000"/>
            <a:headEnd type="none" w="sm" len="sm"/>
            <a:tailEnd type="none" w="sm" len="sm"/>
          </a:ln>
          <a:effectLst/>
        </p:spPr>
        <p:txBody>
          <a:bodyPr>
            <a:spAutoFit/>
          </a:bodyPr>
          <a:lstStyle/>
          <a:p>
            <a:pPr marL="342900" indent="-342900">
              <a:lnSpc>
                <a:spcPct val="80000"/>
              </a:lnSpc>
              <a:spcBef>
                <a:spcPct val="50000"/>
              </a:spcBef>
              <a:buFont typeface="Wingdings" pitchFamily="2" charset="2"/>
              <a:buChar char="v"/>
            </a:pPr>
            <a:r>
              <a:rPr lang="en-US"/>
              <a:t>Government promotes assimilation</a:t>
            </a:r>
          </a:p>
          <a:p>
            <a:pPr lvl="1">
              <a:lnSpc>
                <a:spcPct val="80000"/>
              </a:lnSpc>
              <a:spcBef>
                <a:spcPct val="50000"/>
              </a:spcBef>
              <a:buFont typeface="Wingdings" pitchFamily="2" charset="2"/>
              <a:buChar char="v"/>
            </a:pPr>
            <a:r>
              <a:rPr lang="en-US"/>
              <a:t>Indians would become farmers and adapt white mans culture</a:t>
            </a:r>
          </a:p>
          <a:p>
            <a:pPr marL="1141413" lvl="2" indent="-227013">
              <a:lnSpc>
                <a:spcPct val="80000"/>
              </a:lnSpc>
              <a:spcBef>
                <a:spcPct val="50000"/>
              </a:spcBef>
              <a:buFont typeface="Wingdings" pitchFamily="2" charset="2"/>
              <a:buChar char="v"/>
            </a:pPr>
            <a:r>
              <a:rPr lang="en-US" sz="2000"/>
              <a:t>Assimilate – take on traits of others immediately</a:t>
            </a:r>
          </a:p>
          <a:p>
            <a:pPr lvl="1">
              <a:lnSpc>
                <a:spcPct val="80000"/>
              </a:lnSpc>
              <a:spcBef>
                <a:spcPct val="50000"/>
              </a:spcBef>
              <a:buFont typeface="Wingdings" pitchFamily="2" charset="2"/>
              <a:buChar char="v"/>
            </a:pPr>
            <a:r>
              <a:rPr lang="en-US"/>
              <a:t>Why is forced assimilation destined to fail?</a:t>
            </a:r>
          </a:p>
          <a:p>
            <a:pPr lvl="1">
              <a:lnSpc>
                <a:spcPct val="80000"/>
              </a:lnSpc>
              <a:spcBef>
                <a:spcPct val="50000"/>
              </a:spcBef>
              <a:buFont typeface="Wingdings" pitchFamily="2" charset="2"/>
              <a:buNone/>
            </a:pPr>
            <a:endParaRPr lang="en-US"/>
          </a:p>
          <a:p>
            <a:pPr lvl="1">
              <a:lnSpc>
                <a:spcPct val="80000"/>
              </a:lnSpc>
              <a:spcBef>
                <a:spcPct val="50000"/>
              </a:spcBef>
              <a:buFont typeface="Wingdings" pitchFamily="2" charset="2"/>
              <a:buNone/>
            </a:pPr>
            <a:endParaRPr lang="en-US"/>
          </a:p>
          <a:p>
            <a:pPr lvl="1">
              <a:lnSpc>
                <a:spcPct val="80000"/>
              </a:lnSpc>
              <a:spcBef>
                <a:spcPct val="50000"/>
              </a:spcBef>
              <a:buFont typeface="Wingdings" pitchFamily="2" charset="2"/>
              <a:buChar char="v"/>
            </a:pPr>
            <a:r>
              <a:rPr lang="en-US"/>
              <a:t>Dawes General Allotment Act</a:t>
            </a:r>
          </a:p>
          <a:p>
            <a:pPr marL="1141413" lvl="2" indent="-227013">
              <a:lnSpc>
                <a:spcPct val="80000"/>
              </a:lnSpc>
              <a:spcBef>
                <a:spcPct val="50000"/>
              </a:spcBef>
              <a:buFont typeface="Wingdings" pitchFamily="2" charset="2"/>
              <a:buChar char="v"/>
            </a:pPr>
            <a:r>
              <a:rPr lang="en-US" sz="2000"/>
              <a:t>Replaced reservation system and gave Indians 160 acre lots to KEEP for 25 years. Worked fine in the east, but was not enough to supply a family in the west.</a:t>
            </a:r>
          </a:p>
          <a:p>
            <a:pPr marL="1141413" lvl="2" indent="-227013">
              <a:lnSpc>
                <a:spcPct val="80000"/>
              </a:lnSpc>
              <a:spcBef>
                <a:spcPct val="50000"/>
              </a:spcBef>
              <a:buFont typeface="Wingdings" pitchFamily="2" charset="2"/>
              <a:buChar char="v"/>
            </a:pPr>
            <a:r>
              <a:rPr lang="en-US" sz="2000"/>
              <a:t>More assimilation – schools - learn our culture</a:t>
            </a:r>
          </a:p>
        </p:txBody>
      </p:sp>
      <p:sp>
        <p:nvSpPr>
          <p:cNvPr id="17413" name="Text Box 5"/>
          <p:cNvSpPr txBox="1">
            <a:spLocks noChangeArrowheads="1"/>
          </p:cNvSpPr>
          <p:nvPr/>
        </p:nvSpPr>
        <p:spPr bwMode="auto">
          <a:xfrm>
            <a:off x="228600" y="3886200"/>
            <a:ext cx="8686800" cy="91598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800"/>
              <a:t>This entails major psychological changes and often severing of emotional ties with one’s background and family. Most cases this causes a person to no longer belong to their old culture or their new one, leaving them with no future.  Can cause severely violent reactions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1600200"/>
            <a:ext cx="7772400" cy="1143000"/>
          </a:xfrm>
        </p:spPr>
        <p:txBody>
          <a:bodyPr>
            <a:normAutofit fontScale="90000"/>
          </a:bodyPr>
          <a:lstStyle/>
          <a:p>
            <a:r>
              <a:rPr lang="en-US" dirty="0" smtClean="0"/>
              <a:t>Chapter 3 Section 3</a:t>
            </a:r>
            <a:br>
              <a:rPr lang="en-US" dirty="0" smtClean="0"/>
            </a:br>
            <a:r>
              <a:rPr lang="en-US" dirty="0" smtClean="0"/>
              <a:t>Bell </a:t>
            </a:r>
            <a:r>
              <a:rPr lang="en-US" dirty="0"/>
              <a:t>Ringer</a:t>
            </a:r>
          </a:p>
        </p:txBody>
      </p:sp>
      <p:sp>
        <p:nvSpPr>
          <p:cNvPr id="6147" name="Rectangle 3"/>
          <p:cNvSpPr>
            <a:spLocks noGrp="1" noChangeArrowheads="1"/>
          </p:cNvSpPr>
          <p:nvPr>
            <p:ph type="subTitle" idx="1"/>
          </p:nvPr>
        </p:nvSpPr>
        <p:spPr>
          <a:xfrm>
            <a:off x="609600" y="2743200"/>
            <a:ext cx="8077200" cy="3505200"/>
          </a:xfrm>
        </p:spPr>
        <p:txBody>
          <a:bodyPr/>
          <a:lstStyle/>
          <a:p>
            <a:pPr marL="233363" indent="-233363" algn="l"/>
            <a:r>
              <a:rPr lang="en-US" sz="2800" dirty="0"/>
              <a:t>Which of the following statements do you most agree:</a:t>
            </a:r>
          </a:p>
          <a:p>
            <a:pPr marL="233363" indent="-233363" algn="l">
              <a:buFont typeface="Wingdings" pitchFamily="2" charset="2"/>
              <a:buAutoNum type="arabicPeriod"/>
            </a:pPr>
            <a:r>
              <a:rPr lang="en-US" sz="2400" dirty="0"/>
              <a:t>Westward expansion was an inevitable and positive process.</a:t>
            </a:r>
          </a:p>
          <a:p>
            <a:pPr marL="233363" indent="-233363" algn="l">
              <a:buFont typeface="Wingdings" pitchFamily="2" charset="2"/>
              <a:buAutoNum type="arabicPeriod"/>
            </a:pPr>
            <a:r>
              <a:rPr lang="en-US" sz="2400" dirty="0"/>
              <a:t>Westward expansion was immoral and unfair because of the way it affected Native Americans.</a:t>
            </a:r>
          </a:p>
          <a:p>
            <a:pPr marL="233363" indent="-233363" algn="l">
              <a:buFont typeface="Wingdings" pitchFamily="2" charset="2"/>
              <a:buAutoNum type="arabicPeriod"/>
            </a:pPr>
            <a:r>
              <a:rPr lang="en-US" sz="2400" dirty="0"/>
              <a:t>Westward expansion was a process of its time and cannot be judged by modern standards</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9298" name="Picture 2" descr="chapter_activity"/>
          <p:cNvPicPr>
            <a:picLocks noGrp="1" noChangeAspect="1" noChangeArrowheads="1"/>
          </p:cNvPicPr>
          <p:nvPr/>
        </p:nvPicPr>
        <p:blipFill>
          <a:blip r:embed="rId3" cstate="print"/>
          <a:srcRect/>
          <a:stretch>
            <a:fillRect/>
          </a:stretch>
        </p:blipFill>
        <p:spPr bwMode="auto">
          <a:xfrm>
            <a:off x="0" y="0"/>
            <a:ext cx="9144000" cy="819150"/>
          </a:xfrm>
          <a:prstGeom prst="rect">
            <a:avLst/>
          </a:prstGeom>
          <a:noFill/>
          <a:ln w="9525">
            <a:noFill/>
            <a:miter lim="800000"/>
            <a:headEnd/>
            <a:tailEnd/>
          </a:ln>
          <a:effectLst/>
        </p:spPr>
      </p:pic>
      <p:sp>
        <p:nvSpPr>
          <p:cNvPr id="1719299" name="Text Box 3"/>
          <p:cNvSpPr txBox="1">
            <a:spLocks noChangeArrowheads="1"/>
          </p:cNvSpPr>
          <p:nvPr/>
        </p:nvSpPr>
        <p:spPr bwMode="auto">
          <a:xfrm>
            <a:off x="1462088" y="73025"/>
            <a:ext cx="2820987" cy="336550"/>
          </a:xfrm>
          <a:prstGeom prst="rect">
            <a:avLst/>
          </a:prstGeom>
          <a:noFill/>
          <a:ln w="9525">
            <a:noFill/>
            <a:miter lim="800000"/>
            <a:headEnd/>
            <a:tailEnd/>
          </a:ln>
          <a:effectLst/>
        </p:spPr>
        <p:txBody>
          <a:bodyPr wrap="none">
            <a:spAutoFit/>
          </a:bodyPr>
          <a:lstStyle/>
          <a:p>
            <a:pPr>
              <a:lnSpc>
                <a:spcPct val="80000"/>
              </a:lnSpc>
              <a:spcBef>
                <a:spcPct val="20000"/>
              </a:spcBef>
            </a:pPr>
            <a:r>
              <a:rPr lang="en-US" sz="2000">
                <a:solidFill>
                  <a:schemeClr val="bg1"/>
                </a:solidFill>
              </a:rPr>
              <a:t>Assimilation by Force</a:t>
            </a:r>
          </a:p>
        </p:txBody>
      </p:sp>
      <p:sp>
        <p:nvSpPr>
          <p:cNvPr id="1719300" name="Rectangle 4"/>
          <p:cNvSpPr>
            <a:spLocks noGrp="1" noChangeArrowheads="1"/>
          </p:cNvSpPr>
          <p:nvPr>
            <p:ph type="title"/>
          </p:nvPr>
        </p:nvSpPr>
        <p:spPr bwMode="auto">
          <a:noFill/>
          <a:ln>
            <a:miter lim="800000"/>
            <a:headEnd/>
            <a:tailEnd/>
          </a:ln>
        </p:spPr>
        <p:txBody>
          <a:bodyPr vert="horz" wrap="square" lIns="91440" tIns="45720" rIns="91440" bIns="45720" numCol="1" anchor="ctr" anchorCtr="0" compatLnSpc="1">
            <a:prstTxWarp prst="textNoShape">
              <a:avLst/>
            </a:prstTxWarp>
          </a:bodyPr>
          <a:lstStyle/>
          <a:p>
            <a:pPr algn="r"/>
            <a:r>
              <a:rPr lang="en-US" sz="1000">
                <a:solidFill>
                  <a:schemeClr val="bg1"/>
                </a:solidFill>
              </a:rPr>
              <a:t>Infographic: Assimilation by Force</a:t>
            </a:r>
          </a:p>
        </p:txBody>
      </p:sp>
      <p:pic>
        <p:nvPicPr>
          <p:cNvPr id="1719302" name="Picture 6" descr="bttn_prev">
            <a:hlinkClick r:id="" action="ppaction://hlinkshowjump?jump=previousslide" highlightClick="1"/>
          </p:cNvPr>
          <p:cNvPicPr>
            <a:picLocks noChangeAspect="1" noChangeArrowheads="1"/>
          </p:cNvPicPr>
          <p:nvPr/>
        </p:nvPicPr>
        <p:blipFill>
          <a:blip r:embed="rId4" cstate="print"/>
          <a:srcRect/>
          <a:stretch>
            <a:fillRect/>
          </a:stretch>
        </p:blipFill>
        <p:spPr bwMode="auto">
          <a:xfrm>
            <a:off x="7997825" y="6489700"/>
            <a:ext cx="420688" cy="309563"/>
          </a:xfrm>
          <a:prstGeom prst="rect">
            <a:avLst/>
          </a:prstGeom>
          <a:noFill/>
        </p:spPr>
      </p:pic>
      <p:pic>
        <p:nvPicPr>
          <p:cNvPr id="1719303" name="Picture 7" descr="bttn_exit">
            <a:hlinkClick r:id="" action="ppaction://hlinkshowjump?jump=endshow" highlightClick="1"/>
          </p:cNvPr>
          <p:cNvPicPr>
            <a:picLocks noChangeAspect="1" noChangeArrowheads="1"/>
          </p:cNvPicPr>
          <p:nvPr/>
        </p:nvPicPr>
        <p:blipFill>
          <a:blip r:embed="rId5" cstate="print"/>
          <a:srcRect/>
          <a:stretch>
            <a:fillRect/>
          </a:stretch>
        </p:blipFill>
        <p:spPr bwMode="auto">
          <a:xfrm>
            <a:off x="6934200" y="6491288"/>
            <a:ext cx="420688" cy="306387"/>
          </a:xfrm>
          <a:prstGeom prst="rect">
            <a:avLst/>
          </a:prstGeom>
          <a:noFill/>
        </p:spPr>
      </p:pic>
      <p:pic>
        <p:nvPicPr>
          <p:cNvPr id="1719304" name="Picture 8" descr="toc">
            <a:hlinkClick r:id="rId6" action="ppaction://hlinksldjump"/>
          </p:cNvPr>
          <p:cNvPicPr>
            <a:picLocks noChangeAspect="1" noChangeArrowheads="1"/>
          </p:cNvPicPr>
          <p:nvPr/>
        </p:nvPicPr>
        <p:blipFill>
          <a:blip r:embed="rId7" cstate="print"/>
          <a:srcRect/>
          <a:stretch>
            <a:fillRect/>
          </a:stretch>
        </p:blipFill>
        <p:spPr bwMode="auto">
          <a:xfrm>
            <a:off x="7467600" y="6489700"/>
            <a:ext cx="420688" cy="309563"/>
          </a:xfrm>
          <a:prstGeom prst="rect">
            <a:avLst/>
          </a:prstGeom>
          <a:noFill/>
        </p:spPr>
      </p:pic>
      <p:pic>
        <p:nvPicPr>
          <p:cNvPr id="1719305" name="Picture 9" descr="bttn_next">
            <a:hlinkClick r:id="" action="ppaction://hlinkshowjump?jump=nextslide" highlightClick="1"/>
          </p:cNvPr>
          <p:cNvPicPr>
            <a:picLocks noChangeAspect="1" noChangeArrowheads="1"/>
          </p:cNvPicPr>
          <p:nvPr/>
        </p:nvPicPr>
        <p:blipFill>
          <a:blip r:embed="rId8" cstate="print"/>
          <a:srcRect/>
          <a:stretch>
            <a:fillRect/>
          </a:stretch>
        </p:blipFill>
        <p:spPr bwMode="auto">
          <a:xfrm>
            <a:off x="8528050" y="6489700"/>
            <a:ext cx="420688" cy="309563"/>
          </a:xfrm>
          <a:prstGeom prst="rect">
            <a:avLst/>
          </a:prstGeom>
          <a:noFill/>
        </p:spPr>
      </p:pic>
      <p:sp>
        <p:nvSpPr>
          <p:cNvPr id="1719309" name="Text Box 13"/>
          <p:cNvSpPr txBox="1">
            <a:spLocks noChangeArrowheads="1"/>
          </p:cNvSpPr>
          <p:nvPr/>
        </p:nvSpPr>
        <p:spPr bwMode="auto">
          <a:xfrm>
            <a:off x="76200" y="153988"/>
            <a:ext cx="1752600" cy="274637"/>
          </a:xfrm>
          <a:prstGeom prst="rect">
            <a:avLst/>
          </a:prstGeom>
          <a:noFill/>
          <a:ln w="9525">
            <a:noFill/>
            <a:miter lim="800000"/>
            <a:headEnd/>
            <a:tailEnd/>
          </a:ln>
          <a:effectLst/>
        </p:spPr>
        <p:txBody>
          <a:bodyPr>
            <a:spAutoFit/>
          </a:bodyPr>
          <a:lstStyle/>
          <a:p>
            <a:pPr>
              <a:spcBef>
                <a:spcPct val="50000"/>
              </a:spcBef>
            </a:pPr>
            <a:r>
              <a:rPr lang="en-US" sz="1200">
                <a:solidFill>
                  <a:schemeClr val="bg1"/>
                </a:solidFill>
              </a:rPr>
              <a:t>INFOGRAPHIC</a:t>
            </a:r>
          </a:p>
        </p:txBody>
      </p:sp>
      <p:pic>
        <p:nvPicPr>
          <p:cNvPr id="1719315" name="Picture 19" descr="Picture1"/>
          <p:cNvPicPr>
            <a:picLocks noChangeAspect="1" noChangeArrowheads="1"/>
          </p:cNvPicPr>
          <p:nvPr/>
        </p:nvPicPr>
        <p:blipFill>
          <a:blip r:embed="rId9" cstate="print"/>
          <a:srcRect/>
          <a:stretch>
            <a:fillRect/>
          </a:stretch>
        </p:blipFill>
        <p:spPr bwMode="auto">
          <a:xfrm>
            <a:off x="0" y="909263"/>
            <a:ext cx="9144000" cy="5948737"/>
          </a:xfrm>
          <a:prstGeom prst="rect">
            <a:avLst/>
          </a:prstGeo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28588" y="685800"/>
            <a:ext cx="8885237" cy="1155700"/>
          </a:xfrm>
          <a:prstGeom prst="rect">
            <a:avLst/>
          </a:prstGeom>
          <a:noFill/>
          <a:ln w="9525">
            <a:noFill/>
            <a:miter lim="800000"/>
            <a:headEnd/>
            <a:tailEnd/>
          </a:ln>
          <a:effectLst/>
        </p:spPr>
        <p:txBody>
          <a:bodyPr lIns="92075" tIns="46038" rIns="92075" bIns="46038" anchor="ctr"/>
          <a:lstStyle/>
          <a:p>
            <a:pPr algn="ctr"/>
            <a:r>
              <a:rPr lang="en-US" sz="4400">
                <a:solidFill>
                  <a:schemeClr val="tx2"/>
                </a:solidFill>
              </a:rPr>
              <a:t>Westward Expansion and the American Indians</a:t>
            </a:r>
          </a:p>
        </p:txBody>
      </p:sp>
      <p:sp>
        <p:nvSpPr>
          <p:cNvPr id="18435" name="Text Box 3"/>
          <p:cNvSpPr txBox="1">
            <a:spLocks noChangeArrowheads="1"/>
          </p:cNvSpPr>
          <p:nvPr/>
        </p:nvSpPr>
        <p:spPr bwMode="auto">
          <a:xfrm>
            <a:off x="304800" y="2057400"/>
            <a:ext cx="8534400" cy="4572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a:t>1. How did the Dawes Act change the way Indians were treated?</a:t>
            </a:r>
          </a:p>
        </p:txBody>
      </p:sp>
      <p:sp>
        <p:nvSpPr>
          <p:cNvPr id="18436" name="Text Box 4"/>
          <p:cNvSpPr txBox="1">
            <a:spLocks noChangeArrowheads="1"/>
          </p:cNvSpPr>
          <p:nvPr/>
        </p:nvSpPr>
        <p:spPr bwMode="auto">
          <a:xfrm>
            <a:off x="457200" y="2743200"/>
            <a:ext cx="8229600" cy="1187450"/>
          </a:xfrm>
          <a:prstGeom prst="rect">
            <a:avLst/>
          </a:prstGeom>
          <a:noFill/>
          <a:ln w="12700" cap="sq">
            <a:noFill/>
            <a:miter lim="800000"/>
            <a:headEnd type="none" w="sm" len="sm"/>
            <a:tailEnd type="none" w="sm" len="sm"/>
          </a:ln>
          <a:effectLst/>
        </p:spPr>
        <p:txBody>
          <a:bodyPr>
            <a:spAutoFit/>
          </a:bodyPr>
          <a:lstStyle/>
          <a:p>
            <a:pPr>
              <a:spcBef>
                <a:spcPct val="50000"/>
              </a:spcBef>
            </a:pPr>
            <a:r>
              <a:rPr lang="en-US"/>
              <a:t>Native American families were granted land, and it was protected for 25 years in hopes that younger generations would take up farming to go along with their knowledge of their new culture.</a:t>
            </a:r>
          </a:p>
        </p:txBody>
      </p:sp>
      <p:pic>
        <p:nvPicPr>
          <p:cNvPr id="7" name="Picture 13" descr="Untitled-6"/>
          <p:cNvPicPr>
            <a:picLocks noChangeAspect="1" noChangeArrowheads="1"/>
          </p:cNvPicPr>
          <p:nvPr/>
        </p:nvPicPr>
        <p:blipFill>
          <a:blip r:embed="rId2" cstate="print"/>
          <a:srcRect/>
          <a:stretch>
            <a:fillRect/>
          </a:stretch>
        </p:blipFill>
        <p:spPr bwMode="auto">
          <a:xfrm>
            <a:off x="2057400" y="4052887"/>
            <a:ext cx="4800600" cy="28051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additive="base">
                                        <p:cTn id="7" dur="500" fill="hold"/>
                                        <p:tgtEl>
                                          <p:spTgt spid="18436"/>
                                        </p:tgtEl>
                                        <p:attrNameLst>
                                          <p:attrName>ppt_x</p:attrName>
                                        </p:attrNameLst>
                                      </p:cBhvr>
                                      <p:tavLst>
                                        <p:tav tm="0">
                                          <p:val>
                                            <p:strVal val="0-#ppt_w/2"/>
                                          </p:val>
                                        </p:tav>
                                        <p:tav tm="100000">
                                          <p:val>
                                            <p:strVal val="#ppt_x"/>
                                          </p:val>
                                        </p:tav>
                                      </p:tavLst>
                                    </p:anim>
                                    <p:anim calcmode="lin" valueType="num">
                                      <p:cBhvr additive="base">
                                        <p:cTn id="8" dur="500" fill="hold"/>
                                        <p:tgtEl>
                                          <p:spTgt spid="184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83" name="Picture 3" descr="section_head_3"/>
          <p:cNvPicPr>
            <a:picLocks noGrp="1" noChangeAspect="1" noChangeArrowheads="1"/>
          </p:cNvPicPr>
          <p:nvPr/>
        </p:nvPicPr>
        <p:blipFill>
          <a:blip r:embed="rId3" cstate="print"/>
          <a:srcRect/>
          <a:stretch>
            <a:fillRect/>
          </a:stretch>
        </p:blipFill>
        <p:spPr bwMode="auto">
          <a:xfrm>
            <a:off x="0" y="0"/>
            <a:ext cx="9144000" cy="819150"/>
          </a:xfrm>
          <a:prstGeom prst="rect">
            <a:avLst/>
          </a:prstGeom>
          <a:noFill/>
          <a:ln w="9525">
            <a:noFill/>
            <a:miter lim="800000"/>
            <a:headEnd/>
            <a:tailEnd/>
          </a:ln>
          <a:effectLst/>
        </p:spPr>
      </p:pic>
      <p:sp>
        <p:nvSpPr>
          <p:cNvPr id="1146886" name="Text Box 6"/>
          <p:cNvSpPr txBox="1">
            <a:spLocks noChangeArrowheads="1"/>
          </p:cNvSpPr>
          <p:nvPr/>
        </p:nvSpPr>
        <p:spPr bwMode="auto">
          <a:xfrm>
            <a:off x="1462088" y="73025"/>
            <a:ext cx="2947987" cy="336550"/>
          </a:xfrm>
          <a:prstGeom prst="rect">
            <a:avLst/>
          </a:prstGeom>
          <a:noFill/>
          <a:ln w="9525">
            <a:noFill/>
            <a:miter lim="800000"/>
            <a:headEnd/>
            <a:tailEnd/>
          </a:ln>
          <a:effectLst/>
        </p:spPr>
        <p:txBody>
          <a:bodyPr wrap="none">
            <a:spAutoFit/>
          </a:bodyPr>
          <a:lstStyle/>
          <a:p>
            <a:pPr>
              <a:lnSpc>
                <a:spcPct val="80000"/>
              </a:lnSpc>
              <a:spcBef>
                <a:spcPct val="20000"/>
              </a:spcBef>
            </a:pPr>
            <a:r>
              <a:rPr lang="en-US" sz="2000">
                <a:solidFill>
                  <a:schemeClr val="bg1"/>
                </a:solidFill>
              </a:rPr>
              <a:t>Transforming the West</a:t>
            </a:r>
          </a:p>
        </p:txBody>
      </p:sp>
      <p:sp>
        <p:nvSpPr>
          <p:cNvPr id="1146887" name="Rectangle 7"/>
          <p:cNvSpPr>
            <a:spLocks noGrp="1" noChangeArrowheads="1"/>
          </p:cNvSpPr>
          <p:nvPr>
            <p:ph type="title"/>
          </p:nvPr>
        </p:nvSpPr>
        <p:spPr bwMode="auto">
          <a:xfrm>
            <a:off x="884238" y="6991350"/>
            <a:ext cx="8226425" cy="228600"/>
          </a:xfrm>
          <a:noFill/>
          <a:ln>
            <a:miter lim="800000"/>
            <a:headEnd/>
            <a:tailEnd/>
          </a:ln>
        </p:spPr>
        <p:txBody>
          <a:bodyPr vert="horz" wrap="square" lIns="91440" tIns="45720" rIns="91440" bIns="45720" numCol="1" anchor="ctr" anchorCtr="0" compatLnSpc="1">
            <a:prstTxWarp prst="textNoShape">
              <a:avLst/>
            </a:prstTxWarp>
            <a:normAutofit fontScale="90000"/>
          </a:bodyPr>
          <a:lstStyle/>
          <a:p>
            <a:pPr algn="r"/>
            <a:r>
              <a:rPr lang="en-US" sz="1000">
                <a:solidFill>
                  <a:schemeClr val="bg1"/>
                </a:solidFill>
              </a:rPr>
              <a:t>Sec 3: Transforming the West </a:t>
            </a:r>
          </a:p>
        </p:txBody>
      </p:sp>
      <p:sp>
        <p:nvSpPr>
          <p:cNvPr id="1146888" name="Text Box 8"/>
          <p:cNvSpPr txBox="1">
            <a:spLocks noChangeArrowheads="1"/>
          </p:cNvSpPr>
          <p:nvPr/>
        </p:nvSpPr>
        <p:spPr bwMode="auto">
          <a:xfrm>
            <a:off x="1284288" y="703263"/>
            <a:ext cx="7783512" cy="5601533"/>
          </a:xfrm>
          <a:prstGeom prst="rect">
            <a:avLst/>
          </a:prstGeom>
          <a:noFill/>
          <a:ln w="9525">
            <a:noFill/>
            <a:miter lim="800000"/>
            <a:headEnd/>
            <a:tailEnd/>
          </a:ln>
          <a:effectLst/>
        </p:spPr>
        <p:txBody>
          <a:bodyPr>
            <a:spAutoFit/>
          </a:bodyPr>
          <a:lstStyle/>
          <a:p>
            <a:r>
              <a:rPr lang="en-US" sz="1400" u="sng" dirty="0"/>
              <a:t>Miners Hope to Strike It Rich</a:t>
            </a:r>
          </a:p>
          <a:p>
            <a:r>
              <a:rPr lang="en-US" sz="1400" dirty="0">
                <a:solidFill>
                  <a:schemeClr val="tx2"/>
                </a:solidFill>
              </a:rPr>
              <a:t> </a:t>
            </a:r>
          </a:p>
          <a:p>
            <a:r>
              <a:rPr lang="en-US" sz="1400" b="0" dirty="0">
                <a:solidFill>
                  <a:srgbClr val="FF3300"/>
                </a:solidFill>
              </a:rPr>
              <a:t>Main Idea:</a:t>
            </a:r>
            <a:r>
              <a:rPr lang="en-US" sz="1400" b="0" dirty="0">
                <a:solidFill>
                  <a:schemeClr val="tx2"/>
                </a:solidFill>
              </a:rPr>
              <a:t> </a:t>
            </a:r>
            <a:r>
              <a:rPr lang="en-US" sz="1400" b="0" dirty="0"/>
              <a:t>Mining was the first great boom in the West. Gold and silver were the magnets that attracted a vast number of people. Prospectors from the East were just a part of a flood that included people from all around the world.</a:t>
            </a:r>
          </a:p>
          <a:p>
            <a:endParaRPr lang="en-US" sz="1400" b="0" dirty="0"/>
          </a:p>
          <a:p>
            <a:r>
              <a:rPr lang="en-US" sz="1400" u="sng" dirty="0"/>
              <a:t>Railroaders Open the West</a:t>
            </a:r>
          </a:p>
          <a:p>
            <a:endParaRPr lang="en-US" sz="1400" b="0" dirty="0"/>
          </a:p>
          <a:p>
            <a:r>
              <a:rPr lang="en-US" sz="1400" b="0" dirty="0">
                <a:solidFill>
                  <a:srgbClr val="FF0000"/>
                </a:solidFill>
              </a:rPr>
              <a:t>Main Idea:</a:t>
            </a:r>
            <a:r>
              <a:rPr lang="en-US" sz="1400" b="0" dirty="0">
                <a:solidFill>
                  <a:schemeClr val="tx2"/>
                </a:solidFill>
              </a:rPr>
              <a:t> </a:t>
            </a:r>
            <a:r>
              <a:rPr lang="en-US" sz="1400" dirty="0"/>
              <a:t> </a:t>
            </a:r>
            <a:r>
              <a:rPr lang="en-US" sz="1400" b="0" dirty="0"/>
              <a:t>As industry in the West grew, the need for a railroad to transport goods increased as well. The effects of the new railroads were far reaching. They tied the nation together, moved products and people across the continent, and spurred industrial development.</a:t>
            </a:r>
          </a:p>
          <a:p>
            <a:endParaRPr lang="en-US" sz="1400" b="0" dirty="0"/>
          </a:p>
          <a:p>
            <a:r>
              <a:rPr lang="en-US" sz="1400" u="sng" dirty="0"/>
              <a:t>Ranchers Build the Cattle Kingdom</a:t>
            </a:r>
          </a:p>
          <a:p>
            <a:endParaRPr lang="en-US" sz="1400" b="0" dirty="0"/>
          </a:p>
          <a:p>
            <a:r>
              <a:rPr lang="en-US" sz="1400" b="0" dirty="0">
                <a:solidFill>
                  <a:srgbClr val="FF0000"/>
                </a:solidFill>
              </a:rPr>
              <a:t>Main Idea:</a:t>
            </a:r>
            <a:r>
              <a:rPr lang="en-US" sz="1400" b="0" dirty="0">
                <a:solidFill>
                  <a:schemeClr val="tx2"/>
                </a:solidFill>
              </a:rPr>
              <a:t> </a:t>
            </a:r>
            <a:r>
              <a:rPr lang="en-US" sz="1400" b="0" dirty="0"/>
              <a:t>Cattle ranching fueled another western boom. This was sparked by the vast acres of grass suitable for feeding herds of cattle. Once the railroad provided the means to move meat to eastern markets, the race was on for land and water.</a:t>
            </a:r>
          </a:p>
          <a:p>
            <a:endParaRPr lang="en-US" sz="1400" b="0" dirty="0"/>
          </a:p>
          <a:p>
            <a:r>
              <a:rPr lang="en-US" sz="1400" u="sng" dirty="0"/>
              <a:t>Farmers Settle on Homesteads</a:t>
            </a:r>
          </a:p>
          <a:p>
            <a:endParaRPr lang="en-US" sz="1400" b="0" dirty="0"/>
          </a:p>
          <a:p>
            <a:r>
              <a:rPr lang="en-US" sz="1400" b="0" dirty="0">
                <a:solidFill>
                  <a:srgbClr val="FF0000"/>
                </a:solidFill>
              </a:rPr>
              <a:t>Main Idea:</a:t>
            </a:r>
            <a:r>
              <a:rPr lang="en-US" sz="1400" b="0" dirty="0">
                <a:solidFill>
                  <a:schemeClr val="tx2"/>
                </a:solidFill>
              </a:rPr>
              <a:t> </a:t>
            </a:r>
            <a:r>
              <a:rPr lang="en-US" sz="1400" b="0" dirty="0"/>
              <a:t>The Great Plains were the last part of the country to be heavily settled by whites. It was originally set aside for Indians because it was viewed as too dry for agriculture. Yet, with the coming of the transcontinental railroad, millions of farmers moved into the West.</a:t>
            </a:r>
          </a:p>
          <a:p>
            <a:endParaRPr lang="en-US" b="0" dirty="0"/>
          </a:p>
          <a:p>
            <a:r>
              <a:rPr lang="en-US" sz="1200" dirty="0"/>
              <a:t>						                      Continued…</a:t>
            </a:r>
          </a:p>
        </p:txBody>
      </p:sp>
      <p:pic>
        <p:nvPicPr>
          <p:cNvPr id="1146897" name="Picture 17" descr="bttn_prev">
            <a:hlinkClick r:id="" action="ppaction://hlinkshowjump?jump=previousslide" highlightClick="1"/>
          </p:cNvPr>
          <p:cNvPicPr>
            <a:picLocks noChangeAspect="1" noChangeArrowheads="1"/>
          </p:cNvPicPr>
          <p:nvPr/>
        </p:nvPicPr>
        <p:blipFill>
          <a:blip r:embed="rId4" cstate="print"/>
          <a:srcRect/>
          <a:stretch>
            <a:fillRect/>
          </a:stretch>
        </p:blipFill>
        <p:spPr bwMode="auto">
          <a:xfrm>
            <a:off x="7997825" y="6489700"/>
            <a:ext cx="420688" cy="309563"/>
          </a:xfrm>
          <a:prstGeom prst="rect">
            <a:avLst/>
          </a:prstGeom>
          <a:noFill/>
        </p:spPr>
      </p:pic>
      <p:pic>
        <p:nvPicPr>
          <p:cNvPr id="1146898" name="Picture 18" descr="bttn_exit">
            <a:hlinkClick r:id="" action="ppaction://hlinkshowjump?jump=endshow" highlightClick="1"/>
          </p:cNvPr>
          <p:cNvPicPr>
            <a:picLocks noChangeAspect="1" noChangeArrowheads="1"/>
          </p:cNvPicPr>
          <p:nvPr/>
        </p:nvPicPr>
        <p:blipFill>
          <a:blip r:embed="rId5" cstate="print"/>
          <a:srcRect/>
          <a:stretch>
            <a:fillRect/>
          </a:stretch>
        </p:blipFill>
        <p:spPr bwMode="auto">
          <a:xfrm>
            <a:off x="6934200" y="6491288"/>
            <a:ext cx="420688" cy="306387"/>
          </a:xfrm>
          <a:prstGeom prst="rect">
            <a:avLst/>
          </a:prstGeom>
          <a:noFill/>
        </p:spPr>
      </p:pic>
      <p:pic>
        <p:nvPicPr>
          <p:cNvPr id="1146899" name="Picture 19" descr="toc">
            <a:hlinkClick r:id="rId6" action="ppaction://hlinksldjump"/>
          </p:cNvPr>
          <p:cNvPicPr>
            <a:picLocks noChangeAspect="1" noChangeArrowheads="1"/>
          </p:cNvPicPr>
          <p:nvPr/>
        </p:nvPicPr>
        <p:blipFill>
          <a:blip r:embed="rId7" cstate="print"/>
          <a:srcRect/>
          <a:stretch>
            <a:fillRect/>
          </a:stretch>
        </p:blipFill>
        <p:spPr bwMode="auto">
          <a:xfrm>
            <a:off x="7467600" y="6489700"/>
            <a:ext cx="420688" cy="309563"/>
          </a:xfrm>
          <a:prstGeom prst="rect">
            <a:avLst/>
          </a:prstGeom>
          <a:noFill/>
        </p:spPr>
      </p:pic>
      <p:pic>
        <p:nvPicPr>
          <p:cNvPr id="1146900" name="Picture 20" descr="bttn_next">
            <a:hlinkClick r:id="" action="ppaction://hlinkshowjump?jump=nextslide" highlightClick="1"/>
          </p:cNvPr>
          <p:cNvPicPr>
            <a:picLocks noChangeAspect="1" noChangeArrowheads="1"/>
          </p:cNvPicPr>
          <p:nvPr/>
        </p:nvPicPr>
        <p:blipFill>
          <a:blip r:embed="rId8" cstate="print"/>
          <a:srcRect/>
          <a:stretch>
            <a:fillRect/>
          </a:stretch>
        </p:blipFill>
        <p:spPr bwMode="auto">
          <a:xfrm>
            <a:off x="8528050" y="6489700"/>
            <a:ext cx="420688" cy="309563"/>
          </a:xfrm>
          <a:prstGeom prst="rect">
            <a:avLst/>
          </a:prstGeo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9667" name="Picture 3" descr="chapter_activity"/>
          <p:cNvPicPr>
            <a:picLocks noGrp="1" noChangeAspect="1" noChangeArrowheads="1"/>
          </p:cNvPicPr>
          <p:nvPr/>
        </p:nvPicPr>
        <p:blipFill>
          <a:blip r:embed="rId3" cstate="print"/>
          <a:srcRect/>
          <a:stretch>
            <a:fillRect/>
          </a:stretch>
        </p:blipFill>
        <p:spPr bwMode="auto">
          <a:xfrm>
            <a:off x="0" y="0"/>
            <a:ext cx="9144000" cy="819150"/>
          </a:xfrm>
          <a:prstGeom prst="rect">
            <a:avLst/>
          </a:prstGeom>
          <a:noFill/>
          <a:ln w="9525">
            <a:noFill/>
            <a:miter lim="800000"/>
            <a:headEnd/>
            <a:tailEnd/>
          </a:ln>
          <a:effectLst/>
        </p:spPr>
      </p:pic>
      <p:sp>
        <p:nvSpPr>
          <p:cNvPr id="1649671" name="Rectangle 7"/>
          <p:cNvSpPr>
            <a:spLocks noGrp="1" noChangeArrowheads="1"/>
          </p:cNvSpPr>
          <p:nvPr>
            <p:ph type="title"/>
          </p:nvPr>
        </p:nvSpPr>
        <p:spPr bwMode="auto">
          <a:xfrm>
            <a:off x="895350" y="6989763"/>
            <a:ext cx="8229600" cy="171450"/>
          </a:xfrm>
          <a:noFill/>
          <a:ln>
            <a:miter lim="800000"/>
            <a:headEnd/>
            <a:tailEnd/>
          </a:ln>
        </p:spPr>
        <p:txBody>
          <a:bodyPr vert="horz" wrap="square" lIns="91440" tIns="45720" rIns="91440" bIns="45720" numCol="1" anchor="ctr" anchorCtr="0" compatLnSpc="1">
            <a:prstTxWarp prst="textNoShape">
              <a:avLst/>
            </a:prstTxWarp>
            <a:normAutofit fontScale="90000"/>
          </a:bodyPr>
          <a:lstStyle/>
          <a:p>
            <a:pPr algn="r"/>
            <a:r>
              <a:rPr lang="en-US" sz="1000">
                <a:solidFill>
                  <a:schemeClr val="bg1"/>
                </a:solidFill>
              </a:rPr>
              <a:t>Note Taking: Reading Skill: Identify Main Ideas</a:t>
            </a:r>
          </a:p>
        </p:txBody>
      </p:sp>
      <p:pic>
        <p:nvPicPr>
          <p:cNvPr id="1649690" name="Picture 26" descr="bttn_prev">
            <a:hlinkClick r:id="" action="ppaction://hlinkshowjump?jump=previousslide" highlightClick="1"/>
          </p:cNvPr>
          <p:cNvPicPr>
            <a:picLocks noChangeAspect="1" noChangeArrowheads="1"/>
          </p:cNvPicPr>
          <p:nvPr/>
        </p:nvPicPr>
        <p:blipFill>
          <a:blip r:embed="rId4" cstate="print"/>
          <a:srcRect/>
          <a:stretch>
            <a:fillRect/>
          </a:stretch>
        </p:blipFill>
        <p:spPr bwMode="auto">
          <a:xfrm>
            <a:off x="7997825" y="6489700"/>
            <a:ext cx="420688" cy="309563"/>
          </a:xfrm>
          <a:prstGeom prst="rect">
            <a:avLst/>
          </a:prstGeom>
          <a:noFill/>
        </p:spPr>
      </p:pic>
      <p:pic>
        <p:nvPicPr>
          <p:cNvPr id="1649691" name="Picture 27" descr="bttn_exit">
            <a:hlinkClick r:id="" action="ppaction://hlinkshowjump?jump=endshow" highlightClick="1"/>
          </p:cNvPr>
          <p:cNvPicPr>
            <a:picLocks noChangeAspect="1" noChangeArrowheads="1"/>
          </p:cNvPicPr>
          <p:nvPr/>
        </p:nvPicPr>
        <p:blipFill>
          <a:blip r:embed="rId5" cstate="print"/>
          <a:srcRect/>
          <a:stretch>
            <a:fillRect/>
          </a:stretch>
        </p:blipFill>
        <p:spPr bwMode="auto">
          <a:xfrm>
            <a:off x="6934200" y="6491288"/>
            <a:ext cx="420688" cy="306387"/>
          </a:xfrm>
          <a:prstGeom prst="rect">
            <a:avLst/>
          </a:prstGeom>
          <a:noFill/>
        </p:spPr>
      </p:pic>
      <p:pic>
        <p:nvPicPr>
          <p:cNvPr id="1649692" name="Picture 28" descr="toc">
            <a:hlinkClick r:id="rId6" action="ppaction://hlinksldjump"/>
          </p:cNvPr>
          <p:cNvPicPr>
            <a:picLocks noChangeAspect="1" noChangeArrowheads="1"/>
          </p:cNvPicPr>
          <p:nvPr/>
        </p:nvPicPr>
        <p:blipFill>
          <a:blip r:embed="rId7" cstate="print"/>
          <a:srcRect/>
          <a:stretch>
            <a:fillRect/>
          </a:stretch>
        </p:blipFill>
        <p:spPr bwMode="auto">
          <a:xfrm>
            <a:off x="7467600" y="6489700"/>
            <a:ext cx="420688" cy="309563"/>
          </a:xfrm>
          <a:prstGeom prst="rect">
            <a:avLst/>
          </a:prstGeom>
          <a:noFill/>
        </p:spPr>
      </p:pic>
      <p:pic>
        <p:nvPicPr>
          <p:cNvPr id="1649693" name="Picture 29" descr="bttn_next">
            <a:hlinkClick r:id="" action="ppaction://hlinkshowjump?jump=nextslide" highlightClick="1"/>
          </p:cNvPr>
          <p:cNvPicPr>
            <a:picLocks noChangeAspect="1" noChangeArrowheads="1"/>
          </p:cNvPicPr>
          <p:nvPr/>
        </p:nvPicPr>
        <p:blipFill>
          <a:blip r:embed="rId8" cstate="print"/>
          <a:srcRect/>
          <a:stretch>
            <a:fillRect/>
          </a:stretch>
        </p:blipFill>
        <p:spPr bwMode="auto">
          <a:xfrm>
            <a:off x="8528050" y="6489700"/>
            <a:ext cx="420688" cy="309563"/>
          </a:xfrm>
          <a:prstGeom prst="rect">
            <a:avLst/>
          </a:prstGeom>
          <a:noFill/>
        </p:spPr>
      </p:pic>
      <p:sp>
        <p:nvSpPr>
          <p:cNvPr id="1649697" name="Text Box 33"/>
          <p:cNvSpPr txBox="1">
            <a:spLocks noChangeArrowheads="1"/>
          </p:cNvSpPr>
          <p:nvPr/>
        </p:nvSpPr>
        <p:spPr bwMode="auto">
          <a:xfrm>
            <a:off x="1462088" y="73025"/>
            <a:ext cx="4200525" cy="336550"/>
          </a:xfrm>
          <a:prstGeom prst="rect">
            <a:avLst/>
          </a:prstGeom>
          <a:noFill/>
          <a:ln w="9525">
            <a:noFill/>
            <a:miter lim="800000"/>
            <a:headEnd/>
            <a:tailEnd/>
          </a:ln>
          <a:effectLst/>
        </p:spPr>
        <p:txBody>
          <a:bodyPr wrap="none">
            <a:spAutoFit/>
          </a:bodyPr>
          <a:lstStyle/>
          <a:p>
            <a:pPr>
              <a:lnSpc>
                <a:spcPct val="80000"/>
              </a:lnSpc>
              <a:spcBef>
                <a:spcPct val="20000"/>
              </a:spcBef>
            </a:pPr>
            <a:r>
              <a:rPr lang="en-US" sz="2000">
                <a:solidFill>
                  <a:schemeClr val="bg1"/>
                </a:solidFill>
              </a:rPr>
              <a:t>Reading Skill: Identify Main Ideas</a:t>
            </a:r>
          </a:p>
        </p:txBody>
      </p:sp>
      <p:sp>
        <p:nvSpPr>
          <p:cNvPr id="1649699" name="Text Box 35"/>
          <p:cNvSpPr txBox="1">
            <a:spLocks noChangeArrowheads="1"/>
          </p:cNvSpPr>
          <p:nvPr/>
        </p:nvSpPr>
        <p:spPr bwMode="auto">
          <a:xfrm>
            <a:off x="47625" y="153988"/>
            <a:ext cx="1752600" cy="274637"/>
          </a:xfrm>
          <a:prstGeom prst="rect">
            <a:avLst/>
          </a:prstGeom>
          <a:noFill/>
          <a:ln w="9525">
            <a:noFill/>
            <a:miter lim="800000"/>
            <a:headEnd/>
            <a:tailEnd/>
          </a:ln>
          <a:effectLst/>
        </p:spPr>
        <p:txBody>
          <a:bodyPr>
            <a:spAutoFit/>
          </a:bodyPr>
          <a:lstStyle/>
          <a:p>
            <a:r>
              <a:rPr lang="en-US" sz="1200">
                <a:solidFill>
                  <a:schemeClr val="bg1"/>
                </a:solidFill>
              </a:rPr>
              <a:t>NOTE TAKING</a:t>
            </a:r>
            <a:endParaRPr lang="en-US" b="0"/>
          </a:p>
        </p:txBody>
      </p:sp>
      <p:pic>
        <p:nvPicPr>
          <p:cNvPr id="1649701" name="Picture 37" descr="B70_PH_US_CT_Vol"/>
          <p:cNvPicPr>
            <a:picLocks noChangeAspect="1" noChangeArrowheads="1"/>
          </p:cNvPicPr>
          <p:nvPr/>
        </p:nvPicPr>
        <p:blipFill>
          <a:blip r:embed="rId9" cstate="print"/>
          <a:srcRect/>
          <a:stretch>
            <a:fillRect/>
          </a:stretch>
        </p:blipFill>
        <p:spPr bwMode="auto">
          <a:xfrm>
            <a:off x="1344613" y="1023938"/>
            <a:ext cx="6846887" cy="4852987"/>
          </a:xfrm>
          <a:prstGeom prst="rect">
            <a:avLst/>
          </a:prstGeo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28588" y="685800"/>
            <a:ext cx="8885237" cy="1155700"/>
          </a:xfrm>
          <a:prstGeom prst="rect">
            <a:avLst/>
          </a:prstGeom>
          <a:noFill/>
          <a:ln w="9525">
            <a:noFill/>
            <a:miter lim="800000"/>
            <a:headEnd/>
            <a:tailEnd/>
          </a:ln>
          <a:effectLst/>
        </p:spPr>
        <p:txBody>
          <a:bodyPr lIns="92075" tIns="46038" rIns="92075" bIns="46038" anchor="ctr"/>
          <a:lstStyle/>
          <a:p>
            <a:pPr algn="ctr"/>
            <a:r>
              <a:rPr lang="en-US" sz="4400">
                <a:solidFill>
                  <a:schemeClr val="tx2"/>
                </a:solidFill>
              </a:rPr>
              <a:t>Transforming the West</a:t>
            </a:r>
          </a:p>
        </p:txBody>
      </p:sp>
      <p:sp>
        <p:nvSpPr>
          <p:cNvPr id="19459" name="Text Box 3"/>
          <p:cNvSpPr txBox="1">
            <a:spLocks noChangeArrowheads="1"/>
          </p:cNvSpPr>
          <p:nvPr/>
        </p:nvSpPr>
        <p:spPr bwMode="auto">
          <a:xfrm>
            <a:off x="228600" y="2133600"/>
            <a:ext cx="8458200" cy="4522788"/>
          </a:xfrm>
          <a:prstGeom prst="rect">
            <a:avLst/>
          </a:prstGeom>
          <a:noFill/>
          <a:ln w="12700" cap="sq">
            <a:noFill/>
            <a:miter lim="800000"/>
            <a:headEnd type="none" w="sm" len="sm"/>
            <a:tailEnd type="none" w="sm" len="sm"/>
          </a:ln>
          <a:effectLst/>
        </p:spPr>
        <p:txBody>
          <a:bodyPr>
            <a:spAutoFit/>
          </a:bodyPr>
          <a:lstStyle/>
          <a:p>
            <a:pPr marL="342900" indent="-342900">
              <a:lnSpc>
                <a:spcPct val="80000"/>
              </a:lnSpc>
              <a:spcBef>
                <a:spcPct val="50000"/>
              </a:spcBef>
              <a:buFont typeface="Wingdings" pitchFamily="2" charset="2"/>
              <a:buChar char="v"/>
            </a:pPr>
            <a:r>
              <a:rPr lang="en-US"/>
              <a:t>Miners hope to strike it rich</a:t>
            </a:r>
          </a:p>
          <a:p>
            <a:pPr marL="741363" lvl="1" indent="-284163">
              <a:lnSpc>
                <a:spcPct val="80000"/>
              </a:lnSpc>
              <a:spcBef>
                <a:spcPct val="50000"/>
              </a:spcBef>
              <a:buFont typeface="Wingdings" pitchFamily="2" charset="2"/>
              <a:buChar char="v"/>
            </a:pPr>
            <a:r>
              <a:rPr lang="en-US" sz="2000"/>
              <a:t>Mining towns spring up over night</a:t>
            </a:r>
          </a:p>
          <a:p>
            <a:pPr marL="741363" lvl="1" indent="-284163">
              <a:lnSpc>
                <a:spcPct val="80000"/>
              </a:lnSpc>
              <a:spcBef>
                <a:spcPct val="50000"/>
              </a:spcBef>
              <a:buFont typeface="Wingdings" pitchFamily="2" charset="2"/>
              <a:buChar char="v"/>
            </a:pPr>
            <a:r>
              <a:rPr lang="en-US" sz="2000"/>
              <a:t>Rules set up to settle disputes – </a:t>
            </a:r>
            <a:r>
              <a:rPr lang="en-US" sz="2000">
                <a:solidFill>
                  <a:srgbClr val="FFFF00"/>
                </a:solidFill>
              </a:rPr>
              <a:t>vigilantes</a:t>
            </a:r>
            <a:r>
              <a:rPr lang="en-US" sz="2000"/>
              <a:t> – administered justice</a:t>
            </a:r>
          </a:p>
          <a:p>
            <a:pPr marL="741363" lvl="1" indent="-284163">
              <a:lnSpc>
                <a:spcPct val="80000"/>
              </a:lnSpc>
              <a:spcBef>
                <a:spcPct val="50000"/>
              </a:spcBef>
              <a:buFont typeface="Wingdings" pitchFamily="2" charset="2"/>
              <a:buChar char="v"/>
            </a:pPr>
            <a:r>
              <a:rPr lang="en-US" sz="2000"/>
              <a:t>Boomtowns to ghost towns when the gold ran out</a:t>
            </a:r>
          </a:p>
          <a:p>
            <a:pPr marL="741363" lvl="1" indent="-284163">
              <a:lnSpc>
                <a:spcPct val="80000"/>
              </a:lnSpc>
              <a:spcBef>
                <a:spcPct val="50000"/>
              </a:spcBef>
              <a:buFont typeface="Wingdings" pitchFamily="2" charset="2"/>
              <a:buChar char="v"/>
            </a:pPr>
            <a:r>
              <a:rPr lang="en-US" sz="2000"/>
              <a:t>Mining goes from small time to big time </a:t>
            </a:r>
          </a:p>
          <a:p>
            <a:pPr marL="1141413" lvl="2" indent="-227013">
              <a:lnSpc>
                <a:spcPct val="80000"/>
              </a:lnSpc>
              <a:spcBef>
                <a:spcPct val="50000"/>
              </a:spcBef>
              <a:buFont typeface="Wingdings" pitchFamily="2" charset="2"/>
              <a:buChar char="v"/>
            </a:pPr>
            <a:r>
              <a:rPr lang="en-US" sz="2000"/>
              <a:t>Companies drill deep mines – extract gold using tracks – hire Mexicans and Chinese to work underground</a:t>
            </a:r>
          </a:p>
          <a:p>
            <a:pPr marL="342900" indent="-342900">
              <a:lnSpc>
                <a:spcPct val="80000"/>
              </a:lnSpc>
              <a:spcBef>
                <a:spcPct val="50000"/>
              </a:spcBef>
              <a:buFont typeface="Wingdings" pitchFamily="2" charset="2"/>
              <a:buChar char="v"/>
            </a:pPr>
            <a:r>
              <a:rPr lang="en-US"/>
              <a:t>Railroads Open the West</a:t>
            </a:r>
          </a:p>
          <a:p>
            <a:pPr marL="741363" lvl="1" indent="-284163">
              <a:lnSpc>
                <a:spcPct val="80000"/>
              </a:lnSpc>
              <a:spcBef>
                <a:spcPct val="50000"/>
              </a:spcBef>
              <a:buFont typeface="Wingdings" pitchFamily="2" charset="2"/>
              <a:buChar char="v"/>
            </a:pPr>
            <a:r>
              <a:rPr lang="en-US" sz="2000"/>
              <a:t>Transcontinental Railroad – not government owned</a:t>
            </a:r>
          </a:p>
          <a:p>
            <a:pPr marL="1141413" lvl="2" indent="-227013">
              <a:lnSpc>
                <a:spcPct val="80000"/>
              </a:lnSpc>
              <a:spcBef>
                <a:spcPct val="50000"/>
              </a:spcBef>
              <a:buFont typeface="Wingdings" pitchFamily="2" charset="2"/>
              <a:buChar char="v"/>
            </a:pPr>
            <a:r>
              <a:rPr lang="en-US" sz="2000"/>
              <a:t>Used </a:t>
            </a:r>
            <a:r>
              <a:rPr lang="en-US" sz="2000" b="1">
                <a:solidFill>
                  <a:srgbClr val="990000"/>
                </a:solidFill>
              </a:rPr>
              <a:t>land grants</a:t>
            </a:r>
            <a:r>
              <a:rPr lang="en-US" sz="2000"/>
              <a:t> to fund </a:t>
            </a:r>
          </a:p>
          <a:p>
            <a:pPr marL="1141413" lvl="2" indent="-227013">
              <a:lnSpc>
                <a:spcPct val="80000"/>
              </a:lnSpc>
              <a:spcBef>
                <a:spcPct val="50000"/>
              </a:spcBef>
              <a:buFont typeface="Wingdings" pitchFamily="2" charset="2"/>
              <a:buChar char="v"/>
            </a:pPr>
            <a:r>
              <a:rPr lang="en-US" sz="2000"/>
              <a:t>Central Pacific headed east while the Union Pacific headed west, meet at Promontory Point, Utah</a:t>
            </a:r>
            <a:endParaRPr lang="en-US" sz="2000" b="1">
              <a:solidFill>
                <a:srgbClr val="990000"/>
              </a:solidFill>
            </a:endParaRPr>
          </a:p>
        </p:txBody>
      </p:sp>
      <p:pic>
        <p:nvPicPr>
          <p:cNvPr id="19465" name="Picture 9" descr="http://cdis.missouri.edu/exec/data/courses/2286/public/lesson02/transrailroad.jpg"/>
          <p:cNvPicPr>
            <a:picLocks noChangeAspect="1" noChangeArrowheads="1"/>
          </p:cNvPicPr>
          <p:nvPr/>
        </p:nvPicPr>
        <p:blipFill>
          <a:blip r:embed="rId2" cstate="print"/>
          <a:srcRect/>
          <a:stretch>
            <a:fillRect/>
          </a:stretch>
        </p:blipFill>
        <p:spPr bwMode="auto">
          <a:xfrm>
            <a:off x="0" y="762000"/>
            <a:ext cx="9144000" cy="5667375"/>
          </a:xfrm>
          <a:prstGeom prst="rect">
            <a:avLst/>
          </a:prstGeom>
          <a:noFill/>
        </p:spPr>
      </p:pic>
      <p:pic>
        <p:nvPicPr>
          <p:cNvPr id="19467" name="Picture 11" descr="https://woodward8.wikispaces.com/file/view/pic.jpg"/>
          <p:cNvPicPr>
            <a:picLocks noChangeAspect="1" noChangeArrowheads="1"/>
          </p:cNvPicPr>
          <p:nvPr/>
        </p:nvPicPr>
        <p:blipFill>
          <a:blip r:embed="rId3" cstate="print"/>
          <a:srcRect/>
          <a:stretch>
            <a:fillRect/>
          </a:stretch>
        </p:blipFill>
        <p:spPr bwMode="auto">
          <a:xfrm>
            <a:off x="6194425" y="2924824"/>
            <a:ext cx="2819400" cy="2075153"/>
          </a:xfrm>
          <a:prstGeom prst="rect">
            <a:avLst/>
          </a:prstGeom>
          <a:noFill/>
        </p:spPr>
      </p:pic>
      <p:sp>
        <p:nvSpPr>
          <p:cNvPr id="19468" name="Text Box 12"/>
          <p:cNvSpPr txBox="1">
            <a:spLocks noChangeArrowheads="1"/>
          </p:cNvSpPr>
          <p:nvPr/>
        </p:nvSpPr>
        <p:spPr bwMode="auto">
          <a:xfrm>
            <a:off x="4876800" y="5791200"/>
            <a:ext cx="2590800" cy="457200"/>
          </a:xfrm>
          <a:prstGeom prst="rect">
            <a:avLst/>
          </a:prstGeom>
          <a:solidFill>
            <a:schemeClr val="folHlink">
              <a:alpha val="50000"/>
            </a:schemeClr>
          </a:solidFill>
          <a:ln w="12700" cap="sq">
            <a:noFill/>
            <a:miter lim="800000"/>
            <a:headEnd type="none" w="sm" len="sm"/>
            <a:tailEnd type="none" w="sm" len="sm"/>
          </a:ln>
          <a:effectLst/>
        </p:spPr>
        <p:txBody>
          <a:bodyPr>
            <a:spAutoFit/>
          </a:bodyPr>
          <a:lstStyle/>
          <a:p>
            <a:pPr>
              <a:spcBef>
                <a:spcPct val="50000"/>
              </a:spcBef>
            </a:pPr>
            <a:r>
              <a:rPr lang="en-US">
                <a:solidFill>
                  <a:schemeClr val="bg2"/>
                </a:solidFill>
              </a:rPr>
              <a:t>Promontory Point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9465"/>
                                        </p:tgtEl>
                                        <p:attrNameLst>
                                          <p:attrName>style.visibility</p:attrName>
                                        </p:attrNameLst>
                                      </p:cBhvr>
                                      <p:to>
                                        <p:strVal val="visible"/>
                                      </p:to>
                                    </p:set>
                                    <p:animEffect transition="in" filter="checkerboard(across)">
                                      <p:cBhvr>
                                        <p:cTn id="7" dur="500"/>
                                        <p:tgtEl>
                                          <p:spTgt spid="1946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9467"/>
                                        </p:tgtEl>
                                        <p:attrNameLst>
                                          <p:attrName>style.visibility</p:attrName>
                                        </p:attrNameLst>
                                      </p:cBhvr>
                                      <p:to>
                                        <p:strVal val="visible"/>
                                      </p:to>
                                    </p:set>
                                    <p:anim calcmode="lin" valueType="num">
                                      <p:cBhvr additive="base">
                                        <p:cTn id="12" dur="500" fill="hold"/>
                                        <p:tgtEl>
                                          <p:spTgt spid="19467"/>
                                        </p:tgtEl>
                                        <p:attrNameLst>
                                          <p:attrName>ppt_x</p:attrName>
                                        </p:attrNameLst>
                                      </p:cBhvr>
                                      <p:tavLst>
                                        <p:tav tm="0">
                                          <p:val>
                                            <p:strVal val="0-#ppt_w/2"/>
                                          </p:val>
                                        </p:tav>
                                        <p:tav tm="100000">
                                          <p:val>
                                            <p:strVal val="#ppt_x"/>
                                          </p:val>
                                        </p:tav>
                                      </p:tavLst>
                                    </p:anim>
                                    <p:anim calcmode="lin" valueType="num">
                                      <p:cBhvr additive="base">
                                        <p:cTn id="13" dur="500" fill="hold"/>
                                        <p:tgtEl>
                                          <p:spTgt spid="1946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9468"/>
                                        </p:tgtEl>
                                        <p:attrNameLst>
                                          <p:attrName>style.visibility</p:attrName>
                                        </p:attrNameLst>
                                      </p:cBhvr>
                                      <p:to>
                                        <p:strVal val="visible"/>
                                      </p:to>
                                    </p:set>
                                    <p:anim calcmode="lin" valueType="num">
                                      <p:cBhvr additive="base">
                                        <p:cTn id="18" dur="500" fill="hold"/>
                                        <p:tgtEl>
                                          <p:spTgt spid="19468"/>
                                        </p:tgtEl>
                                        <p:attrNameLst>
                                          <p:attrName>ppt_x</p:attrName>
                                        </p:attrNameLst>
                                      </p:cBhvr>
                                      <p:tavLst>
                                        <p:tav tm="0">
                                          <p:val>
                                            <p:strVal val="1+#ppt_w/2"/>
                                          </p:val>
                                        </p:tav>
                                        <p:tav tm="100000">
                                          <p:val>
                                            <p:strVal val="#ppt_x"/>
                                          </p:val>
                                        </p:tav>
                                      </p:tavLst>
                                    </p:anim>
                                    <p:anim calcmode="lin" valueType="num">
                                      <p:cBhvr additive="base">
                                        <p:cTn id="19" dur="500" fill="hold"/>
                                        <p:tgtEl>
                                          <p:spTgt spid="194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8"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ChangeArrowheads="1"/>
          </p:cNvSpPr>
          <p:nvPr/>
        </p:nvSpPr>
        <p:spPr bwMode="auto">
          <a:xfrm>
            <a:off x="128588" y="685800"/>
            <a:ext cx="8885237" cy="1155700"/>
          </a:xfrm>
          <a:prstGeom prst="rect">
            <a:avLst/>
          </a:prstGeom>
          <a:noFill/>
          <a:ln w="9525">
            <a:noFill/>
            <a:miter lim="800000"/>
            <a:headEnd/>
            <a:tailEnd/>
          </a:ln>
          <a:effectLst/>
        </p:spPr>
        <p:txBody>
          <a:bodyPr lIns="92075" tIns="46038" rIns="92075" bIns="46038" anchor="ctr"/>
          <a:lstStyle/>
          <a:p>
            <a:pPr algn="ctr"/>
            <a:r>
              <a:rPr lang="en-US" sz="4400">
                <a:solidFill>
                  <a:schemeClr val="tx2"/>
                </a:solidFill>
              </a:rPr>
              <a:t>Transforming the West</a:t>
            </a:r>
          </a:p>
        </p:txBody>
      </p:sp>
      <p:sp>
        <p:nvSpPr>
          <p:cNvPr id="20486" name="Text Box 6"/>
          <p:cNvSpPr txBox="1">
            <a:spLocks noChangeArrowheads="1"/>
          </p:cNvSpPr>
          <p:nvPr/>
        </p:nvSpPr>
        <p:spPr bwMode="auto">
          <a:xfrm>
            <a:off x="228600" y="2133600"/>
            <a:ext cx="8458200" cy="4081463"/>
          </a:xfrm>
          <a:prstGeom prst="rect">
            <a:avLst/>
          </a:prstGeom>
          <a:noFill/>
          <a:ln w="12700" cap="sq">
            <a:noFill/>
            <a:miter lim="800000"/>
            <a:headEnd type="none" w="sm" len="sm"/>
            <a:tailEnd type="none" w="sm" len="sm"/>
          </a:ln>
          <a:effectLst/>
        </p:spPr>
        <p:txBody>
          <a:bodyPr>
            <a:spAutoFit/>
          </a:bodyPr>
          <a:lstStyle/>
          <a:p>
            <a:pPr marL="342900" indent="-342900">
              <a:lnSpc>
                <a:spcPct val="90000"/>
              </a:lnSpc>
              <a:spcBef>
                <a:spcPct val="50000"/>
              </a:spcBef>
              <a:buFont typeface="Wingdings" pitchFamily="2" charset="2"/>
              <a:buChar char="v"/>
            </a:pPr>
            <a:r>
              <a:rPr lang="en-US"/>
              <a:t>Railroad Opens the West</a:t>
            </a:r>
          </a:p>
          <a:p>
            <a:pPr marL="687388" lvl="1" indent="-230188">
              <a:lnSpc>
                <a:spcPct val="90000"/>
              </a:lnSpc>
              <a:spcBef>
                <a:spcPct val="50000"/>
              </a:spcBef>
              <a:buFont typeface="Wingdings" pitchFamily="2" charset="2"/>
              <a:buChar char="v"/>
            </a:pPr>
            <a:r>
              <a:rPr lang="en-US" sz="2000"/>
              <a:t>Workers – Irish, Chinese, Mexican, short supply, harsh conditions, DEATH</a:t>
            </a:r>
          </a:p>
          <a:p>
            <a:pPr marL="687388" lvl="1" indent="-230188">
              <a:lnSpc>
                <a:spcPct val="90000"/>
              </a:lnSpc>
              <a:spcBef>
                <a:spcPct val="50000"/>
              </a:spcBef>
              <a:buFont typeface="Wingdings" pitchFamily="2" charset="2"/>
              <a:buChar char="v"/>
            </a:pPr>
            <a:r>
              <a:rPr lang="en-US" sz="2000"/>
              <a:t>Railroad changed the west – New towns and cities – you wanted your city close to the railroad; people bought up land that might get access to the railroad (Why?)</a:t>
            </a:r>
          </a:p>
          <a:p>
            <a:pPr marL="687388" lvl="1" indent="-230188">
              <a:lnSpc>
                <a:spcPct val="90000"/>
              </a:lnSpc>
              <a:spcBef>
                <a:spcPct val="50000"/>
              </a:spcBef>
              <a:buFont typeface="Wingdings" pitchFamily="2" charset="2"/>
              <a:buChar char="v"/>
            </a:pPr>
            <a:r>
              <a:rPr lang="en-US" sz="2000"/>
              <a:t>Union begins to swell</a:t>
            </a:r>
          </a:p>
          <a:p>
            <a:pPr marL="1141413" lvl="2" indent="-227013">
              <a:lnSpc>
                <a:spcPct val="90000"/>
              </a:lnSpc>
              <a:spcBef>
                <a:spcPct val="50000"/>
              </a:spcBef>
              <a:buFont typeface="Wingdings" pitchFamily="2" charset="2"/>
              <a:buChar char="v"/>
            </a:pPr>
            <a:r>
              <a:rPr lang="en-US" sz="2000"/>
              <a:t>To become a part of the United States of America from 1864-1896 you had to meet the following requirement</a:t>
            </a:r>
          </a:p>
          <a:p>
            <a:pPr marL="1141413" lvl="2" indent="-227013">
              <a:lnSpc>
                <a:spcPct val="90000"/>
              </a:lnSpc>
              <a:spcBef>
                <a:spcPct val="50000"/>
              </a:spcBef>
              <a:buFontTx/>
              <a:buChar char="-"/>
            </a:pPr>
            <a:r>
              <a:rPr lang="en-US" sz="2000"/>
              <a:t>You must have 60,000 inhabitants</a:t>
            </a:r>
          </a:p>
          <a:p>
            <a:pPr lvl="3">
              <a:lnSpc>
                <a:spcPct val="90000"/>
              </a:lnSpc>
              <a:spcBef>
                <a:spcPct val="50000"/>
              </a:spcBef>
              <a:buFontTx/>
              <a:buChar char="-"/>
            </a:pPr>
            <a:r>
              <a:rPr lang="en-US" sz="2000"/>
              <a:t>10 new territories met this requirement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ChangeArrowheads="1"/>
          </p:cNvSpPr>
          <p:nvPr/>
        </p:nvSpPr>
        <p:spPr bwMode="auto">
          <a:xfrm>
            <a:off x="128588" y="685800"/>
            <a:ext cx="8885237" cy="1155700"/>
          </a:xfrm>
          <a:prstGeom prst="rect">
            <a:avLst/>
          </a:prstGeom>
          <a:noFill/>
          <a:ln w="9525">
            <a:noFill/>
            <a:miter lim="800000"/>
            <a:headEnd/>
            <a:tailEnd/>
          </a:ln>
          <a:effectLst/>
        </p:spPr>
        <p:txBody>
          <a:bodyPr lIns="92075" tIns="46038" rIns="92075" bIns="46038" anchor="ctr"/>
          <a:lstStyle/>
          <a:p>
            <a:pPr algn="ctr"/>
            <a:r>
              <a:rPr lang="en-US" sz="4400">
                <a:solidFill>
                  <a:schemeClr val="tx2"/>
                </a:solidFill>
              </a:rPr>
              <a:t>Transforming the West</a:t>
            </a:r>
          </a:p>
        </p:txBody>
      </p:sp>
      <p:sp>
        <p:nvSpPr>
          <p:cNvPr id="21509" name="Text Box 5"/>
          <p:cNvSpPr txBox="1">
            <a:spLocks noChangeArrowheads="1"/>
          </p:cNvSpPr>
          <p:nvPr/>
        </p:nvSpPr>
        <p:spPr bwMode="auto">
          <a:xfrm>
            <a:off x="228600" y="1905000"/>
            <a:ext cx="8458200" cy="4691063"/>
          </a:xfrm>
          <a:prstGeom prst="rect">
            <a:avLst/>
          </a:prstGeom>
          <a:noFill/>
          <a:ln w="12700" cap="sq">
            <a:noFill/>
            <a:miter lim="800000"/>
            <a:headEnd type="none" w="sm" len="sm"/>
            <a:tailEnd type="none" w="sm" len="sm"/>
          </a:ln>
          <a:effectLst/>
        </p:spPr>
        <p:txBody>
          <a:bodyPr>
            <a:spAutoFit/>
          </a:bodyPr>
          <a:lstStyle/>
          <a:p>
            <a:pPr marL="342900" indent="-342900">
              <a:lnSpc>
                <a:spcPct val="90000"/>
              </a:lnSpc>
              <a:spcBef>
                <a:spcPct val="50000"/>
              </a:spcBef>
              <a:buFont typeface="Wingdings" pitchFamily="2" charset="2"/>
              <a:buChar char="v"/>
            </a:pPr>
            <a:r>
              <a:rPr lang="en-US" dirty="0"/>
              <a:t>Ranchers build the cattle kingdom </a:t>
            </a:r>
            <a:r>
              <a:rPr lang="en-US" sz="2000" dirty="0" smtClean="0"/>
              <a:t>Railroad </a:t>
            </a:r>
            <a:r>
              <a:rPr lang="en-US" sz="2000" dirty="0"/>
              <a:t>was used to move meat (food)</a:t>
            </a:r>
          </a:p>
          <a:p>
            <a:pPr marL="687388" lvl="1" indent="-230188">
              <a:lnSpc>
                <a:spcPct val="90000"/>
              </a:lnSpc>
              <a:spcBef>
                <a:spcPct val="50000"/>
              </a:spcBef>
              <a:buFont typeface="Wingdings" pitchFamily="2" charset="2"/>
              <a:buChar char="v"/>
            </a:pPr>
            <a:r>
              <a:rPr lang="en-US" sz="2000" dirty="0"/>
              <a:t>Open-range system</a:t>
            </a:r>
          </a:p>
          <a:p>
            <a:pPr marL="1141413" lvl="2" indent="-227013">
              <a:lnSpc>
                <a:spcPct val="90000"/>
              </a:lnSpc>
              <a:spcBef>
                <a:spcPct val="50000"/>
              </a:spcBef>
              <a:buFont typeface="Wingdings" pitchFamily="2" charset="2"/>
              <a:buChar char="v"/>
            </a:pPr>
            <a:r>
              <a:rPr lang="en-US" sz="2000" dirty="0"/>
              <a:t>No fences, cattle grazed freely </a:t>
            </a:r>
          </a:p>
          <a:p>
            <a:pPr marL="687388" lvl="1" indent="-230188">
              <a:lnSpc>
                <a:spcPct val="90000"/>
              </a:lnSpc>
              <a:spcBef>
                <a:spcPct val="50000"/>
              </a:spcBef>
              <a:buFont typeface="Wingdings" pitchFamily="2" charset="2"/>
              <a:buChar char="v"/>
            </a:pPr>
            <a:r>
              <a:rPr lang="en-US" sz="2000" dirty="0"/>
              <a:t>Stereotypical Cowboy emerges along with cattle drives (dangerous)</a:t>
            </a:r>
          </a:p>
          <a:p>
            <a:pPr marL="687388" lvl="1" indent="-230188">
              <a:lnSpc>
                <a:spcPct val="90000"/>
              </a:lnSpc>
              <a:spcBef>
                <a:spcPct val="50000"/>
              </a:spcBef>
              <a:buFont typeface="Wingdings" pitchFamily="2" charset="2"/>
              <a:buChar char="v"/>
            </a:pPr>
            <a:r>
              <a:rPr lang="en-US" sz="2000" dirty="0"/>
              <a:t>Cow Town – Dodge City, Kansas</a:t>
            </a:r>
          </a:p>
          <a:p>
            <a:pPr marL="1141413" lvl="2" indent="-227013">
              <a:lnSpc>
                <a:spcPct val="90000"/>
              </a:lnSpc>
              <a:spcBef>
                <a:spcPct val="50000"/>
              </a:spcBef>
              <a:buFont typeface="Wingdings" pitchFamily="2" charset="2"/>
              <a:buChar char="v"/>
            </a:pPr>
            <a:r>
              <a:rPr lang="en-US" sz="2000" dirty="0"/>
              <a:t>Rise of legends:  Wild Bill, Wyatt Earp, Doc Holiday, Jesse James</a:t>
            </a:r>
          </a:p>
          <a:p>
            <a:pPr marL="687388" lvl="1" indent="-230188">
              <a:lnSpc>
                <a:spcPct val="90000"/>
              </a:lnSpc>
              <a:spcBef>
                <a:spcPct val="50000"/>
              </a:spcBef>
              <a:buFont typeface="Wingdings" pitchFamily="2" charset="2"/>
              <a:buChar char="v"/>
            </a:pPr>
            <a:r>
              <a:rPr lang="en-US" sz="2000" dirty="0"/>
              <a:t>Demise of the Open-Range</a:t>
            </a:r>
          </a:p>
          <a:p>
            <a:pPr marL="1141413" lvl="2" indent="-227013">
              <a:lnSpc>
                <a:spcPct val="90000"/>
              </a:lnSpc>
              <a:spcBef>
                <a:spcPct val="50000"/>
              </a:spcBef>
              <a:buFont typeface="Wingdings" pitchFamily="2" charset="2"/>
              <a:buChar char="v"/>
            </a:pPr>
            <a:r>
              <a:rPr lang="en-US" sz="2000" dirty="0"/>
              <a:t>Barbed wire invented</a:t>
            </a:r>
          </a:p>
          <a:p>
            <a:pPr marL="1141413" lvl="2" indent="-227013">
              <a:lnSpc>
                <a:spcPct val="90000"/>
              </a:lnSpc>
              <a:spcBef>
                <a:spcPct val="50000"/>
              </a:spcBef>
              <a:buFont typeface="Wingdings" pitchFamily="2" charset="2"/>
              <a:buChar char="v"/>
            </a:pPr>
            <a:r>
              <a:rPr lang="en-US" sz="2000" dirty="0"/>
              <a:t>Supply of beef exceed demand</a:t>
            </a:r>
          </a:p>
          <a:p>
            <a:pPr marL="1141413" lvl="2" indent="-227013">
              <a:lnSpc>
                <a:spcPct val="90000"/>
              </a:lnSpc>
              <a:spcBef>
                <a:spcPct val="50000"/>
              </a:spcBef>
              <a:buFont typeface="Wingdings" pitchFamily="2" charset="2"/>
              <a:buChar char="v"/>
            </a:pPr>
            <a:r>
              <a:rPr lang="en-US" sz="2000" dirty="0"/>
              <a:t>Extreme weather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ChangeArrowheads="1"/>
          </p:cNvSpPr>
          <p:nvPr/>
        </p:nvSpPr>
        <p:spPr bwMode="auto">
          <a:xfrm>
            <a:off x="128588" y="685800"/>
            <a:ext cx="8885237" cy="1155700"/>
          </a:xfrm>
          <a:prstGeom prst="rect">
            <a:avLst/>
          </a:prstGeom>
          <a:noFill/>
          <a:ln w="9525">
            <a:noFill/>
            <a:miter lim="800000"/>
            <a:headEnd/>
            <a:tailEnd/>
          </a:ln>
          <a:effectLst/>
        </p:spPr>
        <p:txBody>
          <a:bodyPr lIns="92075" tIns="46038" rIns="92075" bIns="46038" anchor="ctr"/>
          <a:lstStyle/>
          <a:p>
            <a:pPr algn="ctr"/>
            <a:r>
              <a:rPr lang="en-US" sz="4400">
                <a:solidFill>
                  <a:schemeClr val="tx2"/>
                </a:solidFill>
              </a:rPr>
              <a:t>Transforming the West</a:t>
            </a:r>
          </a:p>
        </p:txBody>
      </p:sp>
      <p:sp>
        <p:nvSpPr>
          <p:cNvPr id="22532" name="Text Box 4"/>
          <p:cNvSpPr txBox="1">
            <a:spLocks noChangeArrowheads="1"/>
          </p:cNvSpPr>
          <p:nvPr/>
        </p:nvSpPr>
        <p:spPr bwMode="auto">
          <a:xfrm>
            <a:off x="457200" y="1752600"/>
            <a:ext cx="8229600" cy="3835400"/>
          </a:xfrm>
          <a:prstGeom prst="rect">
            <a:avLst/>
          </a:prstGeom>
          <a:noFill/>
          <a:ln w="12700" cap="sq">
            <a:noFill/>
            <a:miter lim="800000"/>
            <a:headEnd type="none" w="sm" len="sm"/>
            <a:tailEnd type="none" w="sm" len="sm"/>
          </a:ln>
          <a:effectLst/>
        </p:spPr>
        <p:txBody>
          <a:bodyPr>
            <a:spAutoFit/>
          </a:bodyPr>
          <a:lstStyle/>
          <a:p>
            <a:pPr marL="287338" indent="-287338">
              <a:spcBef>
                <a:spcPct val="50000"/>
              </a:spcBef>
              <a:buFontTx/>
              <a:buAutoNum type="arabicPeriod"/>
            </a:pPr>
            <a:r>
              <a:rPr lang="en-US"/>
              <a:t>What were the two major phases of mining?</a:t>
            </a:r>
          </a:p>
          <a:p>
            <a:pPr marL="287338" indent="-287338">
              <a:spcBef>
                <a:spcPct val="50000"/>
              </a:spcBef>
              <a:buFontTx/>
              <a:buAutoNum type="arabicPeriod"/>
            </a:pPr>
            <a:endParaRPr lang="en-US"/>
          </a:p>
          <a:p>
            <a:pPr marL="287338" indent="-287338">
              <a:spcBef>
                <a:spcPct val="50000"/>
              </a:spcBef>
            </a:pPr>
            <a:endParaRPr lang="en-US"/>
          </a:p>
          <a:p>
            <a:pPr marL="287338" indent="-287338">
              <a:spcBef>
                <a:spcPct val="50000"/>
              </a:spcBef>
            </a:pPr>
            <a:r>
              <a:rPr lang="en-US"/>
              <a:t>2. How did the government encourage the development of the Transcontinental Railroad?</a:t>
            </a:r>
          </a:p>
          <a:p>
            <a:pPr marL="287338" indent="-287338">
              <a:spcBef>
                <a:spcPct val="50000"/>
              </a:spcBef>
            </a:pPr>
            <a:endParaRPr lang="en-US"/>
          </a:p>
          <a:p>
            <a:pPr marL="287338" indent="-287338">
              <a:spcBef>
                <a:spcPct val="50000"/>
              </a:spcBef>
            </a:pPr>
            <a:endParaRPr lang="en-US" sz="1200"/>
          </a:p>
          <a:p>
            <a:pPr marL="287338" indent="-287338">
              <a:spcBef>
                <a:spcPct val="50000"/>
              </a:spcBef>
            </a:pPr>
            <a:r>
              <a:rPr lang="en-US"/>
              <a:t>3. How did the railroad affect the cattle industry?</a:t>
            </a:r>
          </a:p>
        </p:txBody>
      </p:sp>
      <p:sp>
        <p:nvSpPr>
          <p:cNvPr id="22533" name="Text Box 5"/>
          <p:cNvSpPr txBox="1">
            <a:spLocks noChangeArrowheads="1"/>
          </p:cNvSpPr>
          <p:nvPr/>
        </p:nvSpPr>
        <p:spPr bwMode="auto">
          <a:xfrm>
            <a:off x="381000" y="2362200"/>
            <a:ext cx="8382000" cy="701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000" b="1"/>
              <a:t>Individual miners worked surface soil or streambeds; big companies took over to mine deep underground</a:t>
            </a:r>
          </a:p>
        </p:txBody>
      </p:sp>
      <p:sp>
        <p:nvSpPr>
          <p:cNvPr id="22534" name="Text Box 6"/>
          <p:cNvSpPr txBox="1">
            <a:spLocks noChangeArrowheads="1"/>
          </p:cNvSpPr>
          <p:nvPr/>
        </p:nvSpPr>
        <p:spPr bwMode="auto">
          <a:xfrm>
            <a:off x="304800" y="4267200"/>
            <a:ext cx="8610600" cy="701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000" b="1"/>
              <a:t>It provided money for construction and gave land grants to the railroad companies</a:t>
            </a:r>
          </a:p>
        </p:txBody>
      </p:sp>
      <p:sp>
        <p:nvSpPr>
          <p:cNvPr id="22535" name="Text Box 7"/>
          <p:cNvSpPr txBox="1">
            <a:spLocks noChangeArrowheads="1"/>
          </p:cNvSpPr>
          <p:nvPr/>
        </p:nvSpPr>
        <p:spPr bwMode="auto">
          <a:xfrm>
            <a:off x="381000" y="5638800"/>
            <a:ext cx="8382000" cy="701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000"/>
              <a:t>Railroads provided a way to ship beef.  Ranchers had to use cattle drives to get cattle to railroad stations.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 calcmode="lin" valueType="num">
                                      <p:cBhvr additive="base">
                                        <p:cTn id="7" dur="500" fill="hold"/>
                                        <p:tgtEl>
                                          <p:spTgt spid="22533"/>
                                        </p:tgtEl>
                                        <p:attrNameLst>
                                          <p:attrName>ppt_x</p:attrName>
                                        </p:attrNameLst>
                                      </p:cBhvr>
                                      <p:tavLst>
                                        <p:tav tm="0">
                                          <p:val>
                                            <p:strVal val="0-#ppt_w/2"/>
                                          </p:val>
                                        </p:tav>
                                        <p:tav tm="100000">
                                          <p:val>
                                            <p:strVal val="#ppt_x"/>
                                          </p:val>
                                        </p:tav>
                                      </p:tavLst>
                                    </p:anim>
                                    <p:anim calcmode="lin" valueType="num">
                                      <p:cBhvr additive="base">
                                        <p:cTn id="8" dur="500" fill="hold"/>
                                        <p:tgtEl>
                                          <p:spTgt spid="225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534"/>
                                        </p:tgtEl>
                                        <p:attrNameLst>
                                          <p:attrName>style.visibility</p:attrName>
                                        </p:attrNameLst>
                                      </p:cBhvr>
                                      <p:to>
                                        <p:strVal val="visible"/>
                                      </p:to>
                                    </p:set>
                                    <p:anim calcmode="lin" valueType="num">
                                      <p:cBhvr additive="base">
                                        <p:cTn id="13" dur="500" fill="hold"/>
                                        <p:tgtEl>
                                          <p:spTgt spid="22534"/>
                                        </p:tgtEl>
                                        <p:attrNameLst>
                                          <p:attrName>ppt_x</p:attrName>
                                        </p:attrNameLst>
                                      </p:cBhvr>
                                      <p:tavLst>
                                        <p:tav tm="0">
                                          <p:val>
                                            <p:strVal val="0-#ppt_w/2"/>
                                          </p:val>
                                        </p:tav>
                                        <p:tav tm="100000">
                                          <p:val>
                                            <p:strVal val="#ppt_x"/>
                                          </p:val>
                                        </p:tav>
                                      </p:tavLst>
                                    </p:anim>
                                    <p:anim calcmode="lin" valueType="num">
                                      <p:cBhvr additive="base">
                                        <p:cTn id="14" dur="500" fill="hold"/>
                                        <p:tgtEl>
                                          <p:spTgt spid="2253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535"/>
                                        </p:tgtEl>
                                        <p:attrNameLst>
                                          <p:attrName>style.visibility</p:attrName>
                                        </p:attrNameLst>
                                      </p:cBhvr>
                                      <p:to>
                                        <p:strVal val="visible"/>
                                      </p:to>
                                    </p:set>
                                    <p:anim calcmode="lin" valueType="num">
                                      <p:cBhvr additive="base">
                                        <p:cTn id="19" dur="500" fill="hold"/>
                                        <p:tgtEl>
                                          <p:spTgt spid="22535"/>
                                        </p:tgtEl>
                                        <p:attrNameLst>
                                          <p:attrName>ppt_x</p:attrName>
                                        </p:attrNameLst>
                                      </p:cBhvr>
                                      <p:tavLst>
                                        <p:tav tm="0">
                                          <p:val>
                                            <p:strVal val="0-#ppt_w/2"/>
                                          </p:val>
                                        </p:tav>
                                        <p:tav tm="100000">
                                          <p:val>
                                            <p:strVal val="#ppt_x"/>
                                          </p:val>
                                        </p:tav>
                                      </p:tavLst>
                                    </p:anim>
                                    <p:anim calcmode="lin" valueType="num">
                                      <p:cBhvr additive="base">
                                        <p:cTn id="20" dur="500" fill="hold"/>
                                        <p:tgtEl>
                                          <p:spTgt spid="225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utoUpdateAnimBg="0"/>
      <p:bldP spid="22534" grpId="0" autoUpdateAnimBg="0"/>
      <p:bldP spid="22535"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28588" y="609600"/>
            <a:ext cx="8885237" cy="1155700"/>
          </a:xfrm>
          <a:prstGeom prst="rect">
            <a:avLst/>
          </a:prstGeom>
          <a:noFill/>
          <a:ln w="9525">
            <a:noFill/>
            <a:miter lim="800000"/>
            <a:headEnd/>
            <a:tailEnd/>
          </a:ln>
          <a:effectLst/>
        </p:spPr>
        <p:txBody>
          <a:bodyPr lIns="92075" tIns="46038" rIns="92075" bIns="46038" anchor="ctr"/>
          <a:lstStyle/>
          <a:p>
            <a:pPr algn="ctr"/>
            <a:r>
              <a:rPr lang="en-US" sz="4400">
                <a:solidFill>
                  <a:schemeClr val="tx2"/>
                </a:solidFill>
              </a:rPr>
              <a:t>Transforming the West</a:t>
            </a:r>
          </a:p>
        </p:txBody>
      </p:sp>
      <p:sp>
        <p:nvSpPr>
          <p:cNvPr id="23555" name="Text Box 3"/>
          <p:cNvSpPr txBox="1">
            <a:spLocks noChangeArrowheads="1"/>
          </p:cNvSpPr>
          <p:nvPr/>
        </p:nvSpPr>
        <p:spPr bwMode="auto">
          <a:xfrm>
            <a:off x="228600" y="1600200"/>
            <a:ext cx="8458200" cy="5221288"/>
          </a:xfrm>
          <a:prstGeom prst="rect">
            <a:avLst/>
          </a:prstGeom>
          <a:noFill/>
          <a:ln w="12700" cap="sq">
            <a:noFill/>
            <a:miter lim="800000"/>
            <a:headEnd type="none" w="sm" len="sm"/>
            <a:tailEnd type="none" w="sm" len="sm"/>
          </a:ln>
          <a:effectLst/>
        </p:spPr>
        <p:txBody>
          <a:bodyPr>
            <a:spAutoFit/>
          </a:bodyPr>
          <a:lstStyle/>
          <a:p>
            <a:pPr marL="342900" indent="-342900">
              <a:lnSpc>
                <a:spcPct val="85000"/>
              </a:lnSpc>
              <a:spcBef>
                <a:spcPct val="50000"/>
              </a:spcBef>
              <a:buFont typeface="Wingdings" pitchFamily="2" charset="2"/>
              <a:buChar char="v"/>
            </a:pPr>
            <a:r>
              <a:rPr lang="en-US"/>
              <a:t>The Great Plains</a:t>
            </a:r>
          </a:p>
          <a:p>
            <a:pPr marL="687388" lvl="1" indent="-230188">
              <a:lnSpc>
                <a:spcPct val="85000"/>
              </a:lnSpc>
              <a:spcBef>
                <a:spcPct val="50000"/>
              </a:spcBef>
              <a:buFont typeface="Wingdings" pitchFamily="2" charset="2"/>
              <a:buChar char="v"/>
            </a:pPr>
            <a:r>
              <a:rPr lang="en-US" sz="2000">
                <a:solidFill>
                  <a:srgbClr val="FFFF00"/>
                </a:solidFill>
              </a:rPr>
              <a:t>Homestead Act</a:t>
            </a:r>
            <a:r>
              <a:rPr lang="en-US" sz="2000"/>
              <a:t> provides anyone willing to live on, build a road, and dig a well, 160 acres of land</a:t>
            </a:r>
          </a:p>
          <a:p>
            <a:pPr marL="687388" lvl="1" indent="-230188">
              <a:lnSpc>
                <a:spcPct val="85000"/>
              </a:lnSpc>
              <a:spcBef>
                <a:spcPct val="50000"/>
              </a:spcBef>
              <a:buFont typeface="Wingdings" pitchFamily="2" charset="2"/>
              <a:buChar char="v"/>
            </a:pPr>
            <a:r>
              <a:rPr lang="en-US" sz="2000"/>
              <a:t>African Americans </a:t>
            </a:r>
            <a:r>
              <a:rPr lang="en-US" sz="2000">
                <a:solidFill>
                  <a:srgbClr val="FFFF00"/>
                </a:solidFill>
              </a:rPr>
              <a:t>(Exodusters) –</a:t>
            </a:r>
            <a:r>
              <a:rPr lang="en-US" sz="2000"/>
              <a:t> took this chance in Kansas &amp; Oklahoma</a:t>
            </a:r>
          </a:p>
          <a:p>
            <a:pPr marL="687388" lvl="1" indent="-230188">
              <a:lnSpc>
                <a:spcPct val="85000"/>
              </a:lnSpc>
              <a:spcBef>
                <a:spcPct val="50000"/>
              </a:spcBef>
              <a:buFont typeface="Wingdings" pitchFamily="2" charset="2"/>
              <a:buChar char="v"/>
            </a:pPr>
            <a:r>
              <a:rPr lang="en-US" sz="2000"/>
              <a:t>Everyone had a job to do to provide for the family in the west</a:t>
            </a:r>
          </a:p>
          <a:p>
            <a:pPr marL="1141413" lvl="2" indent="-227013">
              <a:lnSpc>
                <a:spcPct val="85000"/>
              </a:lnSpc>
              <a:spcBef>
                <a:spcPct val="50000"/>
              </a:spcBef>
              <a:buFont typeface="Wingdings" pitchFamily="2" charset="2"/>
              <a:buChar char="v"/>
            </a:pPr>
            <a:r>
              <a:rPr lang="en-US" sz="2000"/>
              <a:t>Needs met? Barb wire, plow, windmill – all helped farmers succeed somewhat</a:t>
            </a:r>
          </a:p>
          <a:p>
            <a:pPr marL="687388" lvl="1" indent="-230188">
              <a:lnSpc>
                <a:spcPct val="85000"/>
              </a:lnSpc>
              <a:spcBef>
                <a:spcPct val="50000"/>
              </a:spcBef>
              <a:buFont typeface="Wingdings" pitchFamily="2" charset="2"/>
              <a:buChar char="v"/>
            </a:pPr>
            <a:r>
              <a:rPr lang="en-US" sz="2000">
                <a:solidFill>
                  <a:srgbClr val="990000"/>
                </a:solidFill>
              </a:rPr>
              <a:t>Morrill Act 1892</a:t>
            </a:r>
            <a:r>
              <a:rPr lang="en-US" sz="2000"/>
              <a:t> – establishment of Agricultural Colleges</a:t>
            </a:r>
          </a:p>
          <a:p>
            <a:pPr marL="342900" indent="-342900">
              <a:lnSpc>
                <a:spcPct val="85000"/>
              </a:lnSpc>
              <a:spcBef>
                <a:spcPct val="50000"/>
              </a:spcBef>
              <a:buFont typeface="Wingdings" pitchFamily="2" charset="2"/>
              <a:buChar char="v"/>
            </a:pPr>
            <a:r>
              <a:rPr lang="en-US"/>
              <a:t>Competition, Conflict &amp; Change</a:t>
            </a:r>
          </a:p>
          <a:p>
            <a:pPr marL="687388" lvl="1" indent="-230188">
              <a:lnSpc>
                <a:spcPct val="85000"/>
              </a:lnSpc>
              <a:spcBef>
                <a:spcPct val="50000"/>
              </a:spcBef>
              <a:buFont typeface="Wingdings" pitchFamily="2" charset="2"/>
              <a:buChar char="v"/>
            </a:pPr>
            <a:r>
              <a:rPr lang="en-US" sz="2000"/>
              <a:t>How to use the west – led to violence</a:t>
            </a:r>
          </a:p>
          <a:p>
            <a:pPr marL="687388" lvl="1" indent="-230188">
              <a:lnSpc>
                <a:spcPct val="85000"/>
              </a:lnSpc>
              <a:spcBef>
                <a:spcPct val="50000"/>
              </a:spcBef>
              <a:buFont typeface="Wingdings" pitchFamily="2" charset="2"/>
              <a:buChar char="v"/>
            </a:pPr>
            <a:r>
              <a:rPr lang="en-US" sz="2000"/>
              <a:t>Prejudice &amp; Discrimination – not just black &amp; white – ranchers vs. farmers. Only 20% of the population with 80% of the minorities</a:t>
            </a:r>
          </a:p>
          <a:p>
            <a:pPr marL="687388" lvl="1" indent="-230188">
              <a:lnSpc>
                <a:spcPct val="85000"/>
              </a:lnSpc>
              <a:spcBef>
                <a:spcPct val="50000"/>
              </a:spcBef>
              <a:buFont typeface="Wingdings" pitchFamily="2" charset="2"/>
              <a:buChar char="v"/>
            </a:pPr>
            <a:r>
              <a:rPr lang="en-US" sz="2000"/>
              <a:t>By 1890 all of the US was inhabited closing the frontier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ChangeArrowheads="1"/>
          </p:cNvSpPr>
          <p:nvPr/>
        </p:nvSpPr>
        <p:spPr bwMode="auto">
          <a:xfrm>
            <a:off x="128588" y="685800"/>
            <a:ext cx="8885237" cy="1155700"/>
          </a:xfrm>
          <a:prstGeom prst="rect">
            <a:avLst/>
          </a:prstGeom>
          <a:noFill/>
          <a:ln w="9525">
            <a:noFill/>
            <a:miter lim="800000"/>
            <a:headEnd/>
            <a:tailEnd/>
          </a:ln>
          <a:effectLst/>
        </p:spPr>
        <p:txBody>
          <a:bodyPr lIns="92075" tIns="46038" rIns="92075" bIns="46038" anchor="ctr"/>
          <a:lstStyle/>
          <a:p>
            <a:pPr algn="ctr"/>
            <a:r>
              <a:rPr lang="en-US" sz="4400">
                <a:solidFill>
                  <a:schemeClr val="tx2"/>
                </a:solidFill>
              </a:rPr>
              <a:t>Transforming the West</a:t>
            </a:r>
          </a:p>
        </p:txBody>
      </p:sp>
      <p:sp>
        <p:nvSpPr>
          <p:cNvPr id="24580" name="Text Box 4"/>
          <p:cNvSpPr txBox="1">
            <a:spLocks noChangeArrowheads="1"/>
          </p:cNvSpPr>
          <p:nvPr/>
        </p:nvSpPr>
        <p:spPr bwMode="auto">
          <a:xfrm>
            <a:off x="304800" y="2057400"/>
            <a:ext cx="8610600" cy="2465388"/>
          </a:xfrm>
          <a:prstGeom prst="rect">
            <a:avLst/>
          </a:prstGeom>
          <a:noFill/>
          <a:ln w="12700" cap="sq">
            <a:noFill/>
            <a:miter lim="800000"/>
            <a:headEnd type="none" w="sm" len="sm"/>
            <a:tailEnd type="none" w="sm" len="sm"/>
          </a:ln>
          <a:effectLst/>
        </p:spPr>
        <p:txBody>
          <a:bodyPr>
            <a:spAutoFit/>
          </a:bodyPr>
          <a:lstStyle/>
          <a:p>
            <a:pPr marL="457200" indent="-457200">
              <a:spcBef>
                <a:spcPct val="50000"/>
              </a:spcBef>
              <a:buFontTx/>
              <a:buAutoNum type="arabicPeriod"/>
            </a:pPr>
            <a:r>
              <a:rPr lang="en-US"/>
              <a:t>Why did farmers move to the Great Plains?</a:t>
            </a:r>
          </a:p>
          <a:p>
            <a:pPr marL="457200" indent="-457200">
              <a:spcBef>
                <a:spcPct val="50000"/>
              </a:spcBef>
            </a:pPr>
            <a:endParaRPr lang="en-US"/>
          </a:p>
          <a:p>
            <a:pPr marL="457200" indent="-457200">
              <a:spcBef>
                <a:spcPct val="50000"/>
              </a:spcBef>
            </a:pPr>
            <a:endParaRPr lang="en-US"/>
          </a:p>
          <a:p>
            <a:pPr marL="457200" indent="-457200">
              <a:spcBef>
                <a:spcPct val="50000"/>
              </a:spcBef>
            </a:pPr>
            <a:r>
              <a:rPr lang="en-US"/>
              <a:t>2. What were some of the causes of prejudice and discrimination in the West?</a:t>
            </a:r>
          </a:p>
        </p:txBody>
      </p:sp>
      <p:sp>
        <p:nvSpPr>
          <p:cNvPr id="24581" name="Text Box 5"/>
          <p:cNvSpPr txBox="1">
            <a:spLocks noChangeArrowheads="1"/>
          </p:cNvSpPr>
          <p:nvPr/>
        </p:nvSpPr>
        <p:spPr bwMode="auto">
          <a:xfrm>
            <a:off x="304800" y="2667000"/>
            <a:ext cx="8534400" cy="7016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000"/>
              <a:t>To own land and for more space, freedom, and profit given to them through the Homestead Act</a:t>
            </a:r>
          </a:p>
        </p:txBody>
      </p:sp>
      <p:sp>
        <p:nvSpPr>
          <p:cNvPr id="24582" name="Text Box 6"/>
          <p:cNvSpPr txBox="1">
            <a:spLocks noChangeArrowheads="1"/>
          </p:cNvSpPr>
          <p:nvPr/>
        </p:nvSpPr>
        <p:spPr bwMode="auto">
          <a:xfrm>
            <a:off x="342900" y="4572000"/>
            <a:ext cx="8458200" cy="16160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000"/>
              <a:t>The West only had 20% of the US population at the time, however 80% of the population in the West was a minority.  Differences in language, food, culture, and religious practices reinforced each groups fear &amp; distrust of one another.  There were also cases of ranchers vying for the use of land that would be much different than the ideas of a farmer.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81"/>
                                        </p:tgtEl>
                                        <p:attrNameLst>
                                          <p:attrName>style.visibility</p:attrName>
                                        </p:attrNameLst>
                                      </p:cBhvr>
                                      <p:to>
                                        <p:strVal val="visible"/>
                                      </p:to>
                                    </p:set>
                                    <p:anim calcmode="lin" valueType="num">
                                      <p:cBhvr additive="base">
                                        <p:cTn id="7" dur="500" fill="hold"/>
                                        <p:tgtEl>
                                          <p:spTgt spid="24581"/>
                                        </p:tgtEl>
                                        <p:attrNameLst>
                                          <p:attrName>ppt_x</p:attrName>
                                        </p:attrNameLst>
                                      </p:cBhvr>
                                      <p:tavLst>
                                        <p:tav tm="0">
                                          <p:val>
                                            <p:strVal val="0-#ppt_w/2"/>
                                          </p:val>
                                        </p:tav>
                                        <p:tav tm="100000">
                                          <p:val>
                                            <p:strVal val="#ppt_x"/>
                                          </p:val>
                                        </p:tav>
                                      </p:tavLst>
                                    </p:anim>
                                    <p:anim calcmode="lin" valueType="num">
                                      <p:cBhvr additive="base">
                                        <p:cTn id="8" dur="500" fill="hold"/>
                                        <p:tgtEl>
                                          <p:spTgt spid="2458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82"/>
                                        </p:tgtEl>
                                        <p:attrNameLst>
                                          <p:attrName>style.visibility</p:attrName>
                                        </p:attrNameLst>
                                      </p:cBhvr>
                                      <p:to>
                                        <p:strVal val="visible"/>
                                      </p:to>
                                    </p:set>
                                    <p:anim calcmode="lin" valueType="num">
                                      <p:cBhvr additive="base">
                                        <p:cTn id="13" dur="500" fill="hold"/>
                                        <p:tgtEl>
                                          <p:spTgt spid="24582"/>
                                        </p:tgtEl>
                                        <p:attrNameLst>
                                          <p:attrName>ppt_x</p:attrName>
                                        </p:attrNameLst>
                                      </p:cBhvr>
                                      <p:tavLst>
                                        <p:tav tm="0">
                                          <p:val>
                                            <p:strVal val="0-#ppt_w/2"/>
                                          </p:val>
                                        </p:tav>
                                        <p:tav tm="100000">
                                          <p:val>
                                            <p:strVal val="#ppt_x"/>
                                          </p:val>
                                        </p:tav>
                                      </p:tavLst>
                                    </p:anim>
                                    <p:anim calcmode="lin" valueType="num">
                                      <p:cBhvr additive="base">
                                        <p:cTn id="14" dur="500" fill="hold"/>
                                        <p:tgtEl>
                                          <p:spTgt spid="245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autoUpdateAnimBg="0"/>
      <p:bldP spid="24582"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smtClean="0"/>
              <a:t>Learning Targets</a:t>
            </a:r>
            <a:endParaRPr lang="en-US" dirty="0"/>
          </a:p>
        </p:txBody>
      </p:sp>
      <p:sp>
        <p:nvSpPr>
          <p:cNvPr id="5123" name="Rectangle 3"/>
          <p:cNvSpPr>
            <a:spLocks noGrp="1" noChangeArrowheads="1"/>
          </p:cNvSpPr>
          <p:nvPr>
            <p:ph idx="1"/>
          </p:nvPr>
        </p:nvSpPr>
        <p:spPr/>
        <p:txBody>
          <a:bodyPr>
            <a:normAutofit fontScale="92500"/>
          </a:bodyPr>
          <a:lstStyle/>
          <a:p>
            <a:r>
              <a:rPr lang="en-US" sz="2800" dirty="0" smtClean="0"/>
              <a:t>B.3. e</a:t>
            </a:r>
            <a:r>
              <a:rPr lang="en-US" sz="2800" dirty="0"/>
              <a:t>.   Analyze the immediate and long-term influences of Reconstruction on the lives of African Americans </a:t>
            </a:r>
            <a:r>
              <a:rPr lang="en-US" sz="2800" dirty="0" smtClean="0"/>
              <a:t>and U.S</a:t>
            </a:r>
            <a:r>
              <a:rPr lang="en-US" sz="2800" dirty="0"/>
              <a:t>. society as a whole</a:t>
            </a:r>
          </a:p>
          <a:p>
            <a:r>
              <a:rPr lang="en-US" sz="2800" dirty="0" smtClean="0"/>
              <a:t>C.1.f.     Compare </a:t>
            </a:r>
            <a:r>
              <a:rPr lang="en-US" sz="2800" dirty="0"/>
              <a:t>and contrast the experiences of African Americans in various U.S. regions in the late </a:t>
            </a:r>
            <a:r>
              <a:rPr lang="en-US" sz="2800" dirty="0" smtClean="0"/>
              <a:t>19th </a:t>
            </a:r>
            <a:r>
              <a:rPr lang="en-US" sz="2800" dirty="0"/>
              <a:t>century</a:t>
            </a:r>
          </a:p>
          <a:p>
            <a:r>
              <a:rPr lang="en-US" sz="2800" dirty="0" smtClean="0"/>
              <a:t>C.1.g</a:t>
            </a:r>
            <a:r>
              <a:rPr lang="en-US" sz="2800" dirty="0"/>
              <a:t>.   Identify and evaluate the influences on the development of the American West</a:t>
            </a:r>
          </a:p>
          <a:p>
            <a:r>
              <a:rPr lang="en-US" sz="2800" dirty="0" smtClean="0"/>
              <a:t>C.1.h</a:t>
            </a:r>
            <a:r>
              <a:rPr lang="en-US" sz="2800" dirty="0"/>
              <a:t>.   Analyze significant events for Native American Indian tribes, and their responses to those events, in the late </a:t>
            </a:r>
            <a:r>
              <a:rPr lang="en-US" sz="2800" dirty="0" smtClean="0"/>
              <a:t>19th century</a:t>
            </a:r>
            <a:endParaRPr lang="en-US"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descr="Untitled-8"/>
          <p:cNvPicPr>
            <a:picLocks noChangeAspect="1" noChangeArrowheads="1"/>
          </p:cNvPicPr>
          <p:nvPr/>
        </p:nvPicPr>
        <p:blipFill>
          <a:blip r:embed="rId2" cstate="print"/>
          <a:srcRect/>
          <a:stretch>
            <a:fillRect/>
          </a:stretch>
        </p:blipFill>
        <p:spPr bwMode="auto">
          <a:xfrm>
            <a:off x="304799" y="381000"/>
            <a:ext cx="7589137" cy="5181599"/>
          </a:xfrm>
          <a:prstGeom prst="rect">
            <a:avLst/>
          </a:prstGeom>
          <a:noFill/>
        </p:spPr>
      </p:pic>
      <p:pic>
        <p:nvPicPr>
          <p:cNvPr id="3" name="Picture 13" descr="A60_PH_US_CT_C07_Vol"/>
          <p:cNvPicPr>
            <a:picLocks noChangeAspect="1" noChangeArrowheads="1"/>
          </p:cNvPicPr>
          <p:nvPr/>
        </p:nvPicPr>
        <p:blipFill>
          <a:blip r:embed="rId3" cstate="print"/>
          <a:srcRect/>
          <a:stretch>
            <a:fillRect/>
          </a:stretch>
        </p:blipFill>
        <p:spPr bwMode="auto">
          <a:xfrm>
            <a:off x="457201" y="649202"/>
            <a:ext cx="8686800" cy="6208797"/>
          </a:xfrm>
          <a:prstGeom prst="rect">
            <a:avLst/>
          </a:prstGeom>
          <a:noFill/>
        </p:spPr>
      </p:pic>
      <p:pic>
        <p:nvPicPr>
          <p:cNvPr id="4" name="Picture 1049" descr="A59_PH_US_CT_C07_Vol"/>
          <p:cNvPicPr>
            <a:picLocks noChangeAspect="1" noChangeArrowheads="1"/>
          </p:cNvPicPr>
          <p:nvPr/>
        </p:nvPicPr>
        <p:blipFill>
          <a:blip r:embed="rId4" cstate="print"/>
          <a:srcRect/>
          <a:stretch>
            <a:fillRect/>
          </a:stretch>
        </p:blipFill>
        <p:spPr bwMode="auto">
          <a:xfrm>
            <a:off x="5486400" y="635698"/>
            <a:ext cx="4129751" cy="459736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4358" name="Text Box 6"/>
          <p:cNvSpPr txBox="1">
            <a:spLocks noChangeArrowheads="1"/>
          </p:cNvSpPr>
          <p:nvPr/>
        </p:nvSpPr>
        <p:spPr bwMode="auto">
          <a:xfrm>
            <a:off x="1462088" y="73025"/>
            <a:ext cx="2019300" cy="336550"/>
          </a:xfrm>
          <a:prstGeom prst="rect">
            <a:avLst/>
          </a:prstGeom>
          <a:noFill/>
          <a:ln w="9525">
            <a:noFill/>
            <a:miter lim="800000"/>
            <a:headEnd/>
            <a:tailEnd/>
          </a:ln>
          <a:effectLst/>
        </p:spPr>
        <p:txBody>
          <a:bodyPr wrap="none">
            <a:spAutoFit/>
          </a:bodyPr>
          <a:lstStyle/>
          <a:p>
            <a:pPr>
              <a:lnSpc>
                <a:spcPct val="80000"/>
              </a:lnSpc>
              <a:spcBef>
                <a:spcPct val="20000"/>
              </a:spcBef>
            </a:pPr>
            <a:r>
              <a:rPr lang="en-US" sz="2000">
                <a:solidFill>
                  <a:schemeClr val="bg1"/>
                </a:solidFill>
              </a:rPr>
              <a:t>The New South</a:t>
            </a:r>
          </a:p>
        </p:txBody>
      </p:sp>
      <p:sp>
        <p:nvSpPr>
          <p:cNvPr id="1124359" name="Rectangle 7"/>
          <p:cNvSpPr>
            <a:spLocks noGrp="1" noChangeArrowheads="1"/>
          </p:cNvSpPr>
          <p:nvPr>
            <p:ph type="title"/>
          </p:nvPr>
        </p:nvSpPr>
        <p:spPr bwMode="auto">
          <a:xfrm>
            <a:off x="903288" y="7000875"/>
            <a:ext cx="8226425" cy="228600"/>
          </a:xfrm>
          <a:noFill/>
          <a:ln>
            <a:miter lim="800000"/>
            <a:headEnd/>
            <a:tailEnd/>
          </a:ln>
        </p:spPr>
        <p:txBody>
          <a:bodyPr vert="horz" wrap="square" lIns="91440" tIns="45720" rIns="91440" bIns="45720" numCol="1" anchor="ctr" anchorCtr="0" compatLnSpc="1">
            <a:prstTxWarp prst="textNoShape">
              <a:avLst/>
            </a:prstTxWarp>
            <a:normAutofit fontScale="90000"/>
          </a:bodyPr>
          <a:lstStyle/>
          <a:p>
            <a:pPr algn="r"/>
            <a:r>
              <a:rPr lang="en-US" sz="1000">
                <a:solidFill>
                  <a:schemeClr val="bg1"/>
                </a:solidFill>
              </a:rPr>
              <a:t>Sec 1: The New South</a:t>
            </a:r>
          </a:p>
        </p:txBody>
      </p:sp>
      <p:sp>
        <p:nvSpPr>
          <p:cNvPr id="1124360" name="Text Box 8"/>
          <p:cNvSpPr txBox="1">
            <a:spLocks noChangeArrowheads="1"/>
          </p:cNvSpPr>
          <p:nvPr/>
        </p:nvSpPr>
        <p:spPr bwMode="auto">
          <a:xfrm>
            <a:off x="1323975" y="738188"/>
            <a:ext cx="7543800" cy="7171194"/>
          </a:xfrm>
          <a:prstGeom prst="rect">
            <a:avLst/>
          </a:prstGeom>
          <a:noFill/>
          <a:ln w="9525">
            <a:noFill/>
            <a:miter lim="800000"/>
            <a:headEnd/>
            <a:tailEnd/>
          </a:ln>
          <a:effectLst/>
        </p:spPr>
        <p:txBody>
          <a:bodyPr>
            <a:spAutoFit/>
          </a:bodyPr>
          <a:lstStyle/>
          <a:p>
            <a:r>
              <a:rPr lang="en-US" sz="1800" u="sng" dirty="0"/>
              <a:t>Industries and Cities Grow</a:t>
            </a:r>
            <a:endParaRPr lang="en-US" sz="1800" dirty="0"/>
          </a:p>
          <a:p>
            <a:r>
              <a:rPr lang="en-US" sz="1800" dirty="0">
                <a:solidFill>
                  <a:schemeClr val="tx2"/>
                </a:solidFill>
                <a:cs typeface="Times New Roman" pitchFamily="18" charset="0"/>
              </a:rPr>
              <a:t> </a:t>
            </a:r>
          </a:p>
          <a:p>
            <a:r>
              <a:rPr lang="en-US" sz="1800" b="0" dirty="0">
                <a:solidFill>
                  <a:srgbClr val="FF0000"/>
                </a:solidFill>
                <a:cs typeface="Times New Roman" pitchFamily="18" charset="0"/>
              </a:rPr>
              <a:t>Main Idea:</a:t>
            </a:r>
            <a:r>
              <a:rPr lang="en-US" sz="1800" b="0" dirty="0">
                <a:solidFill>
                  <a:schemeClr val="tx2"/>
                </a:solidFill>
                <a:cs typeface="Times New Roman" pitchFamily="18" charset="0"/>
              </a:rPr>
              <a:t> </a:t>
            </a:r>
            <a:r>
              <a:rPr lang="en-US" sz="1800" b="0" dirty="0"/>
              <a:t>In the 1880s, new industries spread throughout the south. As cigar and lumber production increased, along with the growth of coal-, iron-, and steel-processing centers, new cities emerged in the Carolinas, Georgia, Virginia, Tennessee, and Alabama.</a:t>
            </a:r>
          </a:p>
          <a:p>
            <a:endParaRPr lang="en-US" sz="1800" b="0" dirty="0"/>
          </a:p>
          <a:p>
            <a:r>
              <a:rPr lang="en-US" sz="1800" u="sng" dirty="0"/>
              <a:t>Southern Farmers Face Hard Times</a:t>
            </a:r>
          </a:p>
          <a:p>
            <a:endParaRPr lang="en-US" sz="1800" b="0" dirty="0"/>
          </a:p>
          <a:p>
            <a:r>
              <a:rPr lang="en-US" sz="1800" b="0" dirty="0">
                <a:solidFill>
                  <a:srgbClr val="FF0000"/>
                </a:solidFill>
              </a:rPr>
              <a:t>Main Idea:</a:t>
            </a:r>
            <a:r>
              <a:rPr lang="en-US" sz="1800" b="0" dirty="0">
                <a:solidFill>
                  <a:schemeClr val="tx2"/>
                </a:solidFill>
              </a:rPr>
              <a:t> </a:t>
            </a:r>
            <a:r>
              <a:rPr lang="en-US" sz="1800" b="0" dirty="0"/>
              <a:t>Before the Civil War, most southern planters had concentrated on such crops as cotton and tobacco, which were grown not to be sold for cash. The lure of the cash crop continued after the war, despite efforts to diversify. The South’s heavy reliance on these cash crops made them vulnerable when pests threatened their crops.</a:t>
            </a:r>
          </a:p>
          <a:p>
            <a:endParaRPr lang="en-US" sz="1800" b="0" dirty="0"/>
          </a:p>
          <a:p>
            <a:r>
              <a:rPr lang="en-US" sz="1800" u="sng" dirty="0"/>
              <a:t>Black Southerners Gain and Lose</a:t>
            </a:r>
          </a:p>
          <a:p>
            <a:endParaRPr lang="en-US" sz="1800" b="0" dirty="0"/>
          </a:p>
          <a:p>
            <a:r>
              <a:rPr lang="en-US" sz="1800" b="0" dirty="0">
                <a:solidFill>
                  <a:srgbClr val="FF0000"/>
                </a:solidFill>
              </a:rPr>
              <a:t>Main Idea:</a:t>
            </a:r>
            <a:r>
              <a:rPr lang="en-US" sz="1800" b="0" dirty="0">
                <a:solidFill>
                  <a:schemeClr val="tx2"/>
                </a:solidFill>
              </a:rPr>
              <a:t> </a:t>
            </a:r>
            <a:r>
              <a:rPr lang="en-US" sz="1800" b="0" dirty="0"/>
              <a:t>The Thirteenth, Fourteenth, and Fifteenth amendments had changed African Americans’ legal status. Over time, however, these legal gains were pushed back by a series of Supreme Court decisions.</a:t>
            </a:r>
          </a:p>
          <a:p>
            <a:endParaRPr lang="en-US" sz="1600" b="0" dirty="0"/>
          </a:p>
          <a:p>
            <a:r>
              <a:rPr lang="en-US" sz="1600" b="0" dirty="0"/>
              <a:t>	</a:t>
            </a:r>
          </a:p>
          <a:p>
            <a:endParaRPr lang="en-US" sz="1600" b="0" dirty="0"/>
          </a:p>
          <a:p>
            <a:endParaRPr lang="en-US" sz="1600" b="0" dirty="0"/>
          </a:p>
          <a:p>
            <a:endParaRPr lang="en-US" b="0" dirty="0"/>
          </a:p>
          <a:p>
            <a:r>
              <a:rPr lang="en-US" sz="1200" dirty="0"/>
              <a:t>					                                           Continued…</a:t>
            </a:r>
          </a:p>
        </p:txBody>
      </p:sp>
      <p:pic>
        <p:nvPicPr>
          <p:cNvPr id="1124369" name="Picture 17" descr="bttn_prev">
            <a:hlinkClick r:id="" action="ppaction://hlinkshowjump?jump=previousslide" highlightClick="1"/>
          </p:cNvPr>
          <p:cNvPicPr>
            <a:picLocks noChangeAspect="1" noChangeArrowheads="1"/>
          </p:cNvPicPr>
          <p:nvPr/>
        </p:nvPicPr>
        <p:blipFill>
          <a:blip r:embed="rId3" cstate="print"/>
          <a:srcRect/>
          <a:stretch>
            <a:fillRect/>
          </a:stretch>
        </p:blipFill>
        <p:spPr bwMode="auto">
          <a:xfrm>
            <a:off x="7997825" y="6489700"/>
            <a:ext cx="420688" cy="309563"/>
          </a:xfrm>
          <a:prstGeom prst="rect">
            <a:avLst/>
          </a:prstGeom>
          <a:noFill/>
        </p:spPr>
      </p:pic>
      <p:pic>
        <p:nvPicPr>
          <p:cNvPr id="1124370" name="Picture 18" descr="bttn_exit">
            <a:hlinkClick r:id="" action="ppaction://hlinkshowjump?jump=endshow" highlightClick="1"/>
          </p:cNvPr>
          <p:cNvPicPr>
            <a:picLocks noChangeAspect="1" noChangeArrowheads="1"/>
          </p:cNvPicPr>
          <p:nvPr/>
        </p:nvPicPr>
        <p:blipFill>
          <a:blip r:embed="rId4" cstate="print"/>
          <a:srcRect/>
          <a:stretch>
            <a:fillRect/>
          </a:stretch>
        </p:blipFill>
        <p:spPr bwMode="auto">
          <a:xfrm>
            <a:off x="6934200" y="6491288"/>
            <a:ext cx="420688" cy="306387"/>
          </a:xfrm>
          <a:prstGeom prst="rect">
            <a:avLst/>
          </a:prstGeom>
          <a:noFill/>
        </p:spPr>
      </p:pic>
      <p:pic>
        <p:nvPicPr>
          <p:cNvPr id="1124371" name="Picture 19" descr="toc">
            <a:hlinkClick r:id="rId5" action="ppaction://hlinksldjump"/>
          </p:cNvPr>
          <p:cNvPicPr>
            <a:picLocks noChangeAspect="1" noChangeArrowheads="1"/>
          </p:cNvPicPr>
          <p:nvPr/>
        </p:nvPicPr>
        <p:blipFill>
          <a:blip r:embed="rId6" cstate="print"/>
          <a:srcRect/>
          <a:stretch>
            <a:fillRect/>
          </a:stretch>
        </p:blipFill>
        <p:spPr bwMode="auto">
          <a:xfrm>
            <a:off x="7467600" y="6489700"/>
            <a:ext cx="420688" cy="309563"/>
          </a:xfrm>
          <a:prstGeom prst="rect">
            <a:avLst/>
          </a:prstGeom>
          <a:noFill/>
        </p:spPr>
      </p:pic>
      <p:pic>
        <p:nvPicPr>
          <p:cNvPr id="1124372" name="Picture 20" descr="bttn_next">
            <a:hlinkClick r:id="" action="ppaction://hlinkshowjump?jump=nextslide" highlightClick="1"/>
          </p:cNvPr>
          <p:cNvPicPr>
            <a:picLocks noChangeAspect="1" noChangeArrowheads="1"/>
          </p:cNvPicPr>
          <p:nvPr/>
        </p:nvPicPr>
        <p:blipFill>
          <a:blip r:embed="rId7" cstate="print"/>
          <a:srcRect/>
          <a:stretch>
            <a:fillRect/>
          </a:stretch>
        </p:blipFill>
        <p:spPr bwMode="auto">
          <a:xfrm>
            <a:off x="8528050" y="6489700"/>
            <a:ext cx="420688" cy="309563"/>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28588" y="685800"/>
            <a:ext cx="8885237" cy="1155700"/>
          </a:xfrm>
        </p:spPr>
        <p:txBody>
          <a:bodyPr/>
          <a:lstStyle/>
          <a:p>
            <a:r>
              <a:rPr lang="en-US"/>
              <a:t>The New South</a:t>
            </a:r>
          </a:p>
        </p:txBody>
      </p:sp>
      <p:sp>
        <p:nvSpPr>
          <p:cNvPr id="7171" name="Rectangle 3"/>
          <p:cNvSpPr>
            <a:spLocks noGrp="1" noChangeArrowheads="1"/>
          </p:cNvSpPr>
          <p:nvPr>
            <p:ph idx="1"/>
          </p:nvPr>
        </p:nvSpPr>
        <p:spPr>
          <a:xfrm>
            <a:off x="152400" y="1752600"/>
            <a:ext cx="8858250" cy="4953000"/>
          </a:xfrm>
        </p:spPr>
        <p:txBody>
          <a:bodyPr/>
          <a:lstStyle/>
          <a:p>
            <a:r>
              <a:rPr lang="en-US" sz="2800" dirty="0"/>
              <a:t>Industries and Cities Grow</a:t>
            </a:r>
          </a:p>
          <a:p>
            <a:pPr lvl="1"/>
            <a:r>
              <a:rPr lang="en-US" sz="2400" dirty="0"/>
              <a:t>Northern money produced textile mills, cigar and lumber production</a:t>
            </a:r>
          </a:p>
          <a:p>
            <a:pPr lvl="1"/>
            <a:r>
              <a:rPr lang="en-US" sz="2400" dirty="0"/>
              <a:t>Cities sprung up around steel, coal, and iron processing plants</a:t>
            </a:r>
          </a:p>
          <a:p>
            <a:pPr lvl="1"/>
            <a:r>
              <a:rPr lang="en-US" sz="2400" dirty="0"/>
              <a:t>Smaller farms took place of large plantations</a:t>
            </a:r>
          </a:p>
          <a:p>
            <a:pPr lvl="1"/>
            <a:r>
              <a:rPr lang="en-US" sz="2400" dirty="0"/>
              <a:t>Railroads – needed to continue industrialization</a:t>
            </a:r>
          </a:p>
          <a:p>
            <a:pPr lvl="2"/>
            <a:r>
              <a:rPr lang="en-US" sz="2000" dirty="0"/>
              <a:t>Connected rural to urban hubs – only </a:t>
            </a:r>
            <a:r>
              <a:rPr lang="en-US" sz="2000" dirty="0" smtClean="0"/>
              <a:t>two </a:t>
            </a:r>
            <a:r>
              <a:rPr lang="en-US" sz="2000" dirty="0"/>
              <a:t>went North to South</a:t>
            </a:r>
          </a:p>
          <a:p>
            <a:pPr lvl="1"/>
            <a:r>
              <a:rPr lang="en-US" sz="2400" dirty="0"/>
              <a:t>Southern economic recovery limited</a:t>
            </a:r>
          </a:p>
          <a:p>
            <a:pPr lvl="2"/>
            <a:r>
              <a:rPr lang="en-US" sz="2000" dirty="0"/>
              <a:t>Had to recover from war</a:t>
            </a:r>
          </a:p>
          <a:p>
            <a:pPr lvl="2"/>
            <a:r>
              <a:rPr lang="en-US" sz="2000" dirty="0"/>
              <a:t>South had little </a:t>
            </a:r>
            <a:r>
              <a:rPr lang="en-US" sz="2000" b="1" dirty="0">
                <a:solidFill>
                  <a:srgbClr val="990000"/>
                </a:solidFill>
              </a:rPr>
              <a:t>capital</a:t>
            </a:r>
          </a:p>
          <a:p>
            <a:pPr lvl="2"/>
            <a:r>
              <a:rPr lang="en-US" sz="2000" dirty="0"/>
              <a:t>Unskilled labor – poor education – low wages</a:t>
            </a:r>
          </a:p>
          <a:p>
            <a:pPr lvl="2"/>
            <a:r>
              <a:rPr lang="en-US" sz="2000" dirty="0"/>
              <a:t>Weak banking system – who had money to invest?</a:t>
            </a:r>
          </a:p>
          <a:p>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28588" y="685800"/>
            <a:ext cx="8885237" cy="1155700"/>
          </a:xfrm>
          <a:prstGeom prst="rect">
            <a:avLst/>
          </a:prstGeom>
          <a:noFill/>
          <a:ln w="9525">
            <a:noFill/>
            <a:miter lim="800000"/>
            <a:headEnd/>
            <a:tailEnd/>
          </a:ln>
          <a:effectLst/>
        </p:spPr>
        <p:txBody>
          <a:bodyPr lIns="92075" tIns="46038" rIns="92075" bIns="46038" anchor="ctr"/>
          <a:lstStyle/>
          <a:p>
            <a:pPr algn="ctr"/>
            <a:r>
              <a:rPr lang="en-US" sz="4400">
                <a:solidFill>
                  <a:schemeClr val="tx2"/>
                </a:solidFill>
              </a:rPr>
              <a:t>The New South</a:t>
            </a:r>
          </a:p>
        </p:txBody>
      </p:sp>
      <p:pic>
        <p:nvPicPr>
          <p:cNvPr id="9219" name="Picture 3" descr="Women work"/>
          <p:cNvPicPr>
            <a:picLocks noChangeAspect="1" noChangeArrowheads="1"/>
          </p:cNvPicPr>
          <p:nvPr/>
        </p:nvPicPr>
        <p:blipFill>
          <a:blip r:embed="rId2" cstate="print"/>
          <a:srcRect/>
          <a:stretch>
            <a:fillRect/>
          </a:stretch>
        </p:blipFill>
        <p:spPr bwMode="auto">
          <a:xfrm>
            <a:off x="1943100" y="1600200"/>
            <a:ext cx="5257800" cy="5110163"/>
          </a:xfrm>
          <a:prstGeom prst="rect">
            <a:avLst/>
          </a:prstGeom>
          <a:noFill/>
        </p:spPr>
      </p:pic>
      <p:pic>
        <p:nvPicPr>
          <p:cNvPr id="9221" name="Picture 5" descr="Child labor"/>
          <p:cNvPicPr>
            <a:picLocks noChangeAspect="1" noChangeArrowheads="1"/>
          </p:cNvPicPr>
          <p:nvPr/>
        </p:nvPicPr>
        <p:blipFill>
          <a:blip r:embed="rId3" cstate="print"/>
          <a:srcRect/>
          <a:stretch>
            <a:fillRect/>
          </a:stretch>
        </p:blipFill>
        <p:spPr bwMode="auto">
          <a:xfrm>
            <a:off x="990600" y="1600200"/>
            <a:ext cx="7162800" cy="5113338"/>
          </a:xfrm>
          <a:prstGeom prst="rect">
            <a:avLst/>
          </a:prstGeom>
          <a:noFill/>
        </p:spPr>
      </p:pic>
      <p:sp>
        <p:nvSpPr>
          <p:cNvPr id="9222" name="Rectangle 6"/>
          <p:cNvSpPr>
            <a:spLocks noChangeArrowheads="1"/>
          </p:cNvSpPr>
          <p:nvPr/>
        </p:nvSpPr>
        <p:spPr bwMode="auto">
          <a:xfrm>
            <a:off x="4114800" y="2971800"/>
            <a:ext cx="9144000" cy="0"/>
          </a:xfrm>
          <a:prstGeom prst="rect">
            <a:avLst/>
          </a:prstGeom>
          <a:noFill/>
          <a:ln w="12700" cap="sq">
            <a:noFill/>
            <a:miter lim="800000"/>
            <a:headEnd type="none" w="sm" len="sm"/>
            <a:tailEnd type="none" w="sm" len="sm"/>
          </a:ln>
          <a:effectLst/>
        </p:spPr>
        <p:txBody>
          <a:bodyPr>
            <a:spAutoFit/>
          </a:bodyPr>
          <a:lstStyle/>
          <a:p>
            <a:endParaRPr lang="en-US"/>
          </a:p>
        </p:txBody>
      </p:sp>
      <p:grpSp>
        <p:nvGrpSpPr>
          <p:cNvPr id="9228" name="Group 12"/>
          <p:cNvGrpSpPr>
            <a:grpSpLocks/>
          </p:cNvGrpSpPr>
          <p:nvPr/>
        </p:nvGrpSpPr>
        <p:grpSpPr bwMode="auto">
          <a:xfrm>
            <a:off x="4114800" y="2971800"/>
            <a:ext cx="6350" cy="6350"/>
            <a:chOff x="-2" y="-2"/>
            <a:chExt cx="4" cy="4"/>
          </a:xfrm>
        </p:grpSpPr>
        <p:grpSp>
          <p:nvGrpSpPr>
            <p:cNvPr id="9226" name="Group 10"/>
            <p:cNvGrpSpPr>
              <a:grpSpLocks/>
            </p:cNvGrpSpPr>
            <p:nvPr/>
          </p:nvGrpSpPr>
          <p:grpSpPr bwMode="auto">
            <a:xfrm>
              <a:off x="0" y="0"/>
              <a:ext cx="0" cy="0"/>
              <a:chOff x="0" y="0"/>
              <a:chExt cx="0" cy="0"/>
            </a:xfrm>
          </p:grpSpPr>
          <p:sp>
            <p:nvSpPr>
              <p:cNvPr id="9224" name="Rectangle 8"/>
              <p:cNvSpPr>
                <a:spLocks noChangeArrowheads="1"/>
              </p:cNvSpPr>
              <p:nvPr/>
            </p:nvSpPr>
            <p:spPr bwMode="auto">
              <a:xfrm>
                <a:off x="0" y="0"/>
                <a:ext cx="0" cy="0"/>
              </a:xfrm>
              <a:prstGeom prst="rect">
                <a:avLst/>
              </a:prstGeom>
              <a:noFill/>
              <a:ln w="12700" cap="sq">
                <a:noFill/>
                <a:miter lim="800000"/>
                <a:headEnd type="none" w="sm" len="sm"/>
                <a:tailEnd type="none" w="sm" len="sm"/>
              </a:ln>
              <a:effectLst/>
            </p:spPr>
            <p:txBody>
              <a:bodyPr>
                <a:spAutoFit/>
              </a:bodyPr>
              <a:lstStyle/>
              <a:p>
                <a:endParaRPr lang="en-US"/>
              </a:p>
            </p:txBody>
          </p:sp>
          <p:sp>
            <p:nvSpPr>
              <p:cNvPr id="9225" name="Rectangle 9"/>
              <p:cNvSpPr>
                <a:spLocks noChangeArrowheads="1"/>
              </p:cNvSpPr>
              <p:nvPr/>
            </p:nvSpPr>
            <p:spPr bwMode="auto">
              <a:xfrm>
                <a:off x="0" y="0"/>
                <a:ext cx="0" cy="0"/>
              </a:xfrm>
              <a:prstGeom prst="rect">
                <a:avLst/>
              </a:prstGeom>
              <a:noFill/>
              <a:ln w="7" cap="sq">
                <a:solidFill>
                  <a:srgbClr val="A0A0A0"/>
                </a:solidFill>
                <a:miter lim="800000"/>
                <a:headEnd type="none" w="sm" len="sm"/>
                <a:tailEnd type="none" w="sm" len="sm"/>
              </a:ln>
              <a:effectLst/>
            </p:spPr>
            <p:txBody>
              <a:bodyPr wrap="none"/>
              <a:lstStyle/>
              <a:p>
                <a:endParaRPr lang="en-US"/>
              </a:p>
            </p:txBody>
          </p:sp>
        </p:grpSp>
        <p:sp>
          <p:nvSpPr>
            <p:cNvPr id="9227" name="Rectangle 11"/>
            <p:cNvSpPr>
              <a:spLocks noChangeArrowheads="1"/>
            </p:cNvSpPr>
            <p:nvPr/>
          </p:nvSpPr>
          <p:spPr bwMode="auto">
            <a:xfrm>
              <a:off x="-2" y="-2"/>
              <a:ext cx="4" cy="4"/>
            </a:xfrm>
            <a:prstGeom prst="rect">
              <a:avLst/>
            </a:prstGeom>
            <a:noFill/>
            <a:ln w="7937" cap="sq">
              <a:solidFill>
                <a:srgbClr val="A0A0A0"/>
              </a:solidFill>
              <a:miter lim="800000"/>
              <a:headEnd type="none" w="sm" len="sm"/>
              <a:tailEnd type="none" w="sm" len="sm"/>
            </a:ln>
            <a:effectLst/>
          </p:spPr>
          <p:txBody>
            <a:bodyPr wrap="none"/>
            <a:lstStyle/>
            <a:p>
              <a:endParaRPr lang="en-US"/>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123825" y="1676400"/>
            <a:ext cx="8896350" cy="762000"/>
          </a:xfrm>
        </p:spPr>
        <p:txBody>
          <a:bodyPr/>
          <a:lstStyle/>
          <a:p>
            <a:r>
              <a:rPr lang="en-US"/>
              <a:t>What factors limited southern economic recovery?</a:t>
            </a:r>
          </a:p>
        </p:txBody>
      </p:sp>
      <p:sp>
        <p:nvSpPr>
          <p:cNvPr id="8196" name="Rectangle 4"/>
          <p:cNvSpPr>
            <a:spLocks noChangeArrowheads="1"/>
          </p:cNvSpPr>
          <p:nvPr/>
        </p:nvSpPr>
        <p:spPr bwMode="auto">
          <a:xfrm>
            <a:off x="128588" y="685800"/>
            <a:ext cx="8885237" cy="1155700"/>
          </a:xfrm>
          <a:prstGeom prst="rect">
            <a:avLst/>
          </a:prstGeom>
          <a:noFill/>
          <a:ln w="9525">
            <a:noFill/>
            <a:miter lim="800000"/>
            <a:headEnd/>
            <a:tailEnd/>
          </a:ln>
          <a:effectLst/>
        </p:spPr>
        <p:txBody>
          <a:bodyPr lIns="92075" tIns="46038" rIns="92075" bIns="46038" anchor="ctr"/>
          <a:lstStyle/>
          <a:p>
            <a:pPr algn="ctr"/>
            <a:r>
              <a:rPr lang="en-US" sz="4400">
                <a:solidFill>
                  <a:schemeClr val="tx2"/>
                </a:solidFill>
              </a:rPr>
              <a:t>The New South</a:t>
            </a:r>
          </a:p>
        </p:txBody>
      </p:sp>
      <p:sp>
        <p:nvSpPr>
          <p:cNvPr id="8197" name="Text Box 5"/>
          <p:cNvSpPr txBox="1">
            <a:spLocks noChangeArrowheads="1"/>
          </p:cNvSpPr>
          <p:nvPr/>
        </p:nvSpPr>
        <p:spPr bwMode="auto">
          <a:xfrm>
            <a:off x="228600" y="2743200"/>
            <a:ext cx="8686800" cy="1801813"/>
          </a:xfrm>
          <a:prstGeom prst="rect">
            <a:avLst/>
          </a:prstGeom>
          <a:noFill/>
          <a:ln w="12700" cap="sq">
            <a:noFill/>
            <a:miter lim="800000"/>
            <a:headEnd type="none" w="sm" len="sm"/>
            <a:tailEnd type="none" w="sm" len="sm"/>
          </a:ln>
          <a:effectLst/>
        </p:spPr>
        <p:txBody>
          <a:bodyPr>
            <a:spAutoFit/>
          </a:bodyPr>
          <a:lstStyle/>
          <a:p>
            <a:pPr marL="457200" indent="-457200">
              <a:spcBef>
                <a:spcPct val="50000"/>
              </a:spcBef>
              <a:buFontTx/>
              <a:buAutoNum type="arabicPeriod"/>
            </a:pPr>
            <a:r>
              <a:rPr lang="en-US" sz="2800" dirty="0"/>
              <a:t>Lack of workers and investment capital</a:t>
            </a:r>
          </a:p>
          <a:p>
            <a:pPr marL="457200" indent="-457200">
              <a:spcBef>
                <a:spcPct val="50000"/>
              </a:spcBef>
              <a:buFontTx/>
              <a:buAutoNum type="arabicPeriod"/>
            </a:pPr>
            <a:r>
              <a:rPr lang="en-US" sz="2800" dirty="0"/>
              <a:t>Poor conditions after the Civil War</a:t>
            </a:r>
          </a:p>
          <a:p>
            <a:pPr marL="457200" indent="-457200">
              <a:spcBef>
                <a:spcPct val="50000"/>
              </a:spcBef>
              <a:buFontTx/>
              <a:buAutoNum type="arabicPeriod"/>
            </a:pPr>
            <a:r>
              <a:rPr lang="en-US" sz="2800" dirty="0"/>
              <a:t>Railroads only connecting in </a:t>
            </a:r>
            <a:r>
              <a:rPr lang="en-US" sz="2800" dirty="0" smtClean="0"/>
              <a:t>two </a:t>
            </a:r>
            <a:r>
              <a:rPr lang="en-US" sz="2800" dirty="0"/>
              <a:t>southern areas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7">
                                            <p:txEl>
                                              <p:pRg st="0" end="0"/>
                                            </p:txEl>
                                          </p:spTgt>
                                        </p:tgtEl>
                                        <p:attrNameLst>
                                          <p:attrName>style.visibility</p:attrName>
                                        </p:attrNameLst>
                                      </p:cBhvr>
                                      <p:to>
                                        <p:strVal val="visible"/>
                                      </p:to>
                                    </p:set>
                                    <p:anim calcmode="lin" valueType="num">
                                      <p:cBhvr additive="base">
                                        <p:cTn id="7" dur="500" fill="hold"/>
                                        <p:tgtEl>
                                          <p:spTgt spid="819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7">
                                            <p:txEl>
                                              <p:pRg st="1" end="1"/>
                                            </p:txEl>
                                          </p:spTgt>
                                        </p:tgtEl>
                                        <p:attrNameLst>
                                          <p:attrName>style.visibility</p:attrName>
                                        </p:attrNameLst>
                                      </p:cBhvr>
                                      <p:to>
                                        <p:strVal val="visible"/>
                                      </p:to>
                                    </p:set>
                                    <p:anim calcmode="lin" valueType="num">
                                      <p:cBhvr additive="base">
                                        <p:cTn id="13" dur="500" fill="hold"/>
                                        <p:tgtEl>
                                          <p:spTgt spid="819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7">
                                            <p:txEl>
                                              <p:pRg st="2" end="2"/>
                                            </p:txEl>
                                          </p:spTgt>
                                        </p:tgtEl>
                                        <p:attrNameLst>
                                          <p:attrName>style.visibility</p:attrName>
                                        </p:attrNameLst>
                                      </p:cBhvr>
                                      <p:to>
                                        <p:strVal val="visible"/>
                                      </p:to>
                                    </p:set>
                                    <p:anim calcmode="lin" valueType="num">
                                      <p:cBhvr additive="base">
                                        <p:cTn id="19" dur="500" fill="hold"/>
                                        <p:tgtEl>
                                          <p:spTgt spid="819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7186" name="Picture 2" descr="chapter_activity"/>
          <p:cNvPicPr>
            <a:picLocks noGrp="1" noChangeAspect="1" noChangeArrowheads="1"/>
          </p:cNvPicPr>
          <p:nvPr/>
        </p:nvPicPr>
        <p:blipFill>
          <a:blip r:embed="rId3" cstate="print"/>
          <a:srcRect/>
          <a:stretch>
            <a:fillRect/>
          </a:stretch>
        </p:blipFill>
        <p:spPr bwMode="auto">
          <a:xfrm>
            <a:off x="0" y="0"/>
            <a:ext cx="9144000" cy="819150"/>
          </a:xfrm>
          <a:prstGeom prst="rect">
            <a:avLst/>
          </a:prstGeom>
          <a:noFill/>
          <a:ln w="9525">
            <a:noFill/>
            <a:miter lim="800000"/>
            <a:headEnd/>
            <a:tailEnd/>
          </a:ln>
          <a:effectLst/>
        </p:spPr>
      </p:pic>
      <p:sp>
        <p:nvSpPr>
          <p:cNvPr id="1757187" name="Text Box 3"/>
          <p:cNvSpPr txBox="1">
            <a:spLocks noChangeArrowheads="1"/>
          </p:cNvSpPr>
          <p:nvPr/>
        </p:nvSpPr>
        <p:spPr bwMode="auto">
          <a:xfrm>
            <a:off x="1462088" y="73025"/>
            <a:ext cx="3670300" cy="336550"/>
          </a:xfrm>
          <a:prstGeom prst="rect">
            <a:avLst/>
          </a:prstGeom>
          <a:noFill/>
          <a:ln w="9525">
            <a:noFill/>
            <a:miter lim="800000"/>
            <a:headEnd/>
            <a:tailEnd/>
          </a:ln>
          <a:effectLst/>
        </p:spPr>
        <p:txBody>
          <a:bodyPr wrap="none">
            <a:spAutoFit/>
          </a:bodyPr>
          <a:lstStyle/>
          <a:p>
            <a:pPr>
              <a:lnSpc>
                <a:spcPct val="80000"/>
              </a:lnSpc>
              <a:spcBef>
                <a:spcPct val="20000"/>
              </a:spcBef>
            </a:pPr>
            <a:r>
              <a:rPr lang="en-US" sz="2000">
                <a:solidFill>
                  <a:schemeClr val="bg1"/>
                </a:solidFill>
              </a:rPr>
              <a:t>Railroads Connect the South</a:t>
            </a:r>
          </a:p>
        </p:txBody>
      </p:sp>
      <p:sp>
        <p:nvSpPr>
          <p:cNvPr id="1757188" name="Rectangle 4"/>
          <p:cNvSpPr>
            <a:spLocks noGrp="1" noChangeArrowheads="1"/>
          </p:cNvSpPr>
          <p:nvPr>
            <p:ph type="title"/>
          </p:nvPr>
        </p:nvSpPr>
        <p:spPr bwMode="auto">
          <a:xfrm>
            <a:off x="895350" y="6999288"/>
            <a:ext cx="8229600" cy="171450"/>
          </a:xfrm>
          <a:noFill/>
          <a:ln>
            <a:miter lim="800000"/>
            <a:headEnd/>
            <a:tailEnd/>
          </a:ln>
        </p:spPr>
        <p:txBody>
          <a:bodyPr vert="horz" wrap="square" lIns="91440" tIns="45720" rIns="91440" bIns="45720" numCol="1" anchor="ctr" anchorCtr="0" compatLnSpc="1">
            <a:prstTxWarp prst="textNoShape">
              <a:avLst/>
            </a:prstTxWarp>
            <a:normAutofit fontScale="90000"/>
          </a:bodyPr>
          <a:lstStyle/>
          <a:p>
            <a:pPr algn="r"/>
            <a:r>
              <a:rPr lang="en-US" sz="1000">
                <a:solidFill>
                  <a:schemeClr val="bg1"/>
                </a:solidFill>
              </a:rPr>
              <a:t>Transparency: Railroads Connect the South</a:t>
            </a:r>
          </a:p>
        </p:txBody>
      </p:sp>
      <p:pic>
        <p:nvPicPr>
          <p:cNvPr id="1757189" name="Picture 5" descr="bttn_prev">
            <a:hlinkClick r:id="" action="ppaction://hlinkshowjump?jump=previousslide" highlightClick="1"/>
          </p:cNvPr>
          <p:cNvPicPr>
            <a:picLocks noChangeAspect="1" noChangeArrowheads="1"/>
          </p:cNvPicPr>
          <p:nvPr/>
        </p:nvPicPr>
        <p:blipFill>
          <a:blip r:embed="rId4" cstate="print"/>
          <a:srcRect/>
          <a:stretch>
            <a:fillRect/>
          </a:stretch>
        </p:blipFill>
        <p:spPr bwMode="auto">
          <a:xfrm>
            <a:off x="7997825" y="6489700"/>
            <a:ext cx="420688" cy="309563"/>
          </a:xfrm>
          <a:prstGeom prst="rect">
            <a:avLst/>
          </a:prstGeom>
          <a:noFill/>
        </p:spPr>
      </p:pic>
      <p:pic>
        <p:nvPicPr>
          <p:cNvPr id="1757190" name="Picture 6" descr="bttn_exit">
            <a:hlinkClick r:id="" action="ppaction://hlinkshowjump?jump=endshow" highlightClick="1"/>
          </p:cNvPr>
          <p:cNvPicPr>
            <a:picLocks noChangeAspect="1" noChangeArrowheads="1"/>
          </p:cNvPicPr>
          <p:nvPr/>
        </p:nvPicPr>
        <p:blipFill>
          <a:blip r:embed="rId5" cstate="print"/>
          <a:srcRect/>
          <a:stretch>
            <a:fillRect/>
          </a:stretch>
        </p:blipFill>
        <p:spPr bwMode="auto">
          <a:xfrm>
            <a:off x="6934200" y="6491288"/>
            <a:ext cx="420688" cy="306387"/>
          </a:xfrm>
          <a:prstGeom prst="rect">
            <a:avLst/>
          </a:prstGeom>
          <a:noFill/>
        </p:spPr>
      </p:pic>
      <p:pic>
        <p:nvPicPr>
          <p:cNvPr id="1757191" name="Picture 7" descr="toc">
            <a:hlinkClick r:id="rId6" action="ppaction://hlinksldjump"/>
          </p:cNvPr>
          <p:cNvPicPr>
            <a:picLocks noChangeAspect="1" noChangeArrowheads="1"/>
          </p:cNvPicPr>
          <p:nvPr/>
        </p:nvPicPr>
        <p:blipFill>
          <a:blip r:embed="rId7" cstate="print"/>
          <a:srcRect/>
          <a:stretch>
            <a:fillRect/>
          </a:stretch>
        </p:blipFill>
        <p:spPr bwMode="auto">
          <a:xfrm>
            <a:off x="7467600" y="6489700"/>
            <a:ext cx="420688" cy="309563"/>
          </a:xfrm>
          <a:prstGeom prst="rect">
            <a:avLst/>
          </a:prstGeom>
          <a:noFill/>
        </p:spPr>
      </p:pic>
      <p:pic>
        <p:nvPicPr>
          <p:cNvPr id="1757192" name="Picture 8" descr="bttn_next">
            <a:hlinkClick r:id="" action="ppaction://hlinkshowjump?jump=nextslide" highlightClick="1"/>
          </p:cNvPr>
          <p:cNvPicPr>
            <a:picLocks noChangeAspect="1" noChangeArrowheads="1"/>
          </p:cNvPicPr>
          <p:nvPr/>
        </p:nvPicPr>
        <p:blipFill>
          <a:blip r:embed="rId8" cstate="print"/>
          <a:srcRect/>
          <a:stretch>
            <a:fillRect/>
          </a:stretch>
        </p:blipFill>
        <p:spPr bwMode="auto">
          <a:xfrm>
            <a:off x="8528050" y="6489700"/>
            <a:ext cx="420688" cy="309563"/>
          </a:xfrm>
          <a:prstGeom prst="rect">
            <a:avLst/>
          </a:prstGeom>
          <a:noFill/>
        </p:spPr>
      </p:pic>
      <p:sp>
        <p:nvSpPr>
          <p:cNvPr id="1757194" name="Text Box 10"/>
          <p:cNvSpPr txBox="1">
            <a:spLocks noChangeArrowheads="1"/>
          </p:cNvSpPr>
          <p:nvPr/>
        </p:nvSpPr>
        <p:spPr bwMode="auto">
          <a:xfrm>
            <a:off x="-31750" y="153988"/>
            <a:ext cx="1752600" cy="274637"/>
          </a:xfrm>
          <a:prstGeom prst="rect">
            <a:avLst/>
          </a:prstGeom>
          <a:noFill/>
          <a:ln w="9525">
            <a:noFill/>
            <a:miter lim="800000"/>
            <a:headEnd/>
            <a:tailEnd/>
          </a:ln>
          <a:effectLst/>
        </p:spPr>
        <p:txBody>
          <a:bodyPr>
            <a:spAutoFit/>
          </a:bodyPr>
          <a:lstStyle/>
          <a:p>
            <a:pPr>
              <a:spcBef>
                <a:spcPct val="50000"/>
              </a:spcBef>
            </a:pPr>
            <a:r>
              <a:rPr lang="en-US" sz="1200">
                <a:solidFill>
                  <a:schemeClr val="bg1"/>
                </a:solidFill>
              </a:rPr>
              <a:t>TRANSPARENCY</a:t>
            </a:r>
          </a:p>
        </p:txBody>
      </p:sp>
      <p:pic>
        <p:nvPicPr>
          <p:cNvPr id="1757196" name="Picture 12" descr="A57_PH_US_CT_C07_Vol"/>
          <p:cNvPicPr>
            <a:picLocks noChangeAspect="1" noChangeArrowheads="1"/>
          </p:cNvPicPr>
          <p:nvPr/>
        </p:nvPicPr>
        <p:blipFill>
          <a:blip r:embed="rId9" cstate="print"/>
          <a:srcRect/>
          <a:stretch>
            <a:fillRect/>
          </a:stretch>
        </p:blipFill>
        <p:spPr bwMode="auto">
          <a:xfrm>
            <a:off x="2286000" y="996950"/>
            <a:ext cx="4205288" cy="4794250"/>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134938" y="2116138"/>
            <a:ext cx="8896350" cy="4589462"/>
          </a:xfrm>
        </p:spPr>
        <p:txBody>
          <a:bodyPr/>
          <a:lstStyle/>
          <a:p>
            <a:pPr>
              <a:lnSpc>
                <a:spcPct val="90000"/>
              </a:lnSpc>
            </a:pPr>
            <a:r>
              <a:rPr lang="en-US" sz="2800" dirty="0"/>
              <a:t>Southern Farmers Face Hard Times</a:t>
            </a:r>
          </a:p>
          <a:p>
            <a:pPr lvl="1">
              <a:lnSpc>
                <a:spcPct val="90000"/>
              </a:lnSpc>
            </a:pPr>
            <a:r>
              <a:rPr lang="en-US" sz="2400" dirty="0"/>
              <a:t>Cash Crop – cotton &amp; tobacco = $$$</a:t>
            </a:r>
          </a:p>
          <a:p>
            <a:pPr lvl="1">
              <a:lnSpc>
                <a:spcPct val="90000"/>
              </a:lnSpc>
            </a:pPr>
            <a:r>
              <a:rPr lang="en-US" sz="2400" dirty="0"/>
              <a:t>Too much cotton causes the price to _____________</a:t>
            </a:r>
          </a:p>
          <a:p>
            <a:pPr lvl="1">
              <a:lnSpc>
                <a:spcPct val="90000"/>
              </a:lnSpc>
            </a:pPr>
            <a:r>
              <a:rPr lang="en-US" sz="2400" dirty="0"/>
              <a:t>Farmers band together – Farmers alliance</a:t>
            </a:r>
          </a:p>
          <a:p>
            <a:pPr lvl="2">
              <a:lnSpc>
                <a:spcPct val="90000"/>
              </a:lnSpc>
            </a:pPr>
            <a:r>
              <a:rPr lang="en-US" sz="2000" dirty="0"/>
              <a:t>Tried – force railroads to lower rates</a:t>
            </a:r>
          </a:p>
          <a:p>
            <a:pPr lvl="2">
              <a:lnSpc>
                <a:spcPct val="90000"/>
              </a:lnSpc>
            </a:pPr>
            <a:r>
              <a:rPr lang="en-US" sz="2000" dirty="0"/>
              <a:t>Government regulates pricing - price = distance</a:t>
            </a:r>
          </a:p>
          <a:p>
            <a:pPr lvl="1">
              <a:lnSpc>
                <a:spcPct val="90000"/>
              </a:lnSpc>
            </a:pPr>
            <a:r>
              <a:rPr lang="en-US" sz="2400" dirty="0"/>
              <a:t>African American Gains</a:t>
            </a:r>
          </a:p>
          <a:p>
            <a:pPr lvl="2">
              <a:lnSpc>
                <a:spcPct val="90000"/>
              </a:lnSpc>
            </a:pPr>
            <a:r>
              <a:rPr lang="en-US" sz="2000" dirty="0"/>
              <a:t>13</a:t>
            </a:r>
            <a:r>
              <a:rPr lang="en-US" sz="2000" baseline="30000" dirty="0"/>
              <a:t>th</a:t>
            </a:r>
            <a:r>
              <a:rPr lang="en-US" sz="2000" dirty="0"/>
              <a:t>, 14</a:t>
            </a:r>
            <a:r>
              <a:rPr lang="en-US" sz="2000" baseline="30000" dirty="0"/>
              <a:t>th</a:t>
            </a:r>
            <a:r>
              <a:rPr lang="en-US" sz="2000" dirty="0"/>
              <a:t>, 15</a:t>
            </a:r>
            <a:r>
              <a:rPr lang="en-US" sz="2000" baseline="30000" dirty="0"/>
              <a:t>th</a:t>
            </a:r>
            <a:r>
              <a:rPr lang="en-US" sz="2000" dirty="0"/>
              <a:t>, military, businesses, education, new colleges, </a:t>
            </a:r>
            <a:r>
              <a:rPr lang="en-US" sz="2000" b="1" dirty="0">
                <a:solidFill>
                  <a:srgbClr val="990000"/>
                </a:solidFill>
              </a:rPr>
              <a:t>Civil Right Act 1875</a:t>
            </a:r>
            <a:r>
              <a:rPr lang="en-US" sz="2000" b="1" dirty="0"/>
              <a:t> – guaranteed use of public facilities</a:t>
            </a:r>
          </a:p>
          <a:p>
            <a:pPr lvl="1">
              <a:lnSpc>
                <a:spcPct val="90000"/>
              </a:lnSpc>
            </a:pPr>
            <a:r>
              <a:rPr lang="en-US" sz="2400" dirty="0"/>
              <a:t>African American Losses</a:t>
            </a:r>
          </a:p>
          <a:p>
            <a:pPr lvl="2">
              <a:lnSpc>
                <a:spcPct val="90000"/>
              </a:lnSpc>
            </a:pPr>
            <a:r>
              <a:rPr lang="en-US" sz="2000" dirty="0"/>
              <a:t>Segregation, violence, Court decisions reversed CRA-1875 – owners could choose who they served</a:t>
            </a:r>
          </a:p>
        </p:txBody>
      </p:sp>
      <p:sp>
        <p:nvSpPr>
          <p:cNvPr id="10244" name="Rectangle 4"/>
          <p:cNvSpPr>
            <a:spLocks noChangeArrowheads="1"/>
          </p:cNvSpPr>
          <p:nvPr/>
        </p:nvSpPr>
        <p:spPr bwMode="auto">
          <a:xfrm>
            <a:off x="128588" y="685800"/>
            <a:ext cx="8885237" cy="1155700"/>
          </a:xfrm>
          <a:prstGeom prst="rect">
            <a:avLst/>
          </a:prstGeom>
          <a:noFill/>
          <a:ln w="9525">
            <a:noFill/>
            <a:miter lim="800000"/>
            <a:headEnd/>
            <a:tailEnd/>
          </a:ln>
          <a:effectLst/>
        </p:spPr>
        <p:txBody>
          <a:bodyPr lIns="92075" tIns="46038" rIns="92075" bIns="46038" anchor="ctr"/>
          <a:lstStyle/>
          <a:p>
            <a:pPr algn="ctr"/>
            <a:r>
              <a:rPr lang="en-US" sz="4400">
                <a:solidFill>
                  <a:schemeClr val="tx2"/>
                </a:solidFill>
              </a:rPr>
              <a:t>The New South</a:t>
            </a:r>
          </a:p>
        </p:txBody>
      </p:sp>
      <p:sp>
        <p:nvSpPr>
          <p:cNvPr id="10245" name="Text Box 5"/>
          <p:cNvSpPr txBox="1">
            <a:spLocks noChangeArrowheads="1"/>
          </p:cNvSpPr>
          <p:nvPr/>
        </p:nvSpPr>
        <p:spPr bwMode="auto">
          <a:xfrm>
            <a:off x="5867400" y="2971800"/>
            <a:ext cx="1524000" cy="4572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a:t>DROP</a:t>
            </a:r>
          </a:p>
        </p:txBody>
      </p:sp>
      <p:sp>
        <p:nvSpPr>
          <p:cNvPr id="10251" name="Rectangle 11">
            <a:hlinkClick r:id="rId2"/>
          </p:cNvPr>
          <p:cNvSpPr>
            <a:spLocks noChangeArrowheads="1"/>
          </p:cNvSpPr>
          <p:nvPr/>
        </p:nvSpPr>
        <p:spPr bwMode="auto">
          <a:xfrm>
            <a:off x="3062288" y="1733550"/>
            <a:ext cx="9144000" cy="0"/>
          </a:xfrm>
          <a:prstGeom prst="rect">
            <a:avLst/>
          </a:prstGeom>
          <a:noFill/>
          <a:ln w="12700" cap="sq">
            <a:noFill/>
            <a:miter lim="800000"/>
            <a:headEnd type="none" w="sm" len="sm"/>
            <a:tailEnd type="none" w="sm" len="sm"/>
          </a:ln>
          <a:effectLst/>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additive="base">
                                        <p:cTn id="7" dur="500" fill="hold"/>
                                        <p:tgtEl>
                                          <p:spTgt spid="10245"/>
                                        </p:tgtEl>
                                        <p:attrNameLst>
                                          <p:attrName>ppt_x</p:attrName>
                                        </p:attrNameLst>
                                      </p:cBhvr>
                                      <p:tavLst>
                                        <p:tav tm="0">
                                          <p:val>
                                            <p:strVal val="0-#ppt_w/2"/>
                                          </p:val>
                                        </p:tav>
                                        <p:tav tm="100000">
                                          <p:val>
                                            <p:strVal val="#ppt_x"/>
                                          </p:val>
                                        </p:tav>
                                      </p:tavLst>
                                    </p:anim>
                                    <p:anim calcmode="lin" valueType="num">
                                      <p:cBhvr additive="base">
                                        <p:cTn id="8" dur="500" fill="hold"/>
                                        <p:tgtEl>
                                          <p:spTgt spid="1024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024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366</TotalTime>
  <Words>1807</Words>
  <Application>Microsoft Office PowerPoint</Application>
  <PresentationFormat>On-screen Show (4:3)</PresentationFormat>
  <Paragraphs>238</Paragraphs>
  <Slides>30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Times New Roman</vt:lpstr>
      <vt:lpstr>Wingdings</vt:lpstr>
      <vt:lpstr>Office Theme</vt:lpstr>
      <vt:lpstr>The South And West Transformed</vt:lpstr>
      <vt:lpstr>Chapter 3 Section 3 Bell Ringer</vt:lpstr>
      <vt:lpstr>Learning Targets</vt:lpstr>
      <vt:lpstr>Sec 1: The New South</vt:lpstr>
      <vt:lpstr>The New South</vt:lpstr>
      <vt:lpstr>PowerPoint Presentation</vt:lpstr>
      <vt:lpstr>PowerPoint Presentation</vt:lpstr>
      <vt:lpstr>Transparency: Railroads Connect the South</vt:lpstr>
      <vt:lpstr>PowerPoint Presentation</vt:lpstr>
      <vt:lpstr>Chart: Wholesale Price of Cotton 1865-1890</vt:lpstr>
      <vt:lpstr>PowerPoint Presentation</vt:lpstr>
      <vt:lpstr>Sec 2: Westward Expansion and the American Indians</vt:lpstr>
      <vt:lpstr>PowerPoint Presentation</vt:lpstr>
      <vt:lpstr>PowerPoint Presentation</vt:lpstr>
      <vt:lpstr>Transparency: Sand Creek Massacre</vt:lpstr>
      <vt:lpstr>PowerPoint Presentation</vt:lpstr>
      <vt:lpstr>PowerPoint Presentation</vt:lpstr>
      <vt:lpstr>PowerPoint Presentation</vt:lpstr>
      <vt:lpstr>PowerPoint Presentation</vt:lpstr>
      <vt:lpstr>Infographic: Assimilation by Force</vt:lpstr>
      <vt:lpstr>PowerPoint Presentation</vt:lpstr>
      <vt:lpstr>Sec 3: Transforming the West </vt:lpstr>
      <vt:lpstr>Note Taking: Reading Skill: Identify Main Ideas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South And West Transformed</dc:title>
  <dc:creator>Clint</dc:creator>
  <cp:lastModifiedBy>Windows User</cp:lastModifiedBy>
  <cp:revision>9</cp:revision>
  <dcterms:created xsi:type="dcterms:W3CDTF">2009-08-23T17:43:48Z</dcterms:created>
  <dcterms:modified xsi:type="dcterms:W3CDTF">2017-09-27T11:00:49Z</dcterms:modified>
</cp:coreProperties>
</file>