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4" r:id="rId3"/>
    <p:sldId id="266" r:id="rId4"/>
    <p:sldId id="267" r:id="rId5"/>
    <p:sldId id="269" r:id="rId6"/>
    <p:sldId id="272" r:id="rId7"/>
    <p:sldId id="273" r:id="rId8"/>
    <p:sldId id="274" r:id="rId9"/>
    <p:sldId id="275" r:id="rId10"/>
    <p:sldId id="276" r:id="rId11"/>
    <p:sldId id="277" r:id="rId12"/>
    <p:sldId id="278" r:id="rId13"/>
    <p:sldId id="279"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7" autoAdjust="0"/>
    <p:restoredTop sz="94660"/>
  </p:normalViewPr>
  <p:slideViewPr>
    <p:cSldViewPr>
      <p:cViewPr varScale="1">
        <p:scale>
          <a:sx n="83" d="100"/>
          <a:sy n="83" d="100"/>
        </p:scale>
        <p:origin x="1565"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99A781C-E815-4373-950A-6271213E72B2}" type="datetimeFigureOut">
              <a:rPr lang="en-US"/>
              <a:pPr>
                <a:defRPr/>
              </a:pPr>
              <a:t>1/20/2019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F7E1FFE-44D9-4DBC-9AA6-C92E92EEFBD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F7E1FFE-44D9-4DBC-9AA6-C92E92EEFBD1}" type="slidenum">
              <a:rPr lang="en-US" smtClean="0"/>
              <a:pPr>
                <a:defRPr/>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5F075C0-4C00-41BB-85FC-CC131F6858CB}" type="datetimeFigureOut">
              <a:rPr lang="en-US"/>
              <a:pPr>
                <a:defRPr/>
              </a:pPr>
              <a:t>1/20/2019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A1E148-C44D-4994-AF47-F35ECE47C16A}" type="slidenum">
              <a:rPr lang="en-US"/>
              <a:pPr>
                <a:defRPr/>
              </a:pPr>
              <a:t>‹#›</a:t>
            </a:fld>
            <a:endParaRPr lang="en-US"/>
          </a:p>
        </p:txBody>
      </p:sp>
    </p:spTree>
  </p:cSld>
  <p:clrMapOvr>
    <a:masterClrMapping/>
  </p:clrMapOvr>
  <p:transition spd="slow" advClick="0" advTm="5000">
    <p:sndAc>
      <p:stSnd>
        <p:snd r:embed="rId1" name="cashreg.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C5E525-68A2-4700-8CEC-EE779602D431}" type="datetimeFigureOut">
              <a:rPr lang="en-US"/>
              <a:pPr>
                <a:defRPr/>
              </a:pPr>
              <a:t>1/20/2019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ADCFDF-696E-48BC-B059-20F870047180}" type="slidenum">
              <a:rPr lang="en-US"/>
              <a:pPr>
                <a:defRPr/>
              </a:pPr>
              <a:t>‹#›</a:t>
            </a:fld>
            <a:endParaRPr lang="en-US"/>
          </a:p>
        </p:txBody>
      </p:sp>
    </p:spTree>
  </p:cSld>
  <p:clrMapOvr>
    <a:masterClrMapping/>
  </p:clrMapOvr>
  <p:transition spd="slow" advClick="0" advTm="5000">
    <p:sndAc>
      <p:stSnd>
        <p:snd r:embed="rId1" name="cashreg.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0B670C-374B-43DE-A97D-C9726B083D27}" type="datetimeFigureOut">
              <a:rPr lang="en-US"/>
              <a:pPr>
                <a:defRPr/>
              </a:pPr>
              <a:t>1/20/2019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403410-A8D0-45AA-B32F-B9B0CD69F67E}" type="slidenum">
              <a:rPr lang="en-US"/>
              <a:pPr>
                <a:defRPr/>
              </a:pPr>
              <a:t>‹#›</a:t>
            </a:fld>
            <a:endParaRPr lang="en-US"/>
          </a:p>
        </p:txBody>
      </p:sp>
    </p:spTree>
  </p:cSld>
  <p:clrMapOvr>
    <a:masterClrMapping/>
  </p:clrMapOvr>
  <p:transition spd="slow" advClick="0" advTm="5000">
    <p:sndAc>
      <p:stSnd>
        <p:snd r:embed="rId1" name="cashreg.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BC4971-B6DD-4014-ACA6-ED7C0EDDFDC7}" type="datetimeFigureOut">
              <a:rPr lang="en-US"/>
              <a:pPr>
                <a:defRPr/>
              </a:pPr>
              <a:t>1/20/2019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E87851-2FB6-4B89-8E17-262A99C7ADB2}" type="slidenum">
              <a:rPr lang="en-US"/>
              <a:pPr>
                <a:defRPr/>
              </a:pPr>
              <a:t>‹#›</a:t>
            </a:fld>
            <a:endParaRPr lang="en-US"/>
          </a:p>
        </p:txBody>
      </p:sp>
    </p:spTree>
  </p:cSld>
  <p:clrMapOvr>
    <a:masterClrMapping/>
  </p:clrMapOvr>
  <p:transition spd="slow" advClick="0" advTm="5000">
    <p:sndAc>
      <p:stSnd>
        <p:snd r:embed="rId1" name="cashreg.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4A4654-0AEB-4F9D-81D9-F9ACACC2E729}" type="datetimeFigureOut">
              <a:rPr lang="en-US"/>
              <a:pPr>
                <a:defRPr/>
              </a:pPr>
              <a:t>1/20/2019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419773-3F30-4EE9-A4FA-E39C6A6D2170}" type="slidenum">
              <a:rPr lang="en-US"/>
              <a:pPr>
                <a:defRPr/>
              </a:pPr>
              <a:t>‹#›</a:t>
            </a:fld>
            <a:endParaRPr lang="en-US"/>
          </a:p>
        </p:txBody>
      </p:sp>
    </p:spTree>
  </p:cSld>
  <p:clrMapOvr>
    <a:masterClrMapping/>
  </p:clrMapOvr>
  <p:transition spd="slow" advClick="0" advTm="5000">
    <p:sndAc>
      <p:stSnd>
        <p:snd r:embed="rId1" name="cashreg.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C3B8BAD-4A3A-45DD-B7EB-9C57215FFF88}" type="datetimeFigureOut">
              <a:rPr lang="en-US"/>
              <a:pPr>
                <a:defRPr/>
              </a:pPr>
              <a:t>1/20/2019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781A37-9E58-4AC5-9D7C-1FAAC38B97F3}" type="slidenum">
              <a:rPr lang="en-US"/>
              <a:pPr>
                <a:defRPr/>
              </a:pPr>
              <a:t>‹#›</a:t>
            </a:fld>
            <a:endParaRPr lang="en-US"/>
          </a:p>
        </p:txBody>
      </p:sp>
    </p:spTree>
  </p:cSld>
  <p:clrMapOvr>
    <a:masterClrMapping/>
  </p:clrMapOvr>
  <p:transition spd="slow" advClick="0" advTm="5000">
    <p:sndAc>
      <p:stSnd>
        <p:snd r:embed="rId1" name="cashreg.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50F1FCF-F826-48F5-97EF-C5D7A0CE2A03}" type="datetimeFigureOut">
              <a:rPr lang="en-US"/>
              <a:pPr>
                <a:defRPr/>
              </a:pPr>
              <a:t>1/20/2019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4830884-93FA-45FB-ABAB-55C3F6C2F37D}" type="slidenum">
              <a:rPr lang="en-US"/>
              <a:pPr>
                <a:defRPr/>
              </a:pPr>
              <a:t>‹#›</a:t>
            </a:fld>
            <a:endParaRPr lang="en-US"/>
          </a:p>
        </p:txBody>
      </p:sp>
    </p:spTree>
  </p:cSld>
  <p:clrMapOvr>
    <a:masterClrMapping/>
  </p:clrMapOvr>
  <p:transition spd="slow" advClick="0" advTm="5000">
    <p:sndAc>
      <p:stSnd>
        <p:snd r:embed="rId1" name="cashreg.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1DA517A-7EF4-4477-B2D1-92146D47E6E0}" type="datetimeFigureOut">
              <a:rPr lang="en-US"/>
              <a:pPr>
                <a:defRPr/>
              </a:pPr>
              <a:t>1/20/2019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873463A-3547-40C4-B644-23F2A37E8824}" type="slidenum">
              <a:rPr lang="en-US"/>
              <a:pPr>
                <a:defRPr/>
              </a:pPr>
              <a:t>‹#›</a:t>
            </a:fld>
            <a:endParaRPr lang="en-US"/>
          </a:p>
        </p:txBody>
      </p:sp>
    </p:spTree>
  </p:cSld>
  <p:clrMapOvr>
    <a:masterClrMapping/>
  </p:clrMapOvr>
  <p:transition spd="slow" advClick="0" advTm="5000">
    <p:sndAc>
      <p:stSnd>
        <p:snd r:embed="rId1" name="cashreg.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0B0CE7-AD83-4698-8999-3E19FF2625AB}" type="datetimeFigureOut">
              <a:rPr lang="en-US"/>
              <a:pPr>
                <a:defRPr/>
              </a:pPr>
              <a:t>1/20/2019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F3FC1D3-8206-458A-B378-9451C89CD952}" type="slidenum">
              <a:rPr lang="en-US"/>
              <a:pPr>
                <a:defRPr/>
              </a:pPr>
              <a:t>‹#›</a:t>
            </a:fld>
            <a:endParaRPr lang="en-US"/>
          </a:p>
        </p:txBody>
      </p:sp>
    </p:spTree>
  </p:cSld>
  <p:clrMapOvr>
    <a:masterClrMapping/>
  </p:clrMapOvr>
  <p:transition spd="slow" advClick="0" advTm="5000">
    <p:sndAc>
      <p:stSnd>
        <p:snd r:embed="rId1" name="cashreg.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9A474C-05B3-4212-B5B5-356A500FA13F}" type="datetimeFigureOut">
              <a:rPr lang="en-US"/>
              <a:pPr>
                <a:defRPr/>
              </a:pPr>
              <a:t>1/20/2019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D1A6C5-77E3-466F-85C6-79EEE29DB64F}" type="slidenum">
              <a:rPr lang="en-US"/>
              <a:pPr>
                <a:defRPr/>
              </a:pPr>
              <a:t>‹#›</a:t>
            </a:fld>
            <a:endParaRPr lang="en-US"/>
          </a:p>
        </p:txBody>
      </p:sp>
    </p:spTree>
  </p:cSld>
  <p:clrMapOvr>
    <a:masterClrMapping/>
  </p:clrMapOvr>
  <p:transition spd="slow" advClick="0" advTm="5000">
    <p:sndAc>
      <p:stSnd>
        <p:snd r:embed="rId1" name="cashreg.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AFD5D84-3C88-4EB3-AF22-1539AA735A71}" type="datetimeFigureOut">
              <a:rPr lang="en-US"/>
              <a:pPr>
                <a:defRPr/>
              </a:pPr>
              <a:t>1/20/2019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8D213D-37D0-4D5B-87B7-35177F63798C}" type="slidenum">
              <a:rPr lang="en-US"/>
              <a:pPr>
                <a:defRPr/>
              </a:pPr>
              <a:t>‹#›</a:t>
            </a:fld>
            <a:endParaRPr lang="en-US"/>
          </a:p>
        </p:txBody>
      </p:sp>
    </p:spTree>
  </p:cSld>
  <p:clrMapOvr>
    <a:masterClrMapping/>
  </p:clrMapOvr>
  <p:transition spd="slow" advClick="0" advTm="5000">
    <p:sndAc>
      <p:stSnd>
        <p:snd r:embed="rId1" name="cashreg.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B5F438F-957C-4C7C-BC70-8EBF06F61DCC}" type="datetimeFigureOut">
              <a:rPr lang="en-US"/>
              <a:pPr>
                <a:defRPr/>
              </a:pPr>
              <a:t>1/20/2019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A97F134-B463-47C5-9627-5CE48E4A36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5000">
    <p:sndAc>
      <p:stSnd>
        <p:snd r:embed="rId13" name="cashreg.wav"/>
      </p:stSnd>
    </p:sndAc>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War_of_1812" TargetMode="Externa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8.gif"/><Relationship Id="rId4" Type="http://schemas.openxmlformats.org/officeDocument/2006/relationships/hyperlink" Target="http://en.wikipedia.org/wiki/Great_Lak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1.wav"/><Relationship Id="rId7" Type="http://schemas.openxmlformats.org/officeDocument/2006/relationships/hyperlink" Target="http://images.google.com/imgres?imgurl=http://www.ushistory.org/declaration/images/trumbull-large1.jpg&amp;imgrefurl=http://www.ushistory.org/declaration/trumbull.htm&amp;usg=__NUwETzBZSuSu5z_NZu7IYsqkng8=&amp;h=897&amp;w=1400&amp;sz=291&amp;hl=en&amp;start=2&amp;zoom=1&amp;itbs=1&amp;tbnid=LyYz0Vnzgc7FyM:&amp;tbnh=96&amp;tbnw=150&amp;prev=/images?q=thomas+jefferson+and+declaration+of+independence&amp;hl=en&amp;gbv=2&amp;tbs=isch:1&amp;ei=1qFQTe3vG4GugQemi6WiCA" TargetMode="External"/><Relationship Id="rId12"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hyperlink" Target="http://images.google.com/imgres?imgurl=http://1.bp.blogspot.com/_8gNBj3ML2zw/TIZy3ClUK3I/AAAAAAAAAMw/9Ksfsngj90A/s1600/louisiana_purchase_treaty_agreement.jpg&amp;imgrefurl=http://old-john.blogspot.com/2010/09/thomas-jefferson.html&amp;usg=__m5fFA_O06WogLIbgiOEIe5mvPJA=&amp;h=353&amp;w=561&amp;sz=47&amp;hl=en&amp;start=5&amp;zoom=1&amp;itbs=1&amp;tbnid=WqU7LVSRrniaYM:&amp;tbnh=84&amp;tbnw=133&amp;prev=/images?q=thomas+jefferson+and+the+louisiana+purchase&amp;hl=en&amp;gbv=2&amp;tbs=isch:1&amp;ei=JaJQTYXUN8rGgAeqzL2bCA" TargetMode="External"/><Relationship Id="rId5" Type="http://schemas.openxmlformats.org/officeDocument/2006/relationships/hyperlink" Target="http://images.google.com/imgres?imgurl=http://sc94.ameslab.gov/TOUR/tjefferson.gif&amp;imgrefurl=http://sc94.ameslab.gov/TOUR/tjefferson.html&amp;usg=__f4KKOgM2KwHa1akyUszs6OVIWLM=&amp;h=318&amp;w=248&amp;sz=47&amp;hl=en&amp;start=1&amp;zoom=1&amp;itbs=1&amp;tbnid=sEe6EAWybVRjsM:&amp;tbnh=118&amp;tbnw=92&amp;prev=/images?q=thomas+jefferson&amp;hl=en&amp;gbv=2&amp;tbs=isch:1&amp;ei=kaFQTb-iMcfKgQfpzfilCA" TargetMode="External"/><Relationship Id="rId10" Type="http://schemas.openxmlformats.org/officeDocument/2006/relationships/image" Target="../media/image7.jpeg"/><Relationship Id="rId4" Type="http://schemas.openxmlformats.org/officeDocument/2006/relationships/audio" Target="../media/audio3.wav"/><Relationship Id="rId9" Type="http://schemas.openxmlformats.org/officeDocument/2006/relationships/hyperlink" Target="http://images.google.com/imgres?imgurl=http://www.americanrevival.org/images/tj_ja_bf.jpg&amp;imgrefurl=http://www.americanrevival.org/documents/framers/doi_rd.htm&amp;usg=__-rHOpwvdVpz-y8_ctrpx2tEGvcw=&amp;h=614&amp;w=495&amp;sz=54&amp;hl=en&amp;start=24&amp;zoom=1&amp;itbs=1&amp;tbnid=0dfrmwgfDTQ-ZM:&amp;tbnh=136&amp;tbnw=110&amp;prev=/images?q=thomas+jefferson+and+declaration+of+independence&amp;start=20&amp;hl=en&amp;sa=N&amp;gbv=2&amp;ndsp=20&amp;tbs=isch:1&amp;ei=-6FQTcKAIo7QgAenncWTCA"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images.google.com/imgres?imgurl=http://knowledgenews.net/moxie/moxiepix/a1175.jpg&amp;imgrefurl=http://knowledgenews.net/moxie/americana/marbury-madison-2.shtml&amp;usg=__mWIAe_dn9b0WEfArgc6jhFlGUFw=&amp;h=300&amp;w=400&amp;sz=27&amp;hl=en&amp;start=1&amp;zoom=1&amp;itbs=1&amp;tbnid=mLOaYgzpQ1pMYM:&amp;tbnh=93&amp;tbnw=124&amp;prev=/images?q=marbury+v.+madison&amp;hl=en&amp;gbv=2&amp;tbs=isch:1&amp;ei=U6JQTerPNdCdgQfY_8WoCA" TargetMode="External"/><Relationship Id="rId7" Type="http://schemas.openxmlformats.org/officeDocument/2006/relationships/hyperlink" Target="http://images.google.com/imgres?imgurl=http://www.mentalfloss.com/wp-content/uploads/2008/06/supreme-court-building.jpg&amp;imgrefurl=https://www.mentalfloss.com/blogs/archives/16130&amp;usg=__mfHsDxqNb_ICZMBhMw4FBml4XVE=&amp;h=310&amp;w=500&amp;sz=32&amp;hl=en&amp;start=21&amp;zoom=1&amp;itbs=1&amp;tbnid=l_kB9UqQ3O4BcM:&amp;tbnh=81&amp;tbnw=130&amp;prev=/images?q=marbury+v.+madison&amp;start=20&amp;hl=en&amp;sa=N&amp;gbv=2&amp;ndsp=20&amp;tbs=isch:1&amp;ei=lKJQTfvzIILqgAfHrbSoCA" TargetMode="External"/><Relationship Id="rId12" Type="http://schemas.openxmlformats.org/officeDocument/2006/relationships/image" Target="../media/image13.jpeg"/><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hyperlink" Target="http://images.google.com/imgres?imgurl=http://mrberlin.com/images/products/detail/judicial_review_thumb.1.png&amp;imgrefurl=http://mrberlin.com/marburyvmadisonpowerpointpresentation.aspx&amp;usg=__Xxu8YW2D2YNCi_M6vYbGksB3-Ow=&amp;h=600&amp;w=800&amp;sz=728&amp;hl=en&amp;start=99&amp;zoom=1&amp;itbs=1&amp;tbnid=IN3tj3RqIdOZ6M:&amp;tbnh=107&amp;tbnw=143&amp;prev=/images?q=marbury+v.+madison&amp;start=80&amp;hl=en&amp;sa=N&amp;gbv=2&amp;ndsp=20&amp;tbs=isch:1&amp;ei=MaNQTZzzFsbDgQfH1K2aCA" TargetMode="External"/><Relationship Id="rId5" Type="http://schemas.openxmlformats.org/officeDocument/2006/relationships/hyperlink" Target="http://images.google.com/imgres?imgurl=http://www.east-buc.k12.ia.us/02_03/ag/mar/am1.jpg&amp;imgrefurl=http://www.east-buc.k12.ia.us/02_03/ag/mar/ak.htm&amp;usg=__yan2ySm9c_a2ZlKUtraZ5UvjpJA=&amp;h=243&amp;w=171&amp;sz=10&amp;hl=en&amp;start=7&amp;zoom=1&amp;itbs=1&amp;tbnid=ajj_3x-F3-dUhM:&amp;tbnh=110&amp;tbnw=77&amp;prev=/images?q=marbury+v.+madison&amp;hl=en&amp;gbv=2&amp;tbs=isch:1&amp;ei=U6JQTerPNdCdgQfY_8WoCA" TargetMode="External"/><Relationship Id="rId10" Type="http://schemas.openxmlformats.org/officeDocument/2006/relationships/image" Target="../media/image12.jpeg"/><Relationship Id="rId4" Type="http://schemas.openxmlformats.org/officeDocument/2006/relationships/image" Target="../media/image9.jpeg"/><Relationship Id="rId9" Type="http://schemas.openxmlformats.org/officeDocument/2006/relationships/hyperlink" Target="http://images.google.com/imgres?imgurl=http://4.bp.blogspot.com/_aeduXaMN1qU/TJ-PK43NMkI/AAAAAAAADTc/u08Z9ceyyzE/s1600/EEUUCorteSuprema.png&amp;imgrefurl=http://constitucionweb.blogspot.com/2010/09/marbury-v-madison-version-en-castellano.html&amp;usg=__DoZPZ9qc2XcA1Pib_dOgvGpucbM=&amp;h=600&amp;w=600&amp;sz=234&amp;hl=en&amp;start=52&amp;zoom=1&amp;itbs=1&amp;tbnid=BNFAaOpOSLbnQM:&amp;tbnh=135&amp;tbnw=135&amp;prev=/images?q=marbury+v.+madison&amp;start=40&amp;hl=en&amp;sa=N&amp;gbv=2&amp;ndsp=20&amp;tbs=isch:1&amp;ei=uKJQTfSsBorWgQeJ9pyrCA" TargetMode="External"/></Relationships>
</file>

<file path=ppt/slides/_rels/slide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gif"/></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698625"/>
          </a:xfrm>
        </p:spPr>
        <p:txBody>
          <a:bodyPr rtlCol="0">
            <a:normAutofit fontScale="90000"/>
          </a:bodyPr>
          <a:lstStyle/>
          <a:p>
            <a:pPr fontAlgn="auto">
              <a:spcAft>
                <a:spcPts val="0"/>
              </a:spcAft>
              <a:defRPr/>
            </a:pPr>
            <a:r>
              <a:rPr lang="en-US" sz="3100" dirty="0" smtClean="0"/>
              <a:t/>
            </a:r>
            <a:br>
              <a:rPr lang="en-US" sz="3100" dirty="0" smtClean="0"/>
            </a:br>
            <a:r>
              <a:rPr lang="en-US" sz="3100" dirty="0" smtClean="0"/>
              <a:t>Chapter </a:t>
            </a:r>
            <a:r>
              <a:rPr lang="en-US" sz="3100" dirty="0"/>
              <a:t>8</a:t>
            </a:r>
            <a:r>
              <a:rPr lang="en-US" sz="3100" dirty="0" smtClean="0"/>
              <a:t>: </a:t>
            </a:r>
            <a:r>
              <a:rPr lang="en-US" sz="3100" dirty="0" smtClean="0"/>
              <a:t>The Jefferson Era (1800-1816)</a:t>
            </a:r>
            <a:br>
              <a:rPr lang="en-US" sz="3100" dirty="0" smtClean="0"/>
            </a:br>
            <a:r>
              <a:rPr lang="en-US" sz="3600" dirty="0" smtClean="0"/>
              <a:t/>
            </a:r>
            <a:br>
              <a:rPr lang="en-US" sz="3600" dirty="0" smtClean="0"/>
            </a:br>
            <a:endParaRPr lang="en-US" sz="3600" dirty="0"/>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a:p>
        </p:txBody>
      </p:sp>
      <p:sp>
        <p:nvSpPr>
          <p:cNvPr id="5" name="Rectangle 4"/>
          <p:cNvSpPr/>
          <p:nvPr/>
        </p:nvSpPr>
        <p:spPr>
          <a:xfrm>
            <a:off x="2114837" y="3657600"/>
            <a:ext cx="5035353" cy="923330"/>
          </a:xfrm>
          <a:prstGeom prst="rect">
            <a:avLst/>
          </a:prstGeom>
          <a:noFill/>
        </p:spPr>
        <p:txBody>
          <a:bodyPr wrap="none">
            <a:spAutoFit/>
          </a:bodyPr>
          <a:lstStyle/>
          <a:p>
            <a:pPr algn="ctr" fontAlgn="auto">
              <a:spcBef>
                <a:spcPts val="0"/>
              </a:spcBef>
              <a:spcAft>
                <a:spcPts val="0"/>
              </a:spcAft>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“The </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Presidents</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a:t>
            </a:r>
          </a:p>
        </p:txBody>
      </p:sp>
      <p:pic>
        <p:nvPicPr>
          <p:cNvPr id="1027" name="Picture 3" descr="C:\Documents and Settings\mfryer\Local Settings\Temporary Internet Files\Content.IE5\2Q75BEW2\MC900097633[1].wmf"/>
          <p:cNvPicPr>
            <a:picLocks noChangeAspect="1" noChangeArrowheads="1"/>
          </p:cNvPicPr>
          <p:nvPr/>
        </p:nvPicPr>
        <p:blipFill>
          <a:blip r:embed="rId3" cstate="print"/>
          <a:srcRect/>
          <a:stretch>
            <a:fillRect/>
          </a:stretch>
        </p:blipFill>
        <p:spPr bwMode="auto">
          <a:xfrm>
            <a:off x="1981200" y="4495800"/>
            <a:ext cx="1758950" cy="1817688"/>
          </a:xfrm>
          <a:prstGeom prst="rect">
            <a:avLst/>
          </a:prstGeom>
          <a:noFill/>
          <a:ln w="9525">
            <a:noFill/>
            <a:miter lim="800000"/>
            <a:headEnd/>
            <a:tailEnd/>
          </a:ln>
        </p:spPr>
      </p:pic>
      <p:pic>
        <p:nvPicPr>
          <p:cNvPr id="1028" name="Picture 4" descr="C:\Documents and Settings\mfryer\Local Settings\Temporary Internet Files\Content.IE5\2Q75BEW2\MC900097635[1].wmf"/>
          <p:cNvPicPr>
            <a:picLocks noChangeAspect="1" noChangeArrowheads="1"/>
          </p:cNvPicPr>
          <p:nvPr/>
        </p:nvPicPr>
        <p:blipFill>
          <a:blip r:embed="rId4" cstate="print"/>
          <a:srcRect/>
          <a:stretch>
            <a:fillRect/>
          </a:stretch>
        </p:blipFill>
        <p:spPr bwMode="auto">
          <a:xfrm>
            <a:off x="3733800" y="4724400"/>
            <a:ext cx="1758950" cy="1817688"/>
          </a:xfrm>
          <a:prstGeom prst="rect">
            <a:avLst/>
          </a:prstGeom>
          <a:noFill/>
          <a:ln w="9525">
            <a:noFill/>
            <a:miter lim="800000"/>
            <a:headEnd/>
            <a:tailEnd/>
          </a:ln>
        </p:spPr>
      </p:pic>
      <p:pic>
        <p:nvPicPr>
          <p:cNvPr id="1029" name="Picture 5" descr="C:\Documents and Settings\mfryer\Local Settings\Temporary Internet Files\Content.IE5\2Q75BEW2\MC900097637[1].wmf"/>
          <p:cNvPicPr>
            <a:picLocks noChangeAspect="1" noChangeArrowheads="1"/>
          </p:cNvPicPr>
          <p:nvPr/>
        </p:nvPicPr>
        <p:blipFill>
          <a:blip r:embed="rId5" cstate="print"/>
          <a:srcRect/>
          <a:stretch>
            <a:fillRect/>
          </a:stretch>
        </p:blipFill>
        <p:spPr bwMode="auto">
          <a:xfrm>
            <a:off x="5486400" y="4572000"/>
            <a:ext cx="1758950" cy="1817688"/>
          </a:xfrm>
          <a:prstGeom prst="rect">
            <a:avLst/>
          </a:prstGeom>
          <a:noFill/>
          <a:ln w="9525">
            <a:noFill/>
            <a:miter lim="800000"/>
            <a:headEnd/>
            <a:tailEnd/>
          </a:ln>
        </p:spPr>
      </p:pic>
    </p:spTree>
  </p:cSld>
  <p:clrMapOvr>
    <a:masterClrMapping/>
  </p:clrMapOvr>
  <p:transition spd="slow">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3000"/>
                                        <p:tgtEl>
                                          <p:spTgt spid="2"/>
                                        </p:tgtEl>
                                      </p:cBhvr>
                                    </p:animEffect>
                                  </p:childTnLst>
                                </p:cTn>
                              </p:par>
                            </p:childTnLst>
                          </p:cTn>
                        </p:par>
                        <p:par>
                          <p:cTn id="8" fill="hold">
                            <p:stCondLst>
                              <p:cond delay="3000"/>
                            </p:stCondLst>
                            <p:childTnLst>
                              <p:par>
                                <p:cTn id="9" presetID="7"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0" fill="hold"/>
                                        <p:tgtEl>
                                          <p:spTgt spid="5"/>
                                        </p:tgtEl>
                                        <p:attrNameLst>
                                          <p:attrName>ppt_x</p:attrName>
                                        </p:attrNameLst>
                                      </p:cBhvr>
                                      <p:tavLst>
                                        <p:tav tm="0">
                                          <p:val>
                                            <p:strVal val="0-#ppt_w/2"/>
                                          </p:val>
                                        </p:tav>
                                        <p:tav tm="100000">
                                          <p:val>
                                            <p:strVal val="#ppt_x"/>
                                          </p:val>
                                        </p:tav>
                                      </p:tavLst>
                                    </p:anim>
                                    <p:anim calcmode="lin" valueType="num">
                                      <p:cBhvr additive="base">
                                        <p:cTn id="12" dur="50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8000"/>
                            </p:stCondLst>
                            <p:childTnLst>
                              <p:par>
                                <p:cTn id="14" presetID="7" presetClass="entr" presetSubtype="4" fill="hold" nodeType="afterEffect">
                                  <p:stCondLst>
                                    <p:cond delay="0"/>
                                  </p:stCondLst>
                                  <p:childTnLst>
                                    <p:set>
                                      <p:cBhvr>
                                        <p:cTn id="15" dur="1" fill="hold">
                                          <p:stCondLst>
                                            <p:cond delay="0"/>
                                          </p:stCondLst>
                                        </p:cTn>
                                        <p:tgtEl>
                                          <p:spTgt spid="1027"/>
                                        </p:tgtEl>
                                        <p:attrNameLst>
                                          <p:attrName>style.visibility</p:attrName>
                                        </p:attrNameLst>
                                      </p:cBhvr>
                                      <p:to>
                                        <p:strVal val="visible"/>
                                      </p:to>
                                    </p:set>
                                    <p:anim calcmode="lin" valueType="num">
                                      <p:cBhvr additive="base">
                                        <p:cTn id="16" dur="5000" fill="hold"/>
                                        <p:tgtEl>
                                          <p:spTgt spid="1027"/>
                                        </p:tgtEl>
                                        <p:attrNameLst>
                                          <p:attrName>ppt_x</p:attrName>
                                        </p:attrNameLst>
                                      </p:cBhvr>
                                      <p:tavLst>
                                        <p:tav tm="0">
                                          <p:val>
                                            <p:strVal val="#ppt_x"/>
                                          </p:val>
                                        </p:tav>
                                        <p:tav tm="100000">
                                          <p:val>
                                            <p:strVal val="#ppt_x"/>
                                          </p:val>
                                        </p:tav>
                                      </p:tavLst>
                                    </p:anim>
                                    <p:anim calcmode="lin" valueType="num">
                                      <p:cBhvr additive="base">
                                        <p:cTn id="17" dur="5000" fill="hold"/>
                                        <p:tgtEl>
                                          <p:spTgt spid="1027"/>
                                        </p:tgtEl>
                                        <p:attrNameLst>
                                          <p:attrName>ppt_y</p:attrName>
                                        </p:attrNameLst>
                                      </p:cBhvr>
                                      <p:tavLst>
                                        <p:tav tm="0">
                                          <p:val>
                                            <p:strVal val="1+#ppt_h/2"/>
                                          </p:val>
                                        </p:tav>
                                        <p:tav tm="100000">
                                          <p:val>
                                            <p:strVal val="#ppt_y"/>
                                          </p:val>
                                        </p:tav>
                                      </p:tavLst>
                                    </p:anim>
                                  </p:childTnLst>
                                </p:cTn>
                              </p:par>
                            </p:childTnLst>
                          </p:cTn>
                        </p:par>
                        <p:par>
                          <p:cTn id="18" fill="hold">
                            <p:stCondLst>
                              <p:cond delay="13000"/>
                            </p:stCondLst>
                            <p:childTnLst>
                              <p:par>
                                <p:cTn id="19" presetID="5" presetClass="entr" presetSubtype="10" fill="hold" nodeType="after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checkerboard(across)">
                                      <p:cBhvr>
                                        <p:cTn id="21" dur="500"/>
                                        <p:tgtEl>
                                          <p:spTgt spid="1028"/>
                                        </p:tgtEl>
                                      </p:cBhvr>
                                    </p:animEffect>
                                  </p:childTnLst>
                                </p:cTn>
                              </p:par>
                            </p:childTnLst>
                          </p:cTn>
                        </p:par>
                        <p:par>
                          <p:cTn id="22" fill="hold">
                            <p:stCondLst>
                              <p:cond delay="13500"/>
                            </p:stCondLst>
                            <p:childTnLst>
                              <p:par>
                                <p:cTn id="23" presetID="8" presetClass="entr" presetSubtype="16" fill="hold" nodeType="afterEffect">
                                  <p:stCondLst>
                                    <p:cond delay="0"/>
                                  </p:stCondLst>
                                  <p:childTnLst>
                                    <p:set>
                                      <p:cBhvr>
                                        <p:cTn id="24" dur="1" fill="hold">
                                          <p:stCondLst>
                                            <p:cond delay="0"/>
                                          </p:stCondLst>
                                        </p:cTn>
                                        <p:tgtEl>
                                          <p:spTgt spid="1029"/>
                                        </p:tgtEl>
                                        <p:attrNameLst>
                                          <p:attrName>style.visibility</p:attrName>
                                        </p:attrNameLst>
                                      </p:cBhvr>
                                      <p:to>
                                        <p:strVal val="visible"/>
                                      </p:to>
                                    </p:set>
                                    <p:animEffect transition="in" filter="diamond(in)">
                                      <p:cBhvr>
                                        <p:cTn id="25"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20545767">
            <a:off x="-762773" y="216646"/>
            <a:ext cx="5249799" cy="1815882"/>
          </a:xfrm>
          <a:prstGeom prst="rect">
            <a:avLst/>
          </a:prstGeom>
          <a:noFill/>
        </p:spPr>
        <p:txBody>
          <a:bodyPr wrap="square" lIns="91440" tIns="45720" rIns="91440" bIns="45720">
            <a:spAutoFit/>
          </a:bodyPr>
          <a:lstStyle/>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James Madison </a:t>
            </a:r>
          </a:p>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Becomes The 4</a:t>
            </a:r>
            <a:r>
              <a:rPr lang="en-US" sz="2800" b="1" baseline="30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President of The United States</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6" name="Picture 2" descr="http://www.poorwilliam.net/gif-ani/president_james_madison_4_lg_wht.gif"/>
          <p:cNvPicPr>
            <a:picLocks noChangeAspect="1" noChangeArrowheads="1" noCrop="1"/>
          </p:cNvPicPr>
          <p:nvPr/>
        </p:nvPicPr>
        <p:blipFill>
          <a:blip r:embed="rId3" cstate="print"/>
          <a:srcRect/>
          <a:stretch>
            <a:fillRect/>
          </a:stretch>
        </p:blipFill>
        <p:spPr bwMode="auto">
          <a:xfrm>
            <a:off x="5943600" y="0"/>
            <a:ext cx="3200400" cy="1975000"/>
          </a:xfrm>
          <a:prstGeom prst="rect">
            <a:avLst/>
          </a:prstGeom>
          <a:noFill/>
        </p:spPr>
      </p:pic>
      <p:sp>
        <p:nvSpPr>
          <p:cNvPr id="12" name="TextBox 11"/>
          <p:cNvSpPr txBox="1"/>
          <p:nvPr/>
        </p:nvSpPr>
        <p:spPr>
          <a:xfrm>
            <a:off x="533400" y="1981200"/>
            <a:ext cx="8077200" cy="5632311"/>
          </a:xfrm>
          <a:prstGeom prst="rect">
            <a:avLst/>
          </a:prstGeom>
          <a:noFill/>
        </p:spPr>
        <p:txBody>
          <a:bodyPr wrap="square" rtlCol="0">
            <a:spAutoFit/>
          </a:bodyPr>
          <a:lstStyle/>
          <a:p>
            <a:pPr marL="171450" indent="-171450" algn="just" fontAlgn="auto">
              <a:spcBef>
                <a:spcPts val="0"/>
              </a:spcBef>
              <a:spcAft>
                <a:spcPts val="0"/>
              </a:spcAft>
              <a:buFont typeface="Arial" pitchFamily="34" charset="0"/>
              <a:buChar char="•"/>
              <a:defRPr/>
            </a:pPr>
            <a:r>
              <a:rPr lang="en-US" dirty="0" smtClean="0"/>
              <a:t>James Madison became the fourth President of the United States on March 4, 1809. He served as President until March 11, 1817.</a:t>
            </a:r>
          </a:p>
          <a:p>
            <a:pPr marL="171450" indent="-171450" algn="just" fontAlgn="auto">
              <a:spcBef>
                <a:spcPts val="0"/>
              </a:spcBef>
              <a:spcAft>
                <a:spcPts val="0"/>
              </a:spcAft>
              <a:defRPr/>
            </a:pPr>
            <a:endParaRPr lang="en-US" sz="1400" dirty="0" smtClean="0"/>
          </a:p>
          <a:p>
            <a:pPr marL="171450" indent="-171450" algn="just" fontAlgn="auto">
              <a:spcBef>
                <a:spcPts val="0"/>
              </a:spcBef>
              <a:spcAft>
                <a:spcPts val="0"/>
              </a:spcAft>
              <a:buFont typeface="Arial" pitchFamily="34" charset="0"/>
              <a:buChar char="•"/>
              <a:defRPr/>
            </a:pPr>
            <a:r>
              <a:rPr lang="en-US" dirty="0" smtClean="0"/>
              <a:t>He is hailed as the “Father of the Constitution” for being instrumental in the drafting of the </a:t>
            </a:r>
            <a:r>
              <a:rPr lang="en-US" b="1" dirty="0" smtClean="0"/>
              <a:t>United States Constitution</a:t>
            </a:r>
            <a:r>
              <a:rPr lang="en-US" b="1" dirty="0" smtClean="0">
                <a:solidFill>
                  <a:schemeClr val="tx1">
                    <a:lumMod val="75000"/>
                    <a:lumOff val="25000"/>
                  </a:schemeClr>
                </a:solidFill>
              </a:rPr>
              <a:t> </a:t>
            </a:r>
            <a:r>
              <a:rPr lang="en-US" dirty="0" smtClean="0"/>
              <a:t>and as the key champion and author of the  </a:t>
            </a:r>
            <a:r>
              <a:rPr lang="en-US" b="1" dirty="0" smtClean="0"/>
              <a:t>United States Bill of Rights.  </a:t>
            </a:r>
            <a:r>
              <a:rPr lang="en-US" dirty="0" smtClean="0"/>
              <a:t>After the Constitution had been drafted, Madison became one of the leaders to ratify it. His collaboration with Alexander Hamilton and John Jay produced the </a:t>
            </a:r>
            <a:r>
              <a:rPr lang="en-US" b="1" i="1" dirty="0" smtClean="0"/>
              <a:t>Federalist Papers </a:t>
            </a:r>
            <a:r>
              <a:rPr lang="en-US" dirty="0" smtClean="0"/>
              <a:t>in (1788).  These papers became one of the most important pieces to rally support for the Constitution’s ratification amongst the Thirteen Original Colonies.</a:t>
            </a:r>
          </a:p>
          <a:p>
            <a:pPr marL="171450" indent="-171450" algn="just" fontAlgn="auto">
              <a:spcBef>
                <a:spcPts val="0"/>
              </a:spcBef>
              <a:spcAft>
                <a:spcPts val="0"/>
              </a:spcAft>
              <a:defRPr/>
            </a:pPr>
            <a:endParaRPr lang="en-US" sz="1400" dirty="0" smtClean="0"/>
          </a:p>
          <a:p>
            <a:pPr marL="171450" indent="-171450" algn="just" fontAlgn="auto">
              <a:spcBef>
                <a:spcPts val="0"/>
              </a:spcBef>
              <a:spcAft>
                <a:spcPts val="0"/>
              </a:spcAft>
              <a:buFont typeface="Arial" pitchFamily="34" charset="0"/>
              <a:buChar char="•"/>
              <a:defRPr/>
            </a:pPr>
            <a:r>
              <a:rPr lang="en-US" dirty="0" smtClean="0"/>
              <a:t>James Madison did not take office as president under the most favorable conditions. Following in the imposing footsteps of President Jefferson was not an easy task. In </a:t>
            </a:r>
            <a:r>
              <a:rPr lang="en-US" dirty="0" smtClean="0"/>
              <a:t>addition, the </a:t>
            </a:r>
            <a:r>
              <a:rPr lang="en-US" dirty="0" smtClean="0"/>
              <a:t>United States was stuck in the middle of embargo crisis and Britain continued to claim the right to halt American ships, and cries for war with Britain grew louder and louder from the </a:t>
            </a:r>
            <a:r>
              <a:rPr lang="en-US" b="1" dirty="0" smtClean="0"/>
              <a:t>“War Hawks”.</a:t>
            </a:r>
          </a:p>
          <a:p>
            <a:pPr algn="just" fontAlgn="auto">
              <a:spcBef>
                <a:spcPts val="0"/>
              </a:spcBef>
              <a:spcAft>
                <a:spcPts val="0"/>
              </a:spcAft>
              <a:defRPr/>
            </a:pPr>
            <a:endParaRPr lang="en-US" b="1" dirty="0" smtClean="0"/>
          </a:p>
          <a:p>
            <a:pPr algn="just" fontAlgn="auto">
              <a:spcBef>
                <a:spcPts val="0"/>
              </a:spcBef>
              <a:spcAft>
                <a:spcPts val="0"/>
              </a:spcAft>
              <a:defRPr/>
            </a:pPr>
            <a:endParaRPr lang="en-US" b="1" dirty="0"/>
          </a:p>
        </p:txBody>
      </p:sp>
      <p:sp>
        <p:nvSpPr>
          <p:cNvPr id="14" name="TextBox 13"/>
          <p:cNvSpPr txBox="1"/>
          <p:nvPr/>
        </p:nvSpPr>
        <p:spPr>
          <a:xfrm>
            <a:off x="3352800" y="1371600"/>
            <a:ext cx="2646385" cy="523220"/>
          </a:xfrm>
          <a:prstGeom prst="rect">
            <a:avLst/>
          </a:prstGeom>
          <a:noFill/>
        </p:spPr>
        <p:txBody>
          <a:bodyPr wrap="square" rtlCol="0">
            <a:spAutoFit/>
          </a:bodyPr>
          <a:lstStyle/>
          <a:p>
            <a:r>
              <a:rPr lang="en-US" sz="2800" b="1"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March 4, 1809</a:t>
            </a:r>
            <a:endParaRPr lang="en-US" sz="2800" b="1"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slow" advClick="0" advTm="50000">
    <p:sndAc>
      <p:stSnd>
        <p:snd r:embed="rId2" name="cashreg.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20246968">
            <a:off x="-150679" y="410513"/>
            <a:ext cx="3224070" cy="1446550"/>
          </a:xfrm>
          <a:prstGeom prst="rect">
            <a:avLst/>
          </a:prstGeom>
          <a:noFill/>
        </p:spPr>
        <p:txBody>
          <a:bodyPr wrap="square" lIns="91440" tIns="45720" rIns="91440" bIns="45720">
            <a:spAutoFit/>
          </a:bodyPr>
          <a:lstStyle/>
          <a:p>
            <a:pPr algn="ctr"/>
            <a:r>
              <a:rPr lang="en-U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War of 1812</a:t>
            </a:r>
            <a:endPar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Rectangle 4"/>
          <p:cNvSpPr/>
          <p:nvPr/>
        </p:nvSpPr>
        <p:spPr>
          <a:xfrm>
            <a:off x="3200400" y="152400"/>
            <a:ext cx="4664675" cy="646331"/>
          </a:xfrm>
          <a:prstGeom prst="rect">
            <a:avLst/>
          </a:prstGeom>
          <a:noFill/>
        </p:spPr>
        <p:txBody>
          <a:bodyPr wrap="non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“Mr. Madison’s War”</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TextBox 5"/>
          <p:cNvSpPr txBox="1"/>
          <p:nvPr/>
        </p:nvSpPr>
        <p:spPr>
          <a:xfrm>
            <a:off x="381000" y="2133600"/>
            <a:ext cx="7924800" cy="3970318"/>
          </a:xfrm>
          <a:prstGeom prst="rect">
            <a:avLst/>
          </a:prstGeom>
          <a:noFill/>
        </p:spPr>
        <p:txBody>
          <a:bodyPr wrap="square" rtlCol="0">
            <a:spAutoFit/>
          </a:bodyPr>
          <a:lstStyle/>
          <a:p>
            <a:pPr marL="114300" indent="-114300" algn="just">
              <a:buFont typeface="Arial" pitchFamily="34" charset="0"/>
              <a:buChar char="•"/>
            </a:pPr>
            <a:r>
              <a:rPr lang="en-US" dirty="0" smtClean="0"/>
              <a:t>After his election to the presidency, he presided over renewed prosperity for several years. As president (1809–17), after the failure of diplomatic protests and a trade embargo against Great Britain, he led the nation into the </a:t>
            </a:r>
            <a:r>
              <a:rPr lang="en-US" dirty="0" smtClean="0">
                <a:hlinkClick r:id="rId3" action="ppaction://hlinkfile" tooltip="War of 1812"/>
              </a:rPr>
              <a:t>War of 1812</a:t>
            </a:r>
            <a:r>
              <a:rPr lang="en-US" dirty="0" smtClean="0"/>
              <a:t>. </a:t>
            </a:r>
          </a:p>
          <a:p>
            <a:pPr algn="just">
              <a:buFont typeface="Arial" pitchFamily="34" charset="0"/>
              <a:buChar char="•"/>
            </a:pPr>
            <a:endParaRPr lang="en-US" dirty="0" smtClean="0"/>
          </a:p>
          <a:p>
            <a:pPr marL="114300" indent="-114300" algn="just">
              <a:buFont typeface="Arial" pitchFamily="34" charset="0"/>
              <a:buChar char="•"/>
            </a:pPr>
            <a:r>
              <a:rPr lang="en-US" dirty="0" smtClean="0"/>
              <a:t>He was responding to British encroachments on American honor and rights; in addition, he wanted to end the influence of the British among their Indian allies, whose resistance blocked United States settlement in the Midwest around the </a:t>
            </a:r>
            <a:r>
              <a:rPr lang="en-US" dirty="0" smtClean="0">
                <a:hlinkClick r:id="rId4" action="ppaction://hlinkfile" tooltip="Great Lakes"/>
              </a:rPr>
              <a:t>Great Lakes</a:t>
            </a:r>
            <a:r>
              <a:rPr lang="en-US" dirty="0" smtClean="0"/>
              <a:t>.</a:t>
            </a:r>
          </a:p>
          <a:p>
            <a:pPr algn="just">
              <a:buFont typeface="Arial" pitchFamily="34" charset="0"/>
              <a:buChar char="•"/>
            </a:pPr>
            <a:endParaRPr lang="en-US" dirty="0" smtClean="0"/>
          </a:p>
          <a:p>
            <a:pPr marL="114300" indent="-114300" algn="just">
              <a:buFont typeface="Arial" pitchFamily="34" charset="0"/>
              <a:buChar char="•"/>
            </a:pPr>
            <a:r>
              <a:rPr lang="en-US" dirty="0" smtClean="0"/>
              <a:t>Madison found the war to be an administrative nightmare, as the United States had neither a strong army nor financial system; as a result, he afterward supported a stronger national government and a strong military, as well as the national bank, which he had long opposed.</a:t>
            </a:r>
            <a:endParaRPr lang="en-US" dirty="0"/>
          </a:p>
        </p:txBody>
      </p:sp>
      <p:pic>
        <p:nvPicPr>
          <p:cNvPr id="37890" name="Picture 2" descr="http://3.bp.blogspot.com/-cHgjQ4IUtdw/TeA4GrKIuYI/AAAAAAAAAUE/lXakpbP7778/s1600/splash.gif"/>
          <p:cNvPicPr>
            <a:picLocks noChangeAspect="1" noChangeArrowheads="1"/>
          </p:cNvPicPr>
          <p:nvPr/>
        </p:nvPicPr>
        <p:blipFill>
          <a:blip r:embed="rId5" cstate="print"/>
          <a:srcRect/>
          <a:stretch>
            <a:fillRect/>
          </a:stretch>
        </p:blipFill>
        <p:spPr bwMode="auto">
          <a:xfrm>
            <a:off x="4114800" y="762000"/>
            <a:ext cx="2590800" cy="1447801"/>
          </a:xfrm>
          <a:prstGeom prst="rect">
            <a:avLst/>
          </a:prstGeom>
          <a:noFill/>
        </p:spPr>
      </p:pic>
    </p:spTree>
  </p:cSld>
  <p:clrMapOvr>
    <a:masterClrMapping/>
  </p:clrMapOvr>
  <p:transition spd="slow" advClick="0" advTm="50000">
    <p:sndAc>
      <p:stSnd>
        <p:snd r:embed="rId2" name="cashreg.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015717">
            <a:off x="-166746" y="402352"/>
            <a:ext cx="3519645" cy="1446550"/>
          </a:xfrm>
          <a:prstGeom prst="rect">
            <a:avLst/>
          </a:prstGeom>
        </p:spPr>
        <p:txBody>
          <a:bodyPr wrap="square">
            <a:spAutoFit/>
          </a:bodyPr>
          <a:lstStyle/>
          <a:p>
            <a:pPr algn="ct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War of 1812</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Rectangle 2"/>
          <p:cNvSpPr/>
          <p:nvPr/>
        </p:nvSpPr>
        <p:spPr>
          <a:xfrm rot="1195712">
            <a:off x="5618050" y="609994"/>
            <a:ext cx="3671198" cy="523220"/>
          </a:xfrm>
          <a:prstGeom prst="rect">
            <a:avLst/>
          </a:prstGeom>
        </p:spPr>
        <p:txBody>
          <a:bodyPr wrap="none">
            <a:spAutoFit/>
          </a:bodyPr>
          <a:lstStyle/>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“Mr. Madison’s War”</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TextBox 3"/>
          <p:cNvSpPr txBox="1"/>
          <p:nvPr/>
        </p:nvSpPr>
        <p:spPr>
          <a:xfrm>
            <a:off x="2743200" y="685800"/>
            <a:ext cx="3733800" cy="1661993"/>
          </a:xfrm>
          <a:prstGeom prst="rect">
            <a:avLst/>
          </a:prstGeom>
          <a:noFill/>
        </p:spPr>
        <p:txBody>
          <a:bodyPr wrap="square" rtlCol="0">
            <a:spAutoFit/>
          </a:bodyPr>
          <a:lstStyle/>
          <a:p>
            <a:pPr algn="ctr"/>
            <a:r>
              <a:rPr lang="en-US" sz="24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Attack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on Washington, D.C. </a:t>
            </a:r>
          </a:p>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Capital and the president’s mansion were burned by the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British</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6868" name="Picture 4" descr="http://nbleadership.com/blog1/wp-content/uploads/2011/03/war1812.jpg"/>
          <p:cNvPicPr>
            <a:picLocks noChangeAspect="1" noChangeArrowheads="1"/>
          </p:cNvPicPr>
          <p:nvPr/>
        </p:nvPicPr>
        <p:blipFill>
          <a:blip r:embed="rId3" cstate="print"/>
          <a:srcRect/>
          <a:stretch>
            <a:fillRect/>
          </a:stretch>
        </p:blipFill>
        <p:spPr bwMode="auto">
          <a:xfrm rot="20868367">
            <a:off x="5445690" y="1920101"/>
            <a:ext cx="3205330" cy="1650157"/>
          </a:xfrm>
          <a:prstGeom prst="rect">
            <a:avLst/>
          </a:prstGeom>
          <a:noFill/>
        </p:spPr>
      </p:pic>
      <p:sp>
        <p:nvSpPr>
          <p:cNvPr id="10" name="TextBox 9"/>
          <p:cNvSpPr txBox="1"/>
          <p:nvPr/>
        </p:nvSpPr>
        <p:spPr>
          <a:xfrm rot="20252188">
            <a:off x="-102471" y="2482675"/>
            <a:ext cx="4114800" cy="1477328"/>
          </a:xfrm>
          <a:prstGeom prst="rect">
            <a:avLst/>
          </a:prstGeom>
          <a:noFill/>
        </p:spPr>
        <p:txBody>
          <a:bodyPr wrap="square" rtlCol="0">
            <a:spAutoFit/>
          </a:bodyPr>
          <a:lstStyle/>
          <a:p>
            <a:pPr algn="ctr"/>
            <a:r>
              <a:rPr lang="en-US" b="1" dirty="0" smtClean="0"/>
              <a:t>“The Star-Spangled Banner “</a:t>
            </a:r>
          </a:p>
          <a:p>
            <a:r>
              <a:rPr lang="en-US" dirty="0" smtClean="0"/>
              <a:t>Is written by an attorney named Francis Scott Key as the bombs burst over Fort McHenry which guarded Washington, D.C.!</a:t>
            </a:r>
            <a:endParaRPr lang="en-US" dirty="0"/>
          </a:p>
        </p:txBody>
      </p:sp>
      <p:pic>
        <p:nvPicPr>
          <p:cNvPr id="36870" name="Picture 6" descr="http://www.awesomestories.com/images/user/2302c1ebc0.jpg"/>
          <p:cNvPicPr>
            <a:picLocks noChangeAspect="1" noChangeArrowheads="1"/>
          </p:cNvPicPr>
          <p:nvPr/>
        </p:nvPicPr>
        <p:blipFill>
          <a:blip r:embed="rId4" cstate="print"/>
          <a:srcRect/>
          <a:stretch>
            <a:fillRect/>
          </a:stretch>
        </p:blipFill>
        <p:spPr bwMode="auto">
          <a:xfrm>
            <a:off x="838200" y="4405194"/>
            <a:ext cx="3581400" cy="2452806"/>
          </a:xfrm>
          <a:prstGeom prst="rect">
            <a:avLst/>
          </a:prstGeom>
          <a:noFill/>
        </p:spPr>
      </p:pic>
      <p:sp>
        <p:nvSpPr>
          <p:cNvPr id="12" name="TextBox 11"/>
          <p:cNvSpPr txBox="1"/>
          <p:nvPr/>
        </p:nvSpPr>
        <p:spPr>
          <a:xfrm>
            <a:off x="4419600" y="3429000"/>
            <a:ext cx="4267200" cy="3693319"/>
          </a:xfrm>
          <a:prstGeom prst="rect">
            <a:avLst/>
          </a:prstGeom>
          <a:noFill/>
        </p:spPr>
        <p:txBody>
          <a:bodyPr wrap="square" rtlCol="0">
            <a:spAutoFit/>
          </a:bodyPr>
          <a:lstStyle/>
          <a:p>
            <a:r>
              <a:rPr lang="en-US" b="1" dirty="0" smtClean="0"/>
              <a:t>The War Ends:</a:t>
            </a:r>
          </a:p>
          <a:p>
            <a:r>
              <a:rPr lang="en-US" dirty="0" smtClean="0"/>
              <a:t>American and British representatives signed the Treaty of Ghent in 1814 ending the war. In the end, the War achieved nothing for either side. The treaty did not change any existing borders. In Europe there was a big result, </a:t>
            </a:r>
            <a:r>
              <a:rPr lang="en-US" dirty="0" err="1" smtClean="0"/>
              <a:t>Napolean</a:t>
            </a:r>
            <a:r>
              <a:rPr lang="en-US" dirty="0" smtClean="0"/>
              <a:t> had been defeated finally, by the British. There was one more battle to be fought in the America’s between the British and the United States.</a:t>
            </a:r>
          </a:p>
          <a:p>
            <a:endParaRPr lang="en-US" dirty="0" smtClean="0"/>
          </a:p>
        </p:txBody>
      </p:sp>
    </p:spTree>
  </p:cSld>
  <p:clrMapOvr>
    <a:masterClrMapping/>
  </p:clrMapOvr>
  <p:transition spd="slow" advClick="0" advTm="50000">
    <p:sndAc>
      <p:stSnd>
        <p:snd r:embed="rId2" name="cashreg.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209800"/>
            <a:ext cx="6096000" cy="4524315"/>
          </a:xfrm>
          <a:prstGeom prst="rect">
            <a:avLst/>
          </a:prstGeom>
        </p:spPr>
        <p:txBody>
          <a:bodyPr wrap="square">
            <a:spAutoFit/>
          </a:bodyPr>
          <a:lstStyle/>
          <a:p>
            <a:pPr algn="just">
              <a:buFont typeface="Arial" pitchFamily="34" charset="0"/>
              <a:buChar char="•"/>
            </a:pPr>
            <a:r>
              <a:rPr lang="en-US" dirty="0" smtClean="0"/>
              <a:t>However, the news of the treaty did not arrive in time to North America prior to a final ferocious battle which occurred in New Orleans.</a:t>
            </a:r>
          </a:p>
          <a:p>
            <a:pPr algn="just">
              <a:buFont typeface="Arial" pitchFamily="34" charset="0"/>
              <a:buChar char="•"/>
            </a:pPr>
            <a:endParaRPr lang="en-US" dirty="0" smtClean="0"/>
          </a:p>
          <a:p>
            <a:pPr algn="just">
              <a:buFont typeface="Arial" pitchFamily="34" charset="0"/>
              <a:buChar char="•"/>
            </a:pPr>
            <a:r>
              <a:rPr lang="en-US" dirty="0" smtClean="0"/>
              <a:t>Led by </a:t>
            </a:r>
            <a:r>
              <a:rPr lang="en-US" b="1" i="1" dirty="0" smtClean="0"/>
              <a:t>General Andrew Jackson </a:t>
            </a:r>
            <a:r>
              <a:rPr lang="en-US" dirty="0" smtClean="0"/>
              <a:t>the Americans achieved a decisive and bloody victory at New Orleans and ended the War of 1812 over the British very positively! </a:t>
            </a:r>
          </a:p>
          <a:p>
            <a:pPr algn="just">
              <a:buFont typeface="Arial" pitchFamily="34" charset="0"/>
              <a:buChar char="•"/>
            </a:pPr>
            <a:endParaRPr lang="en-US" dirty="0" smtClean="0"/>
          </a:p>
          <a:p>
            <a:pPr algn="just">
              <a:buFont typeface="Arial" pitchFamily="34" charset="0"/>
              <a:buChar char="•"/>
            </a:pPr>
            <a:r>
              <a:rPr lang="en-US" dirty="0" smtClean="0"/>
              <a:t>With this victory there were candlelight parades, fireworks, and public prayers. The War brought a new spirit of </a:t>
            </a:r>
            <a:r>
              <a:rPr lang="en-US" b="1" i="1" u="sng" dirty="0" smtClean="0"/>
              <a:t>nationalism </a:t>
            </a:r>
            <a:r>
              <a:rPr lang="en-US" dirty="0" smtClean="0"/>
              <a:t>throughout the country! </a:t>
            </a:r>
          </a:p>
          <a:p>
            <a:pPr algn="just">
              <a:buFont typeface="Arial" pitchFamily="34" charset="0"/>
              <a:buChar char="•"/>
            </a:pPr>
            <a:endParaRPr lang="en-US" dirty="0" smtClean="0"/>
          </a:p>
          <a:p>
            <a:pPr algn="just">
              <a:buFont typeface="Arial" pitchFamily="34" charset="0"/>
              <a:buChar char="•"/>
            </a:pPr>
            <a:r>
              <a:rPr lang="en-US" dirty="0" smtClean="0"/>
              <a:t>Americans felt pride in their new country and more equal in their relationship with their former homeland!</a:t>
            </a:r>
          </a:p>
          <a:p>
            <a:pPr>
              <a:buFont typeface="Arial" pitchFamily="34" charset="0"/>
              <a:buChar char="•"/>
            </a:pPr>
            <a:endParaRPr lang="en-US" dirty="0" smtClean="0"/>
          </a:p>
          <a:p>
            <a:pPr>
              <a:buFont typeface="Arial" pitchFamily="34" charset="0"/>
              <a:buChar char="•"/>
            </a:pPr>
            <a:endParaRPr lang="en-US" dirty="0"/>
          </a:p>
        </p:txBody>
      </p:sp>
      <p:sp>
        <p:nvSpPr>
          <p:cNvPr id="4" name="Rectangle 3"/>
          <p:cNvSpPr/>
          <p:nvPr/>
        </p:nvSpPr>
        <p:spPr>
          <a:xfrm rot="20233728">
            <a:off x="15197" y="308385"/>
            <a:ext cx="2250801" cy="1323439"/>
          </a:xfrm>
          <a:prstGeom prst="rect">
            <a:avLst/>
          </a:prstGeom>
        </p:spPr>
        <p:txBody>
          <a:bodyPr wrap="square">
            <a:sp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War of 1812</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8916" name="Picture 4" descr="http://www.johnhorse.com/imgszz/battnozz.jpg"/>
          <p:cNvPicPr>
            <a:picLocks noChangeAspect="1" noChangeArrowheads="1"/>
          </p:cNvPicPr>
          <p:nvPr/>
        </p:nvPicPr>
        <p:blipFill>
          <a:blip r:embed="rId3" cstate="print"/>
          <a:srcRect/>
          <a:stretch>
            <a:fillRect/>
          </a:stretch>
        </p:blipFill>
        <p:spPr bwMode="auto">
          <a:xfrm>
            <a:off x="2667000" y="0"/>
            <a:ext cx="3962400" cy="2286000"/>
          </a:xfrm>
          <a:prstGeom prst="rect">
            <a:avLst/>
          </a:prstGeom>
          <a:noFill/>
        </p:spPr>
      </p:pic>
      <p:pic>
        <p:nvPicPr>
          <p:cNvPr id="38918" name="Picture 6" descr="http://www.usmarshals.gov/history/duplessis/duplessisc.jpg"/>
          <p:cNvPicPr>
            <a:picLocks noChangeAspect="1" noChangeArrowheads="1"/>
          </p:cNvPicPr>
          <p:nvPr/>
        </p:nvPicPr>
        <p:blipFill>
          <a:blip r:embed="rId4" cstate="print"/>
          <a:srcRect/>
          <a:stretch>
            <a:fillRect/>
          </a:stretch>
        </p:blipFill>
        <p:spPr bwMode="auto">
          <a:xfrm>
            <a:off x="7010400" y="914400"/>
            <a:ext cx="1905000" cy="2593688"/>
          </a:xfrm>
          <a:prstGeom prst="rect">
            <a:avLst/>
          </a:prstGeom>
          <a:noFill/>
        </p:spPr>
      </p:pic>
      <p:pic>
        <p:nvPicPr>
          <p:cNvPr id="38920" name="Picture 8" descr="http://www.us-coin-values-advisor.com/images/Allegiance%20to%20No%20Crown.jpg"/>
          <p:cNvPicPr>
            <a:picLocks noChangeAspect="1" noChangeArrowheads="1"/>
          </p:cNvPicPr>
          <p:nvPr/>
        </p:nvPicPr>
        <p:blipFill>
          <a:blip r:embed="rId5" cstate="print"/>
          <a:srcRect/>
          <a:stretch>
            <a:fillRect/>
          </a:stretch>
        </p:blipFill>
        <p:spPr bwMode="auto">
          <a:xfrm>
            <a:off x="6477000" y="3657600"/>
            <a:ext cx="2667000" cy="3200400"/>
          </a:xfrm>
          <a:prstGeom prst="rect">
            <a:avLst/>
          </a:prstGeom>
          <a:noFill/>
        </p:spPr>
      </p:pic>
    </p:spTree>
  </p:cSld>
  <p:clrMapOvr>
    <a:masterClrMapping/>
  </p:clrMapOvr>
  <p:transition spd="slow" advClick="0" advTm="50000">
    <p:sndAc>
      <p:stSnd>
        <p:snd r:embed="rId2" name="cashreg.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77623461"/>
              </p:ext>
            </p:extLst>
          </p:nvPr>
        </p:nvGraphicFramePr>
        <p:xfrm>
          <a:off x="558800" y="533400"/>
          <a:ext cx="8229600" cy="6197283"/>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649715">
                <a:tc>
                  <a:txBody>
                    <a:bodyPr/>
                    <a:lstStyle/>
                    <a:p>
                      <a:pPr algn="ctr"/>
                      <a:r>
                        <a:rPr lang="en-US" sz="2000" b="1" dirty="0" smtClean="0">
                          <a:latin typeface="Cooper Black" pitchFamily="18" charset="0"/>
                        </a:rPr>
                        <a:t>Federalists </a:t>
                      </a:r>
                      <a:endParaRPr lang="en-US" sz="2000" b="1" dirty="0">
                        <a:latin typeface="Cooper Black" pitchFamily="18" charset="0"/>
                      </a:endParaRPr>
                    </a:p>
                  </a:txBody>
                  <a:tcPr/>
                </a:tc>
                <a:tc>
                  <a:txBody>
                    <a:bodyPr/>
                    <a:lstStyle/>
                    <a:p>
                      <a:pPr algn="ctr"/>
                      <a:r>
                        <a:rPr lang="en-US" sz="2000" b="1" dirty="0" smtClean="0">
                          <a:latin typeface="Cooper Black" pitchFamily="18" charset="0"/>
                        </a:rPr>
                        <a:t>Democratic-Republicans</a:t>
                      </a:r>
                      <a:endParaRPr lang="en-US" sz="2000" b="1" dirty="0">
                        <a:latin typeface="Cooper Black" pitchFamily="18" charset="0"/>
                      </a:endParaRPr>
                    </a:p>
                  </a:txBody>
                  <a:tcPr/>
                </a:tc>
                <a:extLst>
                  <a:ext uri="{0D108BD9-81ED-4DB2-BD59-A6C34878D82A}">
                    <a16:rowId xmlns:a16="http://schemas.microsoft.com/office/drawing/2014/main" val="10000"/>
                  </a:ext>
                </a:extLst>
              </a:tr>
              <a:tr h="5547568">
                <a:tc>
                  <a:txBody>
                    <a:bodyPr/>
                    <a:lstStyle/>
                    <a:p>
                      <a:pPr marL="285750" indent="-285750">
                        <a:buFont typeface="Arial" pitchFamily="34" charset="0"/>
                        <a:buChar char="•"/>
                      </a:pPr>
                      <a:r>
                        <a:rPr lang="en-US" dirty="0" smtClean="0"/>
                        <a:t>The name Federalist</a:t>
                      </a:r>
                      <a:r>
                        <a:rPr lang="en-US" baseline="0" dirty="0" smtClean="0"/>
                        <a:t> was first used to describe supporters of the Constitution.</a:t>
                      </a:r>
                    </a:p>
                    <a:p>
                      <a:pPr marL="285750" indent="-285750">
                        <a:buFont typeface="Arial" pitchFamily="34" charset="0"/>
                        <a:buChar char="•"/>
                      </a:pPr>
                      <a:r>
                        <a:rPr lang="en-US" baseline="0" dirty="0" smtClean="0"/>
                        <a:t>By the 1790’s the word was applied to a the group of people who supported the polices of Alexander Hamilton. </a:t>
                      </a:r>
                    </a:p>
                    <a:p>
                      <a:pPr marL="285750" indent="-285750">
                        <a:buFont typeface="Arial" pitchFamily="34" charset="0"/>
                        <a:buChar char="•"/>
                      </a:pPr>
                      <a:r>
                        <a:rPr lang="en-US" baseline="0" dirty="0" smtClean="0"/>
                        <a:t>Generally, Federalists stood for a vigorous federal government. </a:t>
                      </a:r>
                      <a:endParaRPr lang="en-US" dirty="0"/>
                    </a:p>
                  </a:txBody>
                  <a:tcPr/>
                </a:tc>
                <a:tc>
                  <a:txBody>
                    <a:bodyPr/>
                    <a:lstStyle/>
                    <a:p>
                      <a:pPr marL="285750" indent="-285750">
                        <a:buFont typeface="Arial" pitchFamily="34" charset="0"/>
                        <a:buChar char="•"/>
                      </a:pPr>
                      <a:r>
                        <a:rPr lang="en-US" dirty="0" smtClean="0"/>
                        <a:t>The</a:t>
                      </a:r>
                      <a:r>
                        <a:rPr lang="en-US" baseline="0" dirty="0" smtClean="0"/>
                        <a:t> efforts to turn public opinion against the Federalists began in 1791  when Philip </a:t>
                      </a:r>
                      <a:r>
                        <a:rPr lang="en-US" baseline="0" dirty="0" err="1" smtClean="0"/>
                        <a:t>Freneu</a:t>
                      </a:r>
                      <a:r>
                        <a:rPr lang="en-US" baseline="0" dirty="0" smtClean="0"/>
                        <a:t> began publishing the </a:t>
                      </a:r>
                      <a:r>
                        <a:rPr lang="en-US" i="1" baseline="0" dirty="0" smtClean="0"/>
                        <a:t>National Gazette.  </a:t>
                      </a:r>
                      <a:endParaRPr lang="en-US" i="0" baseline="0" dirty="0" smtClean="0"/>
                    </a:p>
                    <a:p>
                      <a:pPr marL="285750" indent="-285750">
                        <a:buFont typeface="Arial" pitchFamily="34" charset="0"/>
                        <a:buChar char="•"/>
                      </a:pPr>
                      <a:r>
                        <a:rPr lang="en-US" i="0" baseline="0" dirty="0" smtClean="0"/>
                        <a:t>Thomas Jefferson helped the newspaper get started.</a:t>
                      </a:r>
                    </a:p>
                    <a:p>
                      <a:pPr marL="285750" indent="-285750">
                        <a:buFont typeface="Arial" pitchFamily="34" charset="0"/>
                        <a:buChar char="•"/>
                      </a:pPr>
                      <a:r>
                        <a:rPr lang="en-US" i="0" baseline="0" dirty="0" smtClean="0"/>
                        <a:t>The Republicans wanted to leave as much power as possible to the state governments.</a:t>
                      </a:r>
                    </a:p>
                    <a:p>
                      <a:pPr marL="285750" indent="-285750">
                        <a:buFont typeface="Arial" pitchFamily="34" charset="0"/>
                        <a:buChar char="•"/>
                      </a:pPr>
                      <a:r>
                        <a:rPr lang="en-US" i="0" baseline="0" dirty="0" smtClean="0"/>
                        <a:t>They feared that a strong federal government would endanger people’s liberties. </a:t>
                      </a:r>
                      <a:endParaRPr lang="en-US" i="1" dirty="0"/>
                    </a:p>
                  </a:txBody>
                  <a:tcPr/>
                </a:tc>
                <a:extLst>
                  <a:ext uri="{0D108BD9-81ED-4DB2-BD59-A6C34878D82A}">
                    <a16:rowId xmlns:a16="http://schemas.microsoft.com/office/drawing/2014/main" val="10001"/>
                  </a:ext>
                </a:extLst>
              </a:tr>
            </a:tbl>
          </a:graphicData>
        </a:graphic>
      </p:graphicFrame>
    </p:spTree>
  </p:cSld>
  <p:clrMapOvr>
    <a:masterClrMapping/>
  </p:clrMapOvr>
  <p:transition spd="slow" advClick="0" advTm="5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anim calcmode="lin" valueType="num">
                                      <p:cBhvr>
                                        <p:cTn id="8" dur="5000" fill="hold"/>
                                        <p:tgtEl>
                                          <p:spTgt spid="5"/>
                                        </p:tgtEl>
                                        <p:attrNameLst>
                                          <p:attrName>ppt_x</p:attrName>
                                        </p:attrNameLst>
                                      </p:cBhvr>
                                      <p:tavLst>
                                        <p:tav tm="0">
                                          <p:val>
                                            <p:strVal val="#ppt_x"/>
                                          </p:val>
                                        </p:tav>
                                        <p:tav tm="100000">
                                          <p:val>
                                            <p:strVal val="#ppt_x"/>
                                          </p:val>
                                        </p:tav>
                                      </p:tavLst>
                                    </p:anim>
                                    <p:anim calcmode="lin" valueType="num">
                                      <p:cBhvr>
                                        <p:cTn id="9" dur="5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rot="-1039193">
            <a:off x="77788" y="246063"/>
            <a:ext cx="5299075" cy="1384300"/>
          </a:xfrm>
          <a:prstGeom prst="rect">
            <a:avLst/>
          </a:prstGeom>
          <a:noFill/>
          <a:ln w="9525">
            <a:noFill/>
            <a:miter lim="800000"/>
            <a:headEnd/>
            <a:tailEnd/>
          </a:ln>
        </p:spPr>
        <p:txBody>
          <a:bodyPr>
            <a:spAutoFit/>
          </a:bodyPr>
          <a:lstStyle/>
          <a:p>
            <a:pPr algn="ctr"/>
            <a:r>
              <a:rPr lang="en-US" sz="2800" b="1">
                <a:latin typeface="Forte" pitchFamily="66" charset="0"/>
              </a:rPr>
              <a:t>Thomas Jefferson</a:t>
            </a:r>
          </a:p>
          <a:p>
            <a:pPr algn="ctr"/>
            <a:r>
              <a:rPr lang="en-US" sz="2800" b="1">
                <a:latin typeface="Forte" pitchFamily="66" charset="0"/>
              </a:rPr>
              <a:t>Becomes  The 3</a:t>
            </a:r>
            <a:r>
              <a:rPr lang="en-US" sz="2800" b="1" baseline="30000">
                <a:latin typeface="Forte" pitchFamily="66" charset="0"/>
              </a:rPr>
              <a:t>rd</a:t>
            </a:r>
            <a:r>
              <a:rPr lang="en-US" sz="2800" b="1">
                <a:latin typeface="Forte" pitchFamily="66" charset="0"/>
              </a:rPr>
              <a:t> President</a:t>
            </a:r>
          </a:p>
          <a:p>
            <a:pPr algn="ctr"/>
            <a:r>
              <a:rPr lang="en-US" sz="2800" b="1">
                <a:latin typeface="Forte" pitchFamily="66" charset="0"/>
              </a:rPr>
              <a:t>Of The United States</a:t>
            </a:r>
          </a:p>
        </p:txBody>
      </p:sp>
      <p:sp>
        <p:nvSpPr>
          <p:cNvPr id="6" name="TextBox 5"/>
          <p:cNvSpPr txBox="1">
            <a:spLocks noChangeArrowheads="1"/>
          </p:cNvSpPr>
          <p:nvPr/>
        </p:nvSpPr>
        <p:spPr bwMode="auto">
          <a:xfrm>
            <a:off x="2362200" y="1797050"/>
            <a:ext cx="2286000" cy="368300"/>
          </a:xfrm>
          <a:prstGeom prst="rect">
            <a:avLst/>
          </a:prstGeom>
          <a:noFill/>
          <a:ln w="9525">
            <a:noFill/>
            <a:miter lim="800000"/>
            <a:headEnd/>
            <a:tailEnd/>
          </a:ln>
        </p:spPr>
        <p:txBody>
          <a:bodyPr>
            <a:spAutoFit/>
          </a:bodyPr>
          <a:lstStyle/>
          <a:p>
            <a:pPr algn="ctr"/>
            <a:r>
              <a:rPr lang="en-US" b="1">
                <a:latin typeface="Cooper Black" pitchFamily="18" charset="0"/>
              </a:rPr>
              <a:t>March 4, 1801</a:t>
            </a:r>
          </a:p>
        </p:txBody>
      </p:sp>
      <p:sp>
        <p:nvSpPr>
          <p:cNvPr id="8" name="TextBox 7"/>
          <p:cNvSpPr txBox="1"/>
          <p:nvPr/>
        </p:nvSpPr>
        <p:spPr>
          <a:xfrm>
            <a:off x="609600" y="2165350"/>
            <a:ext cx="6019800" cy="4986338"/>
          </a:xfrm>
          <a:prstGeom prst="rect">
            <a:avLst/>
          </a:prstGeom>
          <a:noFill/>
        </p:spPr>
        <p:txBody>
          <a:bodyPr>
            <a:spAutoFit/>
          </a:bodyPr>
          <a:lstStyle/>
          <a:p>
            <a:pPr marL="285750" indent="-285750" algn="just" fontAlgn="auto">
              <a:spcBef>
                <a:spcPts val="0"/>
              </a:spcBef>
              <a:spcAft>
                <a:spcPts val="0"/>
              </a:spcAft>
              <a:buFont typeface="Arial" pitchFamily="34" charset="0"/>
              <a:buChar char="•"/>
              <a:defRPr/>
            </a:pPr>
            <a:r>
              <a:rPr lang="en-US" dirty="0">
                <a:latin typeface="+mn-lt"/>
              </a:rPr>
              <a:t>Thomas Jefferson became the third President of the United States on March 4, 1801.</a:t>
            </a:r>
          </a:p>
          <a:p>
            <a:pPr marL="171450" indent="-171450" algn="just" fontAlgn="auto">
              <a:spcBef>
                <a:spcPts val="0"/>
              </a:spcBef>
              <a:spcAft>
                <a:spcPts val="0"/>
              </a:spcAft>
              <a:buFont typeface="Arial" pitchFamily="34" charset="0"/>
              <a:buChar char="•"/>
              <a:defRPr/>
            </a:pPr>
            <a:endParaRPr lang="en-US" sz="1200" dirty="0">
              <a:latin typeface="+mn-lt"/>
            </a:endParaRPr>
          </a:p>
          <a:p>
            <a:pPr marL="285750" indent="-285750" algn="just" fontAlgn="auto">
              <a:spcBef>
                <a:spcPts val="0"/>
              </a:spcBef>
              <a:spcAft>
                <a:spcPts val="0"/>
              </a:spcAft>
              <a:buFont typeface="Arial" pitchFamily="34" charset="0"/>
              <a:buChar char="•"/>
              <a:defRPr/>
            </a:pPr>
            <a:r>
              <a:rPr lang="en-US" dirty="0">
                <a:latin typeface="+mn-lt"/>
              </a:rPr>
              <a:t>The president was from the state of Virginia.  He was a Republican. He was the vice president to John Adams.  He worked on the committee that wrote the Declaration of Independence. Jefferson was in the first cabinet to George Washington and held the office of Secretary State.</a:t>
            </a:r>
          </a:p>
          <a:p>
            <a:pPr marL="171450" indent="-171450" algn="just" fontAlgn="auto">
              <a:spcBef>
                <a:spcPts val="0"/>
              </a:spcBef>
              <a:spcAft>
                <a:spcPts val="0"/>
              </a:spcAft>
              <a:buFont typeface="Arial" pitchFamily="34" charset="0"/>
              <a:buChar char="•"/>
              <a:defRPr/>
            </a:pPr>
            <a:endParaRPr lang="en-US" sz="1200" dirty="0">
              <a:latin typeface="+mn-lt"/>
            </a:endParaRPr>
          </a:p>
          <a:p>
            <a:pPr marL="285750" indent="-285750" algn="just" fontAlgn="auto">
              <a:spcBef>
                <a:spcPts val="0"/>
              </a:spcBef>
              <a:spcAft>
                <a:spcPts val="0"/>
              </a:spcAft>
              <a:buFont typeface="Arial" pitchFamily="34" charset="0"/>
              <a:buChar char="•"/>
              <a:defRPr/>
            </a:pPr>
            <a:r>
              <a:rPr lang="en-US" dirty="0">
                <a:latin typeface="+mn-lt"/>
              </a:rPr>
              <a:t>Jefferson was 57 years old when elected. His occupation(job) was a planter/farmer and lawyer. </a:t>
            </a:r>
          </a:p>
          <a:p>
            <a:pPr marL="171450" indent="-171450" algn="just" fontAlgn="auto">
              <a:spcBef>
                <a:spcPts val="0"/>
              </a:spcBef>
              <a:spcAft>
                <a:spcPts val="0"/>
              </a:spcAft>
              <a:buFont typeface="Arial" pitchFamily="34" charset="0"/>
              <a:buChar char="•"/>
              <a:defRPr/>
            </a:pPr>
            <a:endParaRPr lang="en-US" sz="1200" dirty="0">
              <a:latin typeface="+mn-lt"/>
            </a:endParaRPr>
          </a:p>
          <a:p>
            <a:pPr marL="285750" indent="-285750" algn="just" fontAlgn="auto">
              <a:spcBef>
                <a:spcPts val="0"/>
              </a:spcBef>
              <a:spcAft>
                <a:spcPts val="0"/>
              </a:spcAft>
              <a:buFont typeface="Arial" pitchFamily="34" charset="0"/>
              <a:buChar char="•"/>
              <a:defRPr/>
            </a:pPr>
            <a:r>
              <a:rPr lang="en-US" dirty="0">
                <a:latin typeface="+mn-lt"/>
              </a:rPr>
              <a:t>Jefferson believed in a wise and frugal government and supported strong state governments. </a:t>
            </a:r>
          </a:p>
          <a:p>
            <a:pPr marL="171450" indent="-171450" algn="just" fontAlgn="auto">
              <a:spcBef>
                <a:spcPts val="0"/>
              </a:spcBef>
              <a:spcAft>
                <a:spcPts val="0"/>
              </a:spcAft>
              <a:buFont typeface="Arial" pitchFamily="34" charset="0"/>
              <a:buChar char="•"/>
              <a:defRPr/>
            </a:pPr>
            <a:endParaRPr lang="en-US" sz="1200" dirty="0">
              <a:latin typeface="+mn-lt"/>
            </a:endParaRPr>
          </a:p>
          <a:p>
            <a:pPr marL="285750" indent="-285750" algn="just" fontAlgn="auto">
              <a:spcBef>
                <a:spcPts val="0"/>
              </a:spcBef>
              <a:spcAft>
                <a:spcPts val="0"/>
              </a:spcAft>
              <a:buFont typeface="Arial" pitchFamily="34" charset="0"/>
              <a:buChar char="•"/>
              <a:defRPr/>
            </a:pPr>
            <a:r>
              <a:rPr lang="en-US" dirty="0">
                <a:latin typeface="+mn-lt"/>
              </a:rPr>
              <a:t>Jefferson also believed in a policy called “laissez-faire”.  This meant that the government plays only a small part in the economic concerns of a country.  </a:t>
            </a:r>
          </a:p>
          <a:p>
            <a:pPr fontAlgn="auto">
              <a:spcBef>
                <a:spcPts val="0"/>
              </a:spcBef>
              <a:spcAft>
                <a:spcPts val="0"/>
              </a:spcAft>
              <a:defRPr/>
            </a:pPr>
            <a:endParaRPr lang="en-US" dirty="0">
              <a:latin typeface="+mn-lt"/>
            </a:endParaRPr>
          </a:p>
        </p:txBody>
      </p:sp>
      <p:pic>
        <p:nvPicPr>
          <p:cNvPr id="24582" name="Picture 6" descr="ANd9GcShz8M4yGmwPaYqRLClNecKV7qukq7gxcL80pjIPzBEC5zkyoZRcHh_tg">
            <a:hlinkClick r:id="rId5"/>
          </p:cNvPr>
          <p:cNvPicPr>
            <a:picLocks noChangeAspect="1" noChangeArrowheads="1"/>
          </p:cNvPicPr>
          <p:nvPr/>
        </p:nvPicPr>
        <p:blipFill>
          <a:blip r:embed="rId6" cstate="print"/>
          <a:srcRect/>
          <a:stretch>
            <a:fillRect/>
          </a:stretch>
        </p:blipFill>
        <p:spPr bwMode="auto">
          <a:xfrm>
            <a:off x="5181600" y="152400"/>
            <a:ext cx="1530350" cy="1962150"/>
          </a:xfrm>
          <a:prstGeom prst="rect">
            <a:avLst/>
          </a:prstGeom>
          <a:noFill/>
        </p:spPr>
      </p:pic>
      <p:pic>
        <p:nvPicPr>
          <p:cNvPr id="24584" name="Picture 8" descr="ANd9GcR7zs2Zdz7ZPUhJ_pPhv-StMtnX2ShNMgA3cNOVS0h0rFVmzkjmUy75JddO">
            <a:hlinkClick r:id="rId7"/>
          </p:cNvPr>
          <p:cNvPicPr>
            <a:picLocks noChangeAspect="1" noChangeArrowheads="1"/>
          </p:cNvPicPr>
          <p:nvPr/>
        </p:nvPicPr>
        <p:blipFill>
          <a:blip r:embed="rId8" cstate="print"/>
          <a:srcRect/>
          <a:stretch>
            <a:fillRect/>
          </a:stretch>
        </p:blipFill>
        <p:spPr bwMode="auto">
          <a:xfrm>
            <a:off x="7086600" y="1447800"/>
            <a:ext cx="1676400" cy="1073150"/>
          </a:xfrm>
          <a:prstGeom prst="rect">
            <a:avLst/>
          </a:prstGeom>
          <a:noFill/>
        </p:spPr>
      </p:pic>
      <p:pic>
        <p:nvPicPr>
          <p:cNvPr id="24586" name="Picture 10" descr="ANd9GcRjiY2I_uzUSrObIx5SwpEvmCKnVVPYEtbzxxr_YhzDRETsHp1MAJOOs8L-">
            <a:hlinkClick r:id="rId9"/>
          </p:cNvPr>
          <p:cNvPicPr>
            <a:picLocks noChangeAspect="1" noChangeArrowheads="1"/>
          </p:cNvPicPr>
          <p:nvPr/>
        </p:nvPicPr>
        <p:blipFill>
          <a:blip r:embed="rId10" cstate="print"/>
          <a:srcRect/>
          <a:stretch>
            <a:fillRect/>
          </a:stretch>
        </p:blipFill>
        <p:spPr bwMode="auto">
          <a:xfrm>
            <a:off x="7332663" y="3429000"/>
            <a:ext cx="1411287" cy="1524000"/>
          </a:xfrm>
          <a:prstGeom prst="rect">
            <a:avLst/>
          </a:prstGeom>
          <a:noFill/>
        </p:spPr>
      </p:pic>
      <p:pic>
        <p:nvPicPr>
          <p:cNvPr id="24588" name="Picture 12" descr="ANd9GcRb1E6MZ1WkPyGHyNVB7tpIA1RagQh_bVB--EbM5_E0n2Vq29dxQuR1l_i1">
            <a:hlinkClick r:id="rId11"/>
          </p:cNvPr>
          <p:cNvPicPr>
            <a:picLocks noChangeAspect="1" noChangeArrowheads="1"/>
          </p:cNvPicPr>
          <p:nvPr/>
        </p:nvPicPr>
        <p:blipFill>
          <a:blip r:embed="rId12" cstate="print"/>
          <a:srcRect/>
          <a:stretch>
            <a:fillRect/>
          </a:stretch>
        </p:blipFill>
        <p:spPr bwMode="auto">
          <a:xfrm>
            <a:off x="7010400" y="5257800"/>
            <a:ext cx="1600200" cy="1011238"/>
          </a:xfrm>
          <a:prstGeom prst="rect">
            <a:avLst/>
          </a:prstGeom>
          <a:noFill/>
        </p:spPr>
      </p:pic>
    </p:spTree>
  </p:cSld>
  <p:clrMapOvr>
    <a:masterClrMapping/>
  </p:clrMapOvr>
  <p:transition spd="slow" advClick="0" advTm="50000">
    <p:sndAc>
      <p:stSnd>
        <p:snd r:embed="rId3" name="cashreg.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3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par>
                          <p:cTn id="8" fill="hold">
                            <p:stCondLst>
                              <p:cond delay="3000"/>
                            </p:stCondLst>
                            <p:childTnLst>
                              <p:par>
                                <p:cTn id="9" presetID="42" presetClass="entr" presetSubtype="0"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ppt_x</p:attrName>
                                        </p:attrNameLst>
                                      </p:cBhvr>
                                      <p:tavLst>
                                        <p:tav tm="0">
                                          <p:val>
                                            <p:strVal val="#ppt_x"/>
                                          </p:val>
                                        </p:tav>
                                        <p:tav tm="100000">
                                          <p:val>
                                            <p:strVal val="#ppt_x"/>
                                          </p:val>
                                        </p:tav>
                                      </p:tavLst>
                                    </p:anim>
                                    <p:anim calcmode="lin" valueType="num">
                                      <p:cBhvr>
                                        <p:cTn id="13" dur="2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6000"/>
                            </p:stCondLst>
                            <p:childTnLst>
                              <p:par>
                                <p:cTn id="15" presetID="31" presetClass="entr" presetSubtype="0" fill="hold" grpId="0" nodeType="afterEffect">
                                  <p:stCondLst>
                                    <p:cond delay="2000"/>
                                  </p:stCondLst>
                                  <p:childTnLst>
                                    <p:set>
                                      <p:cBhvr>
                                        <p:cTn id="16" dur="1" fill="hold">
                                          <p:stCondLst>
                                            <p:cond delay="0"/>
                                          </p:stCondLst>
                                        </p:cTn>
                                        <p:tgtEl>
                                          <p:spTgt spid="8"/>
                                        </p:tgtEl>
                                        <p:attrNameLst>
                                          <p:attrName>style.visibility</p:attrName>
                                        </p:attrNameLst>
                                      </p:cBhvr>
                                      <p:to>
                                        <p:strVal val="visible"/>
                                      </p:to>
                                    </p:set>
                                    <p:anim calcmode="lin" valueType="num">
                                      <p:cBhvr>
                                        <p:cTn id="17" dur="3000" fill="hold"/>
                                        <p:tgtEl>
                                          <p:spTgt spid="8"/>
                                        </p:tgtEl>
                                        <p:attrNameLst>
                                          <p:attrName>ppt_w</p:attrName>
                                        </p:attrNameLst>
                                      </p:cBhvr>
                                      <p:tavLst>
                                        <p:tav tm="0">
                                          <p:val>
                                            <p:fltVal val="0"/>
                                          </p:val>
                                        </p:tav>
                                        <p:tav tm="100000">
                                          <p:val>
                                            <p:strVal val="#ppt_w"/>
                                          </p:val>
                                        </p:tav>
                                      </p:tavLst>
                                    </p:anim>
                                    <p:anim calcmode="lin" valueType="num">
                                      <p:cBhvr>
                                        <p:cTn id="18" dur="3000" fill="hold"/>
                                        <p:tgtEl>
                                          <p:spTgt spid="8"/>
                                        </p:tgtEl>
                                        <p:attrNameLst>
                                          <p:attrName>ppt_h</p:attrName>
                                        </p:attrNameLst>
                                      </p:cBhvr>
                                      <p:tavLst>
                                        <p:tav tm="0">
                                          <p:val>
                                            <p:fltVal val="0"/>
                                          </p:val>
                                        </p:tav>
                                        <p:tav tm="100000">
                                          <p:val>
                                            <p:strVal val="#ppt_h"/>
                                          </p:val>
                                        </p:tav>
                                      </p:tavLst>
                                    </p:anim>
                                    <p:anim calcmode="lin" valueType="num">
                                      <p:cBhvr>
                                        <p:cTn id="19" dur="3000" fill="hold"/>
                                        <p:tgtEl>
                                          <p:spTgt spid="8"/>
                                        </p:tgtEl>
                                        <p:attrNameLst>
                                          <p:attrName>style.rotation</p:attrName>
                                        </p:attrNameLst>
                                      </p:cBhvr>
                                      <p:tavLst>
                                        <p:tav tm="0">
                                          <p:val>
                                            <p:fltVal val="90"/>
                                          </p:val>
                                        </p:tav>
                                        <p:tav tm="100000">
                                          <p:val>
                                            <p:fltVal val="0"/>
                                          </p:val>
                                        </p:tav>
                                      </p:tavLst>
                                    </p:anim>
                                    <p:animEffect transition="in" filter="fade">
                                      <p:cBhvr>
                                        <p:cTn id="20" dur="30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rot="-448512">
            <a:off x="449263" y="355600"/>
            <a:ext cx="5029200" cy="1384300"/>
          </a:xfrm>
          <a:prstGeom prst="rect">
            <a:avLst/>
          </a:prstGeom>
          <a:noFill/>
          <a:ln w="9525">
            <a:noFill/>
            <a:miter lim="800000"/>
            <a:headEnd/>
            <a:tailEnd/>
          </a:ln>
        </p:spPr>
        <p:txBody>
          <a:bodyPr>
            <a:spAutoFit/>
          </a:bodyPr>
          <a:lstStyle/>
          <a:p>
            <a:pPr algn="ctr"/>
            <a:r>
              <a:rPr lang="en-US" sz="2800" b="1" dirty="0" err="1">
                <a:latin typeface="Cooper Black" pitchFamily="18" charset="0"/>
              </a:rPr>
              <a:t>Marbury</a:t>
            </a:r>
            <a:r>
              <a:rPr lang="en-US" sz="2800" b="1" dirty="0">
                <a:latin typeface="Cooper Black" pitchFamily="18" charset="0"/>
              </a:rPr>
              <a:t> v. Madison</a:t>
            </a:r>
          </a:p>
          <a:p>
            <a:pPr algn="ctr"/>
            <a:r>
              <a:rPr lang="en-US" sz="2800" b="1" dirty="0">
                <a:latin typeface="Cooper Black" pitchFamily="18" charset="0"/>
              </a:rPr>
              <a:t>The First Supreme Court Case</a:t>
            </a:r>
          </a:p>
        </p:txBody>
      </p:sp>
      <p:sp>
        <p:nvSpPr>
          <p:cNvPr id="3" name="TextBox 2"/>
          <p:cNvSpPr txBox="1">
            <a:spLocks noChangeArrowheads="1"/>
          </p:cNvSpPr>
          <p:nvPr/>
        </p:nvSpPr>
        <p:spPr bwMode="auto">
          <a:xfrm rot="1218460">
            <a:off x="4105275" y="1590675"/>
            <a:ext cx="1127125" cy="585788"/>
          </a:xfrm>
          <a:prstGeom prst="rect">
            <a:avLst/>
          </a:prstGeom>
          <a:noFill/>
          <a:ln w="9525">
            <a:noFill/>
            <a:miter lim="800000"/>
            <a:headEnd/>
            <a:tailEnd/>
          </a:ln>
        </p:spPr>
        <p:txBody>
          <a:bodyPr>
            <a:spAutoFit/>
          </a:bodyPr>
          <a:lstStyle/>
          <a:p>
            <a:r>
              <a:rPr lang="en-US" sz="3200" b="1">
                <a:latin typeface="Calibri" pitchFamily="34" charset="0"/>
              </a:rPr>
              <a:t>1803</a:t>
            </a:r>
          </a:p>
        </p:txBody>
      </p:sp>
      <p:sp>
        <p:nvSpPr>
          <p:cNvPr id="4" name="TextBox 3"/>
          <p:cNvSpPr txBox="1"/>
          <p:nvPr/>
        </p:nvSpPr>
        <p:spPr>
          <a:xfrm>
            <a:off x="503238" y="2286000"/>
            <a:ext cx="4953000" cy="3203575"/>
          </a:xfrm>
          <a:prstGeom prst="rect">
            <a:avLst/>
          </a:prstGeom>
          <a:noFill/>
        </p:spPr>
        <p:txBody>
          <a:bodyPr>
            <a:spAutoFit/>
          </a:bodyPr>
          <a:lstStyle/>
          <a:p>
            <a:pPr marL="285750" indent="-285750" algn="just">
              <a:buFont typeface="Arial" charset="0"/>
              <a:buChar char="•"/>
            </a:pPr>
            <a:r>
              <a:rPr lang="en-US" dirty="0">
                <a:latin typeface="Calibri" pitchFamily="34" charset="0"/>
              </a:rPr>
              <a:t>In </a:t>
            </a:r>
            <a:r>
              <a:rPr lang="en-US" dirty="0" err="1">
                <a:latin typeface="Calibri" pitchFamily="34" charset="0"/>
              </a:rPr>
              <a:t>Marbury</a:t>
            </a:r>
            <a:r>
              <a:rPr lang="en-US" dirty="0">
                <a:latin typeface="Calibri" pitchFamily="34" charset="0"/>
              </a:rPr>
              <a:t> v. Madison, the Supreme Court for the first time exercised its right to review and rule on acts of the other branches of government.</a:t>
            </a:r>
          </a:p>
          <a:p>
            <a:pPr marL="285750" indent="-285750" algn="just">
              <a:buFont typeface="Arial" charset="0"/>
              <a:buChar char="•"/>
            </a:pPr>
            <a:endParaRPr lang="en-US" sz="1200" dirty="0">
              <a:latin typeface="Calibri" pitchFamily="34" charset="0"/>
            </a:endParaRPr>
          </a:p>
          <a:p>
            <a:pPr marL="285750" indent="-285750" algn="just">
              <a:buFont typeface="Arial" charset="0"/>
              <a:buChar char="•"/>
            </a:pPr>
            <a:r>
              <a:rPr lang="en-US" dirty="0">
                <a:latin typeface="Calibri" pitchFamily="34" charset="0"/>
              </a:rPr>
              <a:t>Chief Justice John Marshall was the individual in charge of the Supreme Court for this decision. </a:t>
            </a:r>
          </a:p>
          <a:p>
            <a:pPr marL="285750" indent="-285750" algn="just"/>
            <a:endParaRPr lang="en-US" sz="1200" dirty="0">
              <a:latin typeface="Calibri" pitchFamily="34" charset="0"/>
            </a:endParaRPr>
          </a:p>
          <a:p>
            <a:pPr marL="285750" indent="-285750" algn="just">
              <a:buFont typeface="Arial" charset="0"/>
              <a:buChar char="•"/>
            </a:pPr>
            <a:r>
              <a:rPr lang="en-US" dirty="0">
                <a:latin typeface="Calibri" pitchFamily="34" charset="0"/>
              </a:rPr>
              <a:t>This exercised right is known as judicial review.  This power has become a basic part of the system of checks and balances of our government .  </a:t>
            </a:r>
          </a:p>
        </p:txBody>
      </p:sp>
      <p:pic>
        <p:nvPicPr>
          <p:cNvPr id="25606" name="Picture 6" descr="ANd9GcQJAWK6TtS61dcdfMCHJwNZQDyh8UDZwZ3gvL2XkkLvCLiAXZUHBmDlWSs">
            <a:hlinkClick r:id="rId3"/>
          </p:cNvPr>
          <p:cNvPicPr>
            <a:picLocks noChangeAspect="1" noChangeArrowheads="1"/>
          </p:cNvPicPr>
          <p:nvPr/>
        </p:nvPicPr>
        <p:blipFill>
          <a:blip r:embed="rId4" cstate="print"/>
          <a:srcRect/>
          <a:stretch>
            <a:fillRect/>
          </a:stretch>
        </p:blipFill>
        <p:spPr bwMode="auto">
          <a:xfrm>
            <a:off x="6248400" y="304800"/>
            <a:ext cx="2438400" cy="1828800"/>
          </a:xfrm>
          <a:prstGeom prst="rect">
            <a:avLst/>
          </a:prstGeom>
          <a:noFill/>
        </p:spPr>
      </p:pic>
      <p:pic>
        <p:nvPicPr>
          <p:cNvPr id="25608" name="Picture 8" descr="ANd9GcTJDfSjibkQF5vvyG_lscpt7trieKfRvWHc1-ql_4vm4EDQveSjLnVXNnQ">
            <a:hlinkClick r:id="rId5"/>
          </p:cNvPr>
          <p:cNvPicPr>
            <a:picLocks noChangeAspect="1" noChangeArrowheads="1"/>
          </p:cNvPicPr>
          <p:nvPr/>
        </p:nvPicPr>
        <p:blipFill>
          <a:blip r:embed="rId6" cstate="print"/>
          <a:srcRect/>
          <a:stretch>
            <a:fillRect/>
          </a:stretch>
        </p:blipFill>
        <p:spPr bwMode="auto">
          <a:xfrm>
            <a:off x="7391400" y="2514600"/>
            <a:ext cx="1160463" cy="1657350"/>
          </a:xfrm>
          <a:prstGeom prst="rect">
            <a:avLst/>
          </a:prstGeom>
          <a:noFill/>
        </p:spPr>
      </p:pic>
      <p:pic>
        <p:nvPicPr>
          <p:cNvPr id="25610" name="Picture 10" descr="ANd9GcSpkRrqxyTD_E-17ToM8cfM4r8HaJ7nlUU0vQpFbHE10QYKQx__PTCKgp_3">
            <a:hlinkClick r:id="rId7"/>
          </p:cNvPr>
          <p:cNvPicPr>
            <a:picLocks noChangeAspect="1" noChangeArrowheads="1"/>
          </p:cNvPicPr>
          <p:nvPr/>
        </p:nvPicPr>
        <p:blipFill>
          <a:blip r:embed="rId8" cstate="print"/>
          <a:srcRect/>
          <a:stretch>
            <a:fillRect/>
          </a:stretch>
        </p:blipFill>
        <p:spPr bwMode="auto">
          <a:xfrm>
            <a:off x="2590800" y="5410200"/>
            <a:ext cx="1905000" cy="1187450"/>
          </a:xfrm>
          <a:prstGeom prst="rect">
            <a:avLst/>
          </a:prstGeom>
          <a:noFill/>
        </p:spPr>
      </p:pic>
      <p:pic>
        <p:nvPicPr>
          <p:cNvPr id="25612" name="Picture 12" descr="ANd9GcTTC1Ds6_0tsa0MWdfySszx-Ip5iReD8nu6Fo2-PJ__qPo3vrSNbF_wcQOV">
            <a:hlinkClick r:id="rId9"/>
          </p:cNvPr>
          <p:cNvPicPr>
            <a:picLocks noChangeAspect="1" noChangeArrowheads="1"/>
          </p:cNvPicPr>
          <p:nvPr/>
        </p:nvPicPr>
        <p:blipFill>
          <a:blip r:embed="rId10" cstate="print"/>
          <a:srcRect/>
          <a:stretch>
            <a:fillRect/>
          </a:stretch>
        </p:blipFill>
        <p:spPr bwMode="auto">
          <a:xfrm>
            <a:off x="7086600" y="4800600"/>
            <a:ext cx="1285875" cy="1285875"/>
          </a:xfrm>
          <a:prstGeom prst="rect">
            <a:avLst/>
          </a:prstGeom>
          <a:noFill/>
        </p:spPr>
      </p:pic>
      <p:pic>
        <p:nvPicPr>
          <p:cNvPr id="25614" name="Picture 14" descr="ANd9GcRhcVexRe-UgmzMvfD4T4nroE1GNLeiwrbFkmFiGaYKfiCbxQsS2XLyc4LL">
            <a:hlinkClick r:id="rId11"/>
          </p:cNvPr>
          <p:cNvPicPr>
            <a:picLocks noChangeAspect="1" noChangeArrowheads="1"/>
          </p:cNvPicPr>
          <p:nvPr/>
        </p:nvPicPr>
        <p:blipFill>
          <a:blip r:embed="rId12" cstate="print"/>
          <a:srcRect/>
          <a:stretch>
            <a:fillRect/>
          </a:stretch>
        </p:blipFill>
        <p:spPr bwMode="auto">
          <a:xfrm>
            <a:off x="5562600" y="3657600"/>
            <a:ext cx="1362075" cy="1019175"/>
          </a:xfrm>
          <a:prstGeom prst="rect">
            <a:avLst/>
          </a:prstGeom>
          <a:noFill/>
        </p:spPr>
      </p:pic>
    </p:spTree>
  </p:cSld>
  <p:clrMapOvr>
    <a:masterClrMapping/>
  </p:clrMapOvr>
  <p:transition spd="slow" advClick="0" advTm="5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par>
                          <p:cTn id="10" fill="hold">
                            <p:stCondLst>
                              <p:cond delay="3000"/>
                            </p:stCondLst>
                            <p:childTnLst>
                              <p:par>
                                <p:cTn id="11" presetID="26" presetClass="entr" presetSubtype="0" fill="hold" grpId="0" nodeType="after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par>
                          <p:cTn id="27" fill="hold">
                            <p:stCondLst>
                              <p:cond delay="6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3000" fill="hold"/>
                                        <p:tgtEl>
                                          <p:spTgt spid="4"/>
                                        </p:tgtEl>
                                        <p:attrNameLst>
                                          <p:attrName>ppt_w</p:attrName>
                                        </p:attrNameLst>
                                      </p:cBhvr>
                                      <p:tavLst>
                                        <p:tav tm="0">
                                          <p:val>
                                            <p:fltVal val="0"/>
                                          </p:val>
                                        </p:tav>
                                        <p:tav tm="100000">
                                          <p:val>
                                            <p:strVal val="#ppt_w"/>
                                          </p:val>
                                        </p:tav>
                                      </p:tavLst>
                                    </p:anim>
                                    <p:anim calcmode="lin" valueType="num">
                                      <p:cBhvr>
                                        <p:cTn id="31" dur="3000" fill="hold"/>
                                        <p:tgtEl>
                                          <p:spTgt spid="4"/>
                                        </p:tgtEl>
                                        <p:attrNameLst>
                                          <p:attrName>ppt_h</p:attrName>
                                        </p:attrNameLst>
                                      </p:cBhvr>
                                      <p:tavLst>
                                        <p:tav tm="0">
                                          <p:val>
                                            <p:fltVal val="0"/>
                                          </p:val>
                                        </p:tav>
                                        <p:tav tm="100000">
                                          <p:val>
                                            <p:strVal val="#ppt_h"/>
                                          </p:val>
                                        </p:tav>
                                      </p:tavLst>
                                    </p:anim>
                                    <p:animEffect transition="in" filter="fade">
                                      <p:cBhvr>
                                        <p:cTn id="32" dur="3000"/>
                                        <p:tgtEl>
                                          <p:spTgt spid="4"/>
                                        </p:tgtEl>
                                      </p:cBhvr>
                                    </p:animEffect>
                                  </p:childTnLst>
                                  <p:subTnLst>
                                    <p:audio>
                                      <p:cMediaNode>
                                        <p:cTn display="0" masterRel="sameClick">
                                          <p:stCondLst>
                                            <p:cond evt="begin" delay="0">
                                              <p:tn val="28"/>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orldhistory.pppst.com/banner_industrial_revolution.gif"/>
          <p:cNvPicPr>
            <a:picLocks noChangeAspect="1" noChangeArrowheads="1"/>
          </p:cNvPicPr>
          <p:nvPr/>
        </p:nvPicPr>
        <p:blipFill>
          <a:blip r:embed="rId4" cstate="print"/>
          <a:srcRect/>
          <a:stretch>
            <a:fillRect/>
          </a:stretch>
        </p:blipFill>
        <p:spPr bwMode="auto">
          <a:xfrm rot="20687109">
            <a:off x="685800" y="685800"/>
            <a:ext cx="3962400" cy="1910443"/>
          </a:xfrm>
          <a:prstGeom prst="rect">
            <a:avLst/>
          </a:prstGeom>
          <a:noFill/>
        </p:spPr>
      </p:pic>
      <p:sp>
        <p:nvSpPr>
          <p:cNvPr id="3" name="TextBox 2"/>
          <p:cNvSpPr txBox="1"/>
          <p:nvPr/>
        </p:nvSpPr>
        <p:spPr>
          <a:xfrm>
            <a:off x="533400" y="2971800"/>
            <a:ext cx="8153400" cy="1200329"/>
          </a:xfrm>
          <a:prstGeom prst="rect">
            <a:avLst/>
          </a:prstGeom>
          <a:noFill/>
        </p:spPr>
        <p:txBody>
          <a:bodyPr wrap="square" rtlCol="0">
            <a:spAutoFit/>
          </a:bodyPr>
          <a:lstStyle/>
          <a:p>
            <a:pPr marL="114300" indent="-114300">
              <a:buFont typeface="Arial" pitchFamily="34" charset="0"/>
              <a:buChar char="•"/>
            </a:pPr>
            <a:r>
              <a:rPr lang="en-US" dirty="0" smtClean="0"/>
              <a:t>People left their homes and farms to work in the mills. This meant a new way of working as well as a new way of producing goods. The changes this system brought about were so great that this time in history is known as the Industrial Revolution.  </a:t>
            </a:r>
            <a:endParaRPr lang="en-US" dirty="0"/>
          </a:p>
        </p:txBody>
      </p:sp>
      <p:sp>
        <p:nvSpPr>
          <p:cNvPr id="4" name="TextBox 3"/>
          <p:cNvSpPr txBox="1"/>
          <p:nvPr/>
        </p:nvSpPr>
        <p:spPr>
          <a:xfrm>
            <a:off x="533400" y="4343400"/>
            <a:ext cx="8077200" cy="2031325"/>
          </a:xfrm>
          <a:prstGeom prst="rect">
            <a:avLst/>
          </a:prstGeom>
          <a:noFill/>
        </p:spPr>
        <p:txBody>
          <a:bodyPr wrap="square" rtlCol="0">
            <a:spAutoFit/>
          </a:bodyPr>
          <a:lstStyle/>
          <a:p>
            <a:pPr marL="114300" indent="-114300">
              <a:buFont typeface="Arial" pitchFamily="34" charset="0"/>
              <a:buChar char="•"/>
            </a:pPr>
            <a:r>
              <a:rPr lang="en-US" dirty="0" smtClean="0"/>
              <a:t>The Industrial Revolution began to take root in the United States around the 1800’s, appearing first in New England.  The New England states-Massachusetts, Rhode Island, Connecticut, Vermont, and New Hampshire-offered ideal conditions for the development of factories.  New England’s poor soil made it difficult to farm. As a result, people were willing to leave their farms to find work elsewhere. New England had many rushing rivers and streams, which provided the necessary waterpower to run the machines. </a:t>
            </a:r>
            <a:endParaRPr lang="en-US" dirty="0"/>
          </a:p>
        </p:txBody>
      </p:sp>
      <p:pic>
        <p:nvPicPr>
          <p:cNvPr id="27654" name="Picture 6" descr="http://t0.gstatic.com/images?q=tbn:ANd9GcSfYpPv2aBYKofYMhHJaeTYbEb-mVnxQ9uN7XM5237_XSafdsW5gQ"/>
          <p:cNvPicPr>
            <a:picLocks noChangeAspect="1" noChangeArrowheads="1"/>
          </p:cNvPicPr>
          <p:nvPr/>
        </p:nvPicPr>
        <p:blipFill>
          <a:blip r:embed="rId5" cstate="print"/>
          <a:srcRect/>
          <a:stretch>
            <a:fillRect/>
          </a:stretch>
        </p:blipFill>
        <p:spPr bwMode="auto">
          <a:xfrm>
            <a:off x="4800600" y="609600"/>
            <a:ext cx="1600200" cy="1132726"/>
          </a:xfrm>
          <a:prstGeom prst="rect">
            <a:avLst/>
          </a:prstGeom>
          <a:noFill/>
        </p:spPr>
      </p:pic>
      <p:pic>
        <p:nvPicPr>
          <p:cNvPr id="27656" name="Picture 8" descr="http://t3.gstatic.com/images?q=tbn:ANd9GcRQmG_Ko_weJFcGtX_v2DrpZl3GAzZYk3ma2BAVTOluy8kY4Kw6VQ"/>
          <p:cNvPicPr>
            <a:picLocks noChangeAspect="1" noChangeArrowheads="1"/>
          </p:cNvPicPr>
          <p:nvPr/>
        </p:nvPicPr>
        <p:blipFill>
          <a:blip r:embed="rId6" cstate="print"/>
          <a:srcRect/>
          <a:stretch>
            <a:fillRect/>
          </a:stretch>
        </p:blipFill>
        <p:spPr bwMode="auto">
          <a:xfrm>
            <a:off x="6629400" y="762000"/>
            <a:ext cx="2143125" cy="2143125"/>
          </a:xfrm>
          <a:prstGeom prst="rect">
            <a:avLst/>
          </a:prstGeom>
          <a:noFill/>
        </p:spPr>
      </p:pic>
    </p:spTree>
  </p:cSld>
  <p:clrMapOvr>
    <a:masterClrMapping/>
  </p:clrMapOvr>
  <p:transition spd="slow" advClick="0" advTm="50000">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2000"/>
                                        <p:tgtEl>
                                          <p:spTgt spid="27650"/>
                                        </p:tgtEl>
                                      </p:cBhvr>
                                    </p:animEffect>
                                    <p:anim calcmode="lin" valueType="num">
                                      <p:cBhvr>
                                        <p:cTn id="8" dur="2000" fill="hold"/>
                                        <p:tgtEl>
                                          <p:spTgt spid="27650"/>
                                        </p:tgtEl>
                                        <p:attrNameLst>
                                          <p:attrName>ppt_x</p:attrName>
                                        </p:attrNameLst>
                                      </p:cBhvr>
                                      <p:tavLst>
                                        <p:tav tm="0">
                                          <p:val>
                                            <p:strVal val="#ppt_x"/>
                                          </p:val>
                                        </p:tav>
                                        <p:tav tm="100000">
                                          <p:val>
                                            <p:strVal val="#ppt_x"/>
                                          </p:val>
                                        </p:tav>
                                      </p:tavLst>
                                    </p:anim>
                                    <p:anim calcmode="lin" valueType="num">
                                      <p:cBhvr>
                                        <p:cTn id="9" dur="1800" decel="100000" fill="hold"/>
                                        <p:tgtEl>
                                          <p:spTgt spid="27650"/>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76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387618">
            <a:off x="3593742" y="719590"/>
            <a:ext cx="5949728" cy="2062103"/>
          </a:xfrm>
          <a:prstGeom prst="rect">
            <a:avLst/>
          </a:prstGeom>
          <a:noFill/>
        </p:spPr>
        <p:txBody>
          <a:bodyPr wrap="squar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Louisiana Purchase</a:t>
            </a:r>
          </a:p>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&amp; </a:t>
            </a:r>
          </a:p>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Adventures of Lewis &amp; Clark</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4572000" y="2362200"/>
            <a:ext cx="1326004"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1804</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TextBox 4"/>
          <p:cNvSpPr txBox="1"/>
          <p:nvPr/>
        </p:nvSpPr>
        <p:spPr>
          <a:xfrm>
            <a:off x="685800" y="2887682"/>
            <a:ext cx="7086600" cy="3970318"/>
          </a:xfrm>
          <a:prstGeom prst="rect">
            <a:avLst/>
          </a:prstGeom>
          <a:noFill/>
        </p:spPr>
        <p:txBody>
          <a:bodyPr wrap="square" rtlCol="0">
            <a:spAutoFit/>
          </a:bodyPr>
          <a:lstStyle/>
          <a:p>
            <a:pPr marL="114300" indent="-114300" algn="just">
              <a:buFont typeface="Arial" pitchFamily="34" charset="0"/>
              <a:buChar char="•"/>
            </a:pPr>
            <a:r>
              <a:rPr lang="en-US" dirty="0" smtClean="0"/>
              <a:t>In 1800 the territory of the United States extended only as far west as the Mississippi River.  The area to the west of the river----was known as the Louisiana Territory---belonged to Spain. It was an enormous area of land, anchored to the south by the city of New Orleans and extending west to the Rocky Mountains.</a:t>
            </a:r>
          </a:p>
          <a:p>
            <a:endParaRPr lang="en-US" dirty="0" smtClean="0"/>
          </a:p>
          <a:p>
            <a:pPr marL="114300" indent="-114300" algn="just">
              <a:buFont typeface="Arial" pitchFamily="34" charset="0"/>
              <a:buChar char="•"/>
            </a:pPr>
            <a:r>
              <a:rPr lang="en-US" dirty="0" smtClean="0"/>
              <a:t>The Spanish allowed American pioneers to travel up and down the river.  Many pioneers settled down and established farms along the rivers fed into the upper Mississippi River.  They needed the river to ship their crops to markets. </a:t>
            </a:r>
          </a:p>
          <a:p>
            <a:endParaRPr lang="en-US" dirty="0" smtClean="0"/>
          </a:p>
          <a:p>
            <a:pPr marL="114300" indent="-114300">
              <a:buFont typeface="Arial" pitchFamily="34" charset="0"/>
              <a:buChar char="•"/>
            </a:pPr>
            <a:r>
              <a:rPr lang="en-US" dirty="0" smtClean="0"/>
              <a:t>The Spanish also allowed farmers to sail on the lower Mississippi  and trade in New Orleans. For the western farmers, this right was vital. </a:t>
            </a:r>
            <a:endParaRPr lang="en-US" dirty="0"/>
          </a:p>
        </p:txBody>
      </p:sp>
      <p:pic>
        <p:nvPicPr>
          <p:cNvPr id="31746" name="Picture 2" descr="http://www.yupedia.com/wp-content/uploads/2011/11/New-Orleans-History-The-Louisiana-Purchase.jpg"/>
          <p:cNvPicPr>
            <a:picLocks noChangeAspect="1" noChangeArrowheads="1"/>
          </p:cNvPicPr>
          <p:nvPr/>
        </p:nvPicPr>
        <p:blipFill>
          <a:blip r:embed="rId3" cstate="print"/>
          <a:srcRect/>
          <a:stretch>
            <a:fillRect/>
          </a:stretch>
        </p:blipFill>
        <p:spPr bwMode="auto">
          <a:xfrm>
            <a:off x="1" y="0"/>
            <a:ext cx="3765746" cy="2590800"/>
          </a:xfrm>
          <a:prstGeom prst="rect">
            <a:avLst/>
          </a:prstGeom>
          <a:noFill/>
        </p:spPr>
      </p:pic>
      <p:pic>
        <p:nvPicPr>
          <p:cNvPr id="1026" name="Picture 2" descr="http://www.learningfromlyrics.org/lewisandclark_files/image038.jpg"/>
          <p:cNvPicPr>
            <a:picLocks noChangeAspect="1" noChangeArrowheads="1"/>
          </p:cNvPicPr>
          <p:nvPr/>
        </p:nvPicPr>
        <p:blipFill>
          <a:blip r:embed="rId4" cstate="print"/>
          <a:srcRect/>
          <a:stretch>
            <a:fillRect/>
          </a:stretch>
        </p:blipFill>
        <p:spPr bwMode="auto">
          <a:xfrm>
            <a:off x="7772400" y="3598862"/>
            <a:ext cx="1371600" cy="1214438"/>
          </a:xfrm>
          <a:prstGeom prst="rect">
            <a:avLst/>
          </a:prstGeom>
          <a:noFill/>
        </p:spPr>
      </p:pic>
      <p:pic>
        <p:nvPicPr>
          <p:cNvPr id="1028" name="Picture 4" descr="http://www.nwcouncil.org/history/images/lewisclark.jpg"/>
          <p:cNvPicPr>
            <a:picLocks noChangeAspect="1" noChangeArrowheads="1"/>
          </p:cNvPicPr>
          <p:nvPr/>
        </p:nvPicPr>
        <p:blipFill>
          <a:blip r:embed="rId5" cstate="print"/>
          <a:srcRect/>
          <a:stretch>
            <a:fillRect/>
          </a:stretch>
        </p:blipFill>
        <p:spPr bwMode="auto">
          <a:xfrm>
            <a:off x="7708804" y="5257800"/>
            <a:ext cx="1435196" cy="1325563"/>
          </a:xfrm>
          <a:prstGeom prst="rect">
            <a:avLst/>
          </a:prstGeom>
          <a:noFill/>
        </p:spPr>
      </p:pic>
    </p:spTree>
  </p:cSld>
  <p:clrMapOvr>
    <a:masterClrMapping/>
  </p:clrMapOvr>
  <p:transition spd="slow" advClick="0" advTm="50000">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500"/>
                            </p:stCondLst>
                            <p:childTnLst>
                              <p:par>
                                <p:cTn id="12" presetID="26"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par>
                          <p:cTn id="28" fill="hold">
                            <p:stCondLst>
                              <p:cond delay="4500"/>
                            </p:stCondLst>
                            <p:childTnLst>
                              <p:par>
                                <p:cTn id="29" presetID="30" presetClass="entr" presetSubtype="0" fill="hold" nodeType="afterEffect">
                                  <p:stCondLst>
                                    <p:cond delay="0"/>
                                  </p:stCondLst>
                                  <p:childTnLst>
                                    <p:set>
                                      <p:cBhvr>
                                        <p:cTn id="30" dur="1" fill="hold">
                                          <p:stCondLst>
                                            <p:cond delay="0"/>
                                          </p:stCondLst>
                                        </p:cTn>
                                        <p:tgtEl>
                                          <p:spTgt spid="31746"/>
                                        </p:tgtEl>
                                        <p:attrNameLst>
                                          <p:attrName>style.visibility</p:attrName>
                                        </p:attrNameLst>
                                      </p:cBhvr>
                                      <p:to>
                                        <p:strVal val="visible"/>
                                      </p:to>
                                    </p:set>
                                    <p:animEffect transition="in" filter="fade">
                                      <p:cBhvr>
                                        <p:cTn id="31" dur="1600" decel="100000"/>
                                        <p:tgtEl>
                                          <p:spTgt spid="31746"/>
                                        </p:tgtEl>
                                      </p:cBhvr>
                                    </p:animEffect>
                                    <p:anim calcmode="lin" valueType="num">
                                      <p:cBhvr>
                                        <p:cTn id="32" dur="1600" decel="100000" fill="hold"/>
                                        <p:tgtEl>
                                          <p:spTgt spid="31746"/>
                                        </p:tgtEl>
                                        <p:attrNameLst>
                                          <p:attrName>style.rotation</p:attrName>
                                        </p:attrNameLst>
                                      </p:cBhvr>
                                      <p:tavLst>
                                        <p:tav tm="0">
                                          <p:val>
                                            <p:fltVal val="-90"/>
                                          </p:val>
                                        </p:tav>
                                        <p:tav tm="100000">
                                          <p:val>
                                            <p:fltVal val="0"/>
                                          </p:val>
                                        </p:tav>
                                      </p:tavLst>
                                    </p:anim>
                                    <p:anim calcmode="lin" valueType="num">
                                      <p:cBhvr>
                                        <p:cTn id="33" dur="1600" decel="100000" fill="hold"/>
                                        <p:tgtEl>
                                          <p:spTgt spid="31746"/>
                                        </p:tgtEl>
                                        <p:attrNameLst>
                                          <p:attrName>ppt_x</p:attrName>
                                        </p:attrNameLst>
                                      </p:cBhvr>
                                      <p:tavLst>
                                        <p:tav tm="0">
                                          <p:val>
                                            <p:strVal val="#ppt_x+0.4"/>
                                          </p:val>
                                        </p:tav>
                                        <p:tav tm="100000">
                                          <p:val>
                                            <p:strVal val="#ppt_x-0.05"/>
                                          </p:val>
                                        </p:tav>
                                      </p:tavLst>
                                    </p:anim>
                                    <p:anim calcmode="lin" valueType="num">
                                      <p:cBhvr>
                                        <p:cTn id="34" dur="1600" decel="100000" fill="hold"/>
                                        <p:tgtEl>
                                          <p:spTgt spid="31746"/>
                                        </p:tgtEl>
                                        <p:attrNameLst>
                                          <p:attrName>ppt_y</p:attrName>
                                        </p:attrNameLst>
                                      </p:cBhvr>
                                      <p:tavLst>
                                        <p:tav tm="0">
                                          <p:val>
                                            <p:strVal val="#ppt_y-0.4"/>
                                          </p:val>
                                        </p:tav>
                                        <p:tav tm="100000">
                                          <p:val>
                                            <p:strVal val="#ppt_y+0.1"/>
                                          </p:val>
                                        </p:tav>
                                      </p:tavLst>
                                    </p:anim>
                                    <p:anim calcmode="lin" valueType="num">
                                      <p:cBhvr>
                                        <p:cTn id="35" dur="400" accel="100000" fill="hold">
                                          <p:stCondLst>
                                            <p:cond delay="1600"/>
                                          </p:stCondLst>
                                        </p:cTn>
                                        <p:tgtEl>
                                          <p:spTgt spid="31746"/>
                                        </p:tgtEl>
                                        <p:attrNameLst>
                                          <p:attrName>ppt_x</p:attrName>
                                        </p:attrNameLst>
                                      </p:cBhvr>
                                      <p:tavLst>
                                        <p:tav tm="0">
                                          <p:val>
                                            <p:strVal val="#ppt_x-0.05"/>
                                          </p:val>
                                        </p:tav>
                                        <p:tav tm="100000">
                                          <p:val>
                                            <p:strVal val="#ppt_x"/>
                                          </p:val>
                                        </p:tav>
                                      </p:tavLst>
                                    </p:anim>
                                    <p:anim calcmode="lin" valueType="num">
                                      <p:cBhvr>
                                        <p:cTn id="36" dur="400" accel="100000" fill="hold">
                                          <p:stCondLst>
                                            <p:cond delay="1600"/>
                                          </p:stCondLst>
                                        </p:cTn>
                                        <p:tgtEl>
                                          <p:spTgt spid="31746"/>
                                        </p:tgtEl>
                                        <p:attrNameLst>
                                          <p:attrName>ppt_y</p:attrName>
                                        </p:attrNameLst>
                                      </p:cBhvr>
                                      <p:tavLst>
                                        <p:tav tm="0">
                                          <p:val>
                                            <p:strVal val="#ppt_y+0.1"/>
                                          </p:val>
                                        </p:tav>
                                        <p:tav tm="100000">
                                          <p:val>
                                            <p:strVal val="#ppt_y"/>
                                          </p:val>
                                        </p:tav>
                                      </p:tavLst>
                                    </p:anim>
                                  </p:childTnLst>
                                </p:cTn>
                              </p:par>
                            </p:childTnLst>
                          </p:cTn>
                        </p:par>
                        <p:par>
                          <p:cTn id="37" fill="hold">
                            <p:stCondLst>
                              <p:cond delay="6500"/>
                            </p:stCondLst>
                            <p:childTnLst>
                              <p:par>
                                <p:cTn id="38" presetID="37" presetClass="entr" presetSubtype="0" fill="hold" nodeType="afterEffect">
                                  <p:stCondLst>
                                    <p:cond delay="0"/>
                                  </p:stCondLst>
                                  <p:childTnLst>
                                    <p:set>
                                      <p:cBhvr>
                                        <p:cTn id="39" dur="1" fill="hold">
                                          <p:stCondLst>
                                            <p:cond delay="0"/>
                                          </p:stCondLst>
                                        </p:cTn>
                                        <p:tgtEl>
                                          <p:spTgt spid="1026"/>
                                        </p:tgtEl>
                                        <p:attrNameLst>
                                          <p:attrName>style.visibility</p:attrName>
                                        </p:attrNameLst>
                                      </p:cBhvr>
                                      <p:to>
                                        <p:strVal val="visible"/>
                                      </p:to>
                                    </p:set>
                                    <p:animEffect transition="in" filter="fade">
                                      <p:cBhvr>
                                        <p:cTn id="40" dur="1000"/>
                                        <p:tgtEl>
                                          <p:spTgt spid="1026"/>
                                        </p:tgtEl>
                                      </p:cBhvr>
                                    </p:animEffect>
                                    <p:anim calcmode="lin" valueType="num">
                                      <p:cBhvr>
                                        <p:cTn id="41" dur="1000" fill="hold"/>
                                        <p:tgtEl>
                                          <p:spTgt spid="1026"/>
                                        </p:tgtEl>
                                        <p:attrNameLst>
                                          <p:attrName>ppt_x</p:attrName>
                                        </p:attrNameLst>
                                      </p:cBhvr>
                                      <p:tavLst>
                                        <p:tav tm="0">
                                          <p:val>
                                            <p:strVal val="#ppt_x"/>
                                          </p:val>
                                        </p:tav>
                                        <p:tav tm="100000">
                                          <p:val>
                                            <p:strVal val="#ppt_x"/>
                                          </p:val>
                                        </p:tav>
                                      </p:tavLst>
                                    </p:anim>
                                    <p:anim calcmode="lin" valueType="num">
                                      <p:cBhvr>
                                        <p:cTn id="42" dur="900" decel="100000" fill="hold"/>
                                        <p:tgtEl>
                                          <p:spTgt spid="1026"/>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1028"/>
                                        </p:tgtEl>
                                        <p:attrNameLst>
                                          <p:attrName>style.visibility</p:attrName>
                                        </p:attrNameLst>
                                      </p:cBhvr>
                                      <p:to>
                                        <p:strVal val="visible"/>
                                      </p:to>
                                    </p:set>
                                    <p:animEffect transition="in" filter="fade">
                                      <p:cBhvr>
                                        <p:cTn id="48" dur="5000"/>
                                        <p:tgtEl>
                                          <p:spTgt spid="1028"/>
                                        </p:tgtEl>
                                      </p:cBhvr>
                                    </p:animEffect>
                                    <p:anim calcmode="lin" valueType="num">
                                      <p:cBhvr>
                                        <p:cTn id="49" dur="5000" fill="hold"/>
                                        <p:tgtEl>
                                          <p:spTgt spid="1028"/>
                                        </p:tgtEl>
                                        <p:attrNameLst>
                                          <p:attrName>ppt_x</p:attrName>
                                        </p:attrNameLst>
                                      </p:cBhvr>
                                      <p:tavLst>
                                        <p:tav tm="0">
                                          <p:val>
                                            <p:strVal val="#ppt_x"/>
                                          </p:val>
                                        </p:tav>
                                        <p:tav tm="100000">
                                          <p:val>
                                            <p:strVal val="#ppt_x"/>
                                          </p:val>
                                        </p:tav>
                                      </p:tavLst>
                                    </p:anim>
                                    <p:anim calcmode="lin" valueType="num">
                                      <p:cBhvr>
                                        <p:cTn id="50" dur="4500" decel="100000" fill="hold"/>
                                        <p:tgtEl>
                                          <p:spTgt spid="1028"/>
                                        </p:tgtEl>
                                        <p:attrNameLst>
                                          <p:attrName>ppt_y</p:attrName>
                                        </p:attrNameLst>
                                      </p:cBhvr>
                                      <p:tavLst>
                                        <p:tav tm="0">
                                          <p:val>
                                            <p:strVal val="#ppt_y+1"/>
                                          </p:val>
                                        </p:tav>
                                        <p:tav tm="100000">
                                          <p:val>
                                            <p:strVal val="#ppt_y-.03"/>
                                          </p:val>
                                        </p:tav>
                                      </p:tavLst>
                                    </p:anim>
                                    <p:anim calcmode="lin" valueType="num">
                                      <p:cBhvr>
                                        <p:cTn id="51" dur="500" accel="100000" fill="hold">
                                          <p:stCondLst>
                                            <p:cond delay="4500"/>
                                          </p:stCondLst>
                                        </p:cTn>
                                        <p:tgtEl>
                                          <p:spTgt spid="10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181451">
            <a:off x="3952078" y="510023"/>
            <a:ext cx="5603974" cy="1815882"/>
          </a:xfrm>
          <a:prstGeom prst="rect">
            <a:avLst/>
          </a:prstGeom>
        </p:spPr>
        <p:txBody>
          <a:bodyPr wrap="square">
            <a:spAutoFit/>
          </a:bodyPr>
          <a:lstStyle/>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Louisiana Purchase</a:t>
            </a:r>
          </a:p>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&amp; </a:t>
            </a:r>
          </a:p>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Adventures of Lewis &amp; Clark</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TextBox 3"/>
          <p:cNvSpPr txBox="1"/>
          <p:nvPr/>
        </p:nvSpPr>
        <p:spPr>
          <a:xfrm>
            <a:off x="304800" y="2333685"/>
            <a:ext cx="6781800" cy="5078313"/>
          </a:xfrm>
          <a:prstGeom prst="rect">
            <a:avLst/>
          </a:prstGeom>
          <a:noFill/>
        </p:spPr>
        <p:txBody>
          <a:bodyPr wrap="square" rtlCol="0">
            <a:spAutoFit/>
          </a:bodyPr>
          <a:lstStyle/>
          <a:p>
            <a:pPr marL="114300" indent="-114300" algn="just">
              <a:buFont typeface="Arial" pitchFamily="34" charset="0"/>
              <a:buChar char="•"/>
            </a:pPr>
            <a:r>
              <a:rPr lang="en-US" dirty="0" smtClean="0"/>
              <a:t>Suddenly in 1802 the Spanish changed their policy and refused to allow American goods to move into or past New Orleans.</a:t>
            </a:r>
          </a:p>
          <a:p>
            <a:pPr marL="114300" indent="-114300" algn="just">
              <a:buFont typeface="Arial" pitchFamily="34" charset="0"/>
              <a:buChar char="•"/>
            </a:pPr>
            <a:endParaRPr lang="en-US" dirty="0" smtClean="0"/>
          </a:p>
          <a:p>
            <a:pPr marL="114300" indent="-114300" algn="just">
              <a:buFont typeface="Arial" pitchFamily="34" charset="0"/>
              <a:buChar char="•"/>
            </a:pPr>
            <a:endParaRPr lang="en-US" dirty="0" smtClean="0"/>
          </a:p>
          <a:p>
            <a:pPr marL="114300" indent="-114300" algn="just">
              <a:buFont typeface="Arial" pitchFamily="34" charset="0"/>
              <a:buChar char="•"/>
            </a:pPr>
            <a:r>
              <a:rPr lang="en-US" dirty="0" smtClean="0"/>
              <a:t>That same year President Jefferson learned that Spain and France had made a secret agreement to transfer the Louisiana Territory to France.</a:t>
            </a:r>
          </a:p>
          <a:p>
            <a:pPr marL="114300" indent="-114300" algn="just"/>
            <a:endParaRPr lang="en-US" dirty="0" smtClean="0"/>
          </a:p>
          <a:p>
            <a:pPr marL="114300" indent="-114300" algn="just">
              <a:buFont typeface="Arial" pitchFamily="34" charset="0"/>
              <a:buChar char="•"/>
            </a:pPr>
            <a:endParaRPr lang="en-US" dirty="0" smtClean="0"/>
          </a:p>
          <a:p>
            <a:pPr marL="114300" indent="-114300" algn="just">
              <a:buFont typeface="Arial" pitchFamily="34" charset="0"/>
              <a:buChar char="•"/>
            </a:pPr>
            <a:r>
              <a:rPr lang="en-US" dirty="0" smtClean="0"/>
              <a:t>This agreement posed a series threat to the United States. </a:t>
            </a:r>
            <a:r>
              <a:rPr lang="en-US" b="1" u="sng" dirty="0" smtClean="0"/>
              <a:t>France’s leader Napoleon Bonaparte</a:t>
            </a:r>
            <a:r>
              <a:rPr lang="en-US" dirty="0" smtClean="0"/>
              <a:t>, had plans for an empire in Europe and in the Americas.</a:t>
            </a:r>
          </a:p>
          <a:p>
            <a:pPr marL="114300" indent="-114300" algn="just">
              <a:buFont typeface="Arial" pitchFamily="34" charset="0"/>
              <a:buChar char="•"/>
            </a:pPr>
            <a:endParaRPr lang="en-US" dirty="0" smtClean="0"/>
          </a:p>
          <a:p>
            <a:pPr marL="114300" indent="-114300" algn="just">
              <a:buFont typeface="Arial" pitchFamily="34" charset="0"/>
              <a:buChar char="•"/>
            </a:pPr>
            <a:r>
              <a:rPr lang="en-US" dirty="0" smtClean="0"/>
              <a:t>As a result President Jefferson authorized U.S. Ambassador to France(Robert Livingston) to offer $10 million dollars for the port of New Orleans and West Florida. </a:t>
            </a:r>
          </a:p>
          <a:p>
            <a:endParaRPr lang="en-US" dirty="0" smtClean="0"/>
          </a:p>
          <a:p>
            <a:endParaRPr lang="en-US" dirty="0"/>
          </a:p>
        </p:txBody>
      </p:sp>
      <p:pic>
        <p:nvPicPr>
          <p:cNvPr id="32772" name="Picture 4" descr="http://www.gatewayno.com/history/images/la-purchase-large.jpg"/>
          <p:cNvPicPr>
            <a:picLocks noChangeAspect="1" noChangeArrowheads="1"/>
          </p:cNvPicPr>
          <p:nvPr/>
        </p:nvPicPr>
        <p:blipFill>
          <a:blip r:embed="rId3" cstate="print"/>
          <a:srcRect/>
          <a:stretch>
            <a:fillRect/>
          </a:stretch>
        </p:blipFill>
        <p:spPr bwMode="auto">
          <a:xfrm>
            <a:off x="0" y="0"/>
            <a:ext cx="3581400" cy="2209800"/>
          </a:xfrm>
          <a:prstGeom prst="rect">
            <a:avLst/>
          </a:prstGeom>
          <a:noFill/>
        </p:spPr>
      </p:pic>
      <p:pic>
        <p:nvPicPr>
          <p:cNvPr id="32774" name="Picture 6" descr="http://t0.gstatic.com/images?q=tbn:ANd9GcRJJMoASH6NkR6pmp76XSLpNDMiM3r21IaQVjro0x8FD_l2r4tc"/>
          <p:cNvPicPr>
            <a:picLocks noChangeAspect="1" noChangeArrowheads="1"/>
          </p:cNvPicPr>
          <p:nvPr/>
        </p:nvPicPr>
        <p:blipFill>
          <a:blip r:embed="rId4" cstate="print"/>
          <a:srcRect/>
          <a:stretch>
            <a:fillRect/>
          </a:stretch>
        </p:blipFill>
        <p:spPr bwMode="auto">
          <a:xfrm>
            <a:off x="7068110" y="4419600"/>
            <a:ext cx="2075890" cy="2133600"/>
          </a:xfrm>
          <a:prstGeom prst="rect">
            <a:avLst/>
          </a:prstGeom>
          <a:noFill/>
        </p:spPr>
      </p:pic>
      <p:pic>
        <p:nvPicPr>
          <p:cNvPr id="32779" name="Picture 11" descr="http://www.souvenirsofparis.com/images_finales/pins/french-flag-pin.jpg"/>
          <p:cNvPicPr>
            <a:picLocks noChangeAspect="1" noChangeArrowheads="1"/>
          </p:cNvPicPr>
          <p:nvPr/>
        </p:nvPicPr>
        <p:blipFill>
          <a:blip r:embed="rId5" cstate="print"/>
          <a:srcRect/>
          <a:stretch>
            <a:fillRect/>
          </a:stretch>
        </p:blipFill>
        <p:spPr bwMode="auto">
          <a:xfrm rot="1277559">
            <a:off x="7162800" y="2667000"/>
            <a:ext cx="1371600" cy="1371600"/>
          </a:xfrm>
          <a:prstGeom prst="rect">
            <a:avLst/>
          </a:prstGeom>
          <a:noFill/>
        </p:spPr>
      </p:pic>
    </p:spTree>
  </p:cSld>
  <p:clrMapOvr>
    <a:masterClrMapping/>
  </p:clrMapOvr>
  <p:transition spd="slow" advClick="0" advTm="50000">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6" presetClass="entr" presetSubtype="0" fill="hold" nodeType="afterEffect">
                                  <p:stCondLst>
                                    <p:cond delay="0"/>
                                  </p:stCondLst>
                                  <p:childTnLst>
                                    <p:set>
                                      <p:cBhvr>
                                        <p:cTn id="13" dur="1" fill="hold">
                                          <p:stCondLst>
                                            <p:cond delay="0"/>
                                          </p:stCondLst>
                                        </p:cTn>
                                        <p:tgtEl>
                                          <p:spTgt spid="32772"/>
                                        </p:tgtEl>
                                        <p:attrNameLst>
                                          <p:attrName>style.visibility</p:attrName>
                                        </p:attrNameLst>
                                      </p:cBhvr>
                                      <p:to>
                                        <p:strVal val="visible"/>
                                      </p:to>
                                    </p:set>
                                    <p:animEffect transition="in" filter="wipe(down)">
                                      <p:cBhvr>
                                        <p:cTn id="14" dur="580">
                                          <p:stCondLst>
                                            <p:cond delay="0"/>
                                          </p:stCondLst>
                                        </p:cTn>
                                        <p:tgtEl>
                                          <p:spTgt spid="32772"/>
                                        </p:tgtEl>
                                      </p:cBhvr>
                                    </p:animEffect>
                                    <p:anim calcmode="lin" valueType="num">
                                      <p:cBhvr>
                                        <p:cTn id="15" dur="1822" tmFilter="0,0; 0.14,0.36; 0.43,0.73; 0.71,0.91; 1.0,1.0">
                                          <p:stCondLst>
                                            <p:cond delay="0"/>
                                          </p:stCondLst>
                                        </p:cTn>
                                        <p:tgtEl>
                                          <p:spTgt spid="3277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277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277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277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2772"/>
                                        </p:tgtEl>
                                        <p:attrNameLst>
                                          <p:attrName>ppt_y</p:attrName>
                                        </p:attrNameLst>
                                      </p:cBhvr>
                                      <p:tavLst>
                                        <p:tav tm="0" fmla="#ppt_y-sin(pi*$)/81">
                                          <p:val>
                                            <p:fltVal val="0"/>
                                          </p:val>
                                        </p:tav>
                                        <p:tav tm="100000">
                                          <p:val>
                                            <p:fltVal val="1"/>
                                          </p:val>
                                        </p:tav>
                                      </p:tavLst>
                                    </p:anim>
                                    <p:animScale>
                                      <p:cBhvr>
                                        <p:cTn id="20" dur="26">
                                          <p:stCondLst>
                                            <p:cond delay="650"/>
                                          </p:stCondLst>
                                        </p:cTn>
                                        <p:tgtEl>
                                          <p:spTgt spid="32772"/>
                                        </p:tgtEl>
                                      </p:cBhvr>
                                      <p:to x="100000" y="60000"/>
                                    </p:animScale>
                                    <p:animScale>
                                      <p:cBhvr>
                                        <p:cTn id="21" dur="166" decel="50000">
                                          <p:stCondLst>
                                            <p:cond delay="676"/>
                                          </p:stCondLst>
                                        </p:cTn>
                                        <p:tgtEl>
                                          <p:spTgt spid="32772"/>
                                        </p:tgtEl>
                                      </p:cBhvr>
                                      <p:to x="100000" y="100000"/>
                                    </p:animScale>
                                    <p:animScale>
                                      <p:cBhvr>
                                        <p:cTn id="22" dur="26">
                                          <p:stCondLst>
                                            <p:cond delay="1312"/>
                                          </p:stCondLst>
                                        </p:cTn>
                                        <p:tgtEl>
                                          <p:spTgt spid="32772"/>
                                        </p:tgtEl>
                                      </p:cBhvr>
                                      <p:to x="100000" y="80000"/>
                                    </p:animScale>
                                    <p:animScale>
                                      <p:cBhvr>
                                        <p:cTn id="23" dur="166" decel="50000">
                                          <p:stCondLst>
                                            <p:cond delay="1338"/>
                                          </p:stCondLst>
                                        </p:cTn>
                                        <p:tgtEl>
                                          <p:spTgt spid="32772"/>
                                        </p:tgtEl>
                                      </p:cBhvr>
                                      <p:to x="100000" y="100000"/>
                                    </p:animScale>
                                    <p:animScale>
                                      <p:cBhvr>
                                        <p:cTn id="24" dur="26">
                                          <p:stCondLst>
                                            <p:cond delay="1642"/>
                                          </p:stCondLst>
                                        </p:cTn>
                                        <p:tgtEl>
                                          <p:spTgt spid="32772"/>
                                        </p:tgtEl>
                                      </p:cBhvr>
                                      <p:to x="100000" y="90000"/>
                                    </p:animScale>
                                    <p:animScale>
                                      <p:cBhvr>
                                        <p:cTn id="25" dur="166" decel="50000">
                                          <p:stCondLst>
                                            <p:cond delay="1668"/>
                                          </p:stCondLst>
                                        </p:cTn>
                                        <p:tgtEl>
                                          <p:spTgt spid="32772"/>
                                        </p:tgtEl>
                                      </p:cBhvr>
                                      <p:to x="100000" y="100000"/>
                                    </p:animScale>
                                    <p:animScale>
                                      <p:cBhvr>
                                        <p:cTn id="26" dur="26">
                                          <p:stCondLst>
                                            <p:cond delay="1808"/>
                                          </p:stCondLst>
                                        </p:cTn>
                                        <p:tgtEl>
                                          <p:spTgt spid="32772"/>
                                        </p:tgtEl>
                                      </p:cBhvr>
                                      <p:to x="100000" y="95000"/>
                                    </p:animScale>
                                    <p:animScale>
                                      <p:cBhvr>
                                        <p:cTn id="27" dur="166" decel="50000">
                                          <p:stCondLst>
                                            <p:cond delay="1834"/>
                                          </p:stCondLst>
                                        </p:cTn>
                                        <p:tgtEl>
                                          <p:spTgt spid="32772"/>
                                        </p:tgtEl>
                                      </p:cBhvr>
                                      <p:to x="100000" y="100000"/>
                                    </p:animScale>
                                  </p:childTnLst>
                                </p:cTn>
                              </p:par>
                            </p:childTnLst>
                          </p:cTn>
                        </p:par>
                        <p:par>
                          <p:cTn id="28" fill="hold">
                            <p:stCondLst>
                              <p:cond delay="4000"/>
                            </p:stCondLst>
                            <p:childTnLst>
                              <p:par>
                                <p:cTn id="29" presetID="37" presetClass="entr" presetSubtype="0" fill="hold" nodeType="afterEffect">
                                  <p:stCondLst>
                                    <p:cond delay="0"/>
                                  </p:stCondLst>
                                  <p:childTnLst>
                                    <p:set>
                                      <p:cBhvr>
                                        <p:cTn id="30" dur="1" fill="hold">
                                          <p:stCondLst>
                                            <p:cond delay="0"/>
                                          </p:stCondLst>
                                        </p:cTn>
                                        <p:tgtEl>
                                          <p:spTgt spid="32779"/>
                                        </p:tgtEl>
                                        <p:attrNameLst>
                                          <p:attrName>style.visibility</p:attrName>
                                        </p:attrNameLst>
                                      </p:cBhvr>
                                      <p:to>
                                        <p:strVal val="visible"/>
                                      </p:to>
                                    </p:set>
                                    <p:animEffect transition="in" filter="fade">
                                      <p:cBhvr>
                                        <p:cTn id="31" dur="1000"/>
                                        <p:tgtEl>
                                          <p:spTgt spid="32779"/>
                                        </p:tgtEl>
                                      </p:cBhvr>
                                    </p:animEffect>
                                    <p:anim calcmode="lin" valueType="num">
                                      <p:cBhvr>
                                        <p:cTn id="32" dur="1000" fill="hold"/>
                                        <p:tgtEl>
                                          <p:spTgt spid="32779"/>
                                        </p:tgtEl>
                                        <p:attrNameLst>
                                          <p:attrName>ppt_x</p:attrName>
                                        </p:attrNameLst>
                                      </p:cBhvr>
                                      <p:tavLst>
                                        <p:tav tm="0">
                                          <p:val>
                                            <p:strVal val="#ppt_x"/>
                                          </p:val>
                                        </p:tav>
                                        <p:tav tm="100000">
                                          <p:val>
                                            <p:strVal val="#ppt_x"/>
                                          </p:val>
                                        </p:tav>
                                      </p:tavLst>
                                    </p:anim>
                                    <p:anim calcmode="lin" valueType="num">
                                      <p:cBhvr>
                                        <p:cTn id="33" dur="900" decel="100000" fill="hold"/>
                                        <p:tgtEl>
                                          <p:spTgt spid="3277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2779"/>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2774"/>
                                        </p:tgtEl>
                                        <p:attrNameLst>
                                          <p:attrName>style.visibility</p:attrName>
                                        </p:attrNameLst>
                                      </p:cBhvr>
                                      <p:to>
                                        <p:strVal val="visible"/>
                                      </p:to>
                                    </p:set>
                                    <p:animEffect transition="in" filter="fade">
                                      <p:cBhvr>
                                        <p:cTn id="39" dur="1000"/>
                                        <p:tgtEl>
                                          <p:spTgt spid="32774"/>
                                        </p:tgtEl>
                                      </p:cBhvr>
                                    </p:animEffect>
                                    <p:anim calcmode="lin" valueType="num">
                                      <p:cBhvr>
                                        <p:cTn id="40" dur="1000" fill="hold"/>
                                        <p:tgtEl>
                                          <p:spTgt spid="32774"/>
                                        </p:tgtEl>
                                        <p:attrNameLst>
                                          <p:attrName>ppt_x</p:attrName>
                                        </p:attrNameLst>
                                      </p:cBhvr>
                                      <p:tavLst>
                                        <p:tav tm="0">
                                          <p:val>
                                            <p:strVal val="#ppt_x"/>
                                          </p:val>
                                        </p:tav>
                                        <p:tav tm="100000">
                                          <p:val>
                                            <p:strVal val="#ppt_x"/>
                                          </p:val>
                                        </p:tav>
                                      </p:tavLst>
                                    </p:anim>
                                    <p:anim calcmode="lin" valueType="num">
                                      <p:cBhvr>
                                        <p:cTn id="41" dur="900" decel="100000" fill="hold"/>
                                        <p:tgtEl>
                                          <p:spTgt spid="32774"/>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27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40964">
            <a:off x="4733596" y="796337"/>
            <a:ext cx="4572000" cy="1815882"/>
          </a:xfrm>
          <a:prstGeom prst="rect">
            <a:avLst/>
          </a:prstGeom>
        </p:spPr>
        <p:txBody>
          <a:bodyPr>
            <a:spAutoFit/>
          </a:bodyPr>
          <a:lstStyle/>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Louisiana Purchase</a:t>
            </a:r>
          </a:p>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&amp; </a:t>
            </a:r>
          </a:p>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Adventures of Lewis &amp; Clark</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TextBox 4"/>
          <p:cNvSpPr txBox="1"/>
          <p:nvPr/>
        </p:nvSpPr>
        <p:spPr>
          <a:xfrm>
            <a:off x="228600" y="2819400"/>
            <a:ext cx="7696200" cy="3939540"/>
          </a:xfrm>
          <a:prstGeom prst="rect">
            <a:avLst/>
          </a:prstGeom>
          <a:noFill/>
        </p:spPr>
        <p:txBody>
          <a:bodyPr wrap="square" rtlCol="0">
            <a:spAutoFit/>
          </a:bodyPr>
          <a:lstStyle/>
          <a:p>
            <a:pPr marL="114300" indent="-114300" algn="just">
              <a:buFont typeface="Arial" pitchFamily="34" charset="0"/>
              <a:buChar char="•"/>
            </a:pPr>
            <a:r>
              <a:rPr lang="en-US" dirty="0" smtClean="0"/>
              <a:t>Napoleon was forced to abandon his plans for an American Empire due to the revolt on the island of Santo Domingo(Haiti and the Dominican Republic).  As a result of this situation, the French were stunned by their losses and feared that the British may ask the Americans to join forces against them. </a:t>
            </a:r>
            <a:r>
              <a:rPr lang="en-US" dirty="0" smtClean="0"/>
              <a:t>Also, </a:t>
            </a:r>
            <a:r>
              <a:rPr lang="en-US" dirty="0" smtClean="0"/>
              <a:t>France needed money to finance Napoleon’s plans for war with Britain. The French believed they had something for sale and that the United States might want to buy </a:t>
            </a:r>
            <a:r>
              <a:rPr lang="en-US" dirty="0" smtClean="0"/>
              <a:t>it</a:t>
            </a:r>
            <a:r>
              <a:rPr lang="en-US" dirty="0"/>
              <a:t>.</a:t>
            </a:r>
            <a:endParaRPr lang="en-US" dirty="0" smtClean="0"/>
          </a:p>
          <a:p>
            <a:pPr algn="just"/>
            <a:endParaRPr lang="en-US" sz="1600" dirty="0" smtClean="0"/>
          </a:p>
          <a:p>
            <a:pPr marL="114300" indent="-114300" algn="just">
              <a:buFont typeface="Arial" pitchFamily="34" charset="0"/>
              <a:buChar char="•"/>
            </a:pPr>
            <a:r>
              <a:rPr lang="en-US" dirty="0" smtClean="0"/>
              <a:t>The French foreign minister Charles de Talleyrand informed the Americans that the whole Louisiana Territory was for </a:t>
            </a:r>
            <a:r>
              <a:rPr lang="en-US" dirty="0" smtClean="0"/>
              <a:t>sale. </a:t>
            </a:r>
            <a:r>
              <a:rPr lang="en-US" dirty="0" smtClean="0"/>
              <a:t>James Monroe and Livingston were completely surprised. This was a deal to good to pass </a:t>
            </a:r>
            <a:r>
              <a:rPr lang="en-US" dirty="0" smtClean="0"/>
              <a:t>up. </a:t>
            </a:r>
            <a:r>
              <a:rPr lang="en-US" dirty="0" smtClean="0"/>
              <a:t>President Jefferson approved of the</a:t>
            </a:r>
            <a:r>
              <a:rPr lang="en-US" u="sng" dirty="0" smtClean="0"/>
              <a:t> </a:t>
            </a:r>
            <a:r>
              <a:rPr lang="en-US" b="1" u="sng" dirty="0" smtClean="0"/>
              <a:t>$15 Million Dollar Purchase</a:t>
            </a:r>
            <a:r>
              <a:rPr lang="en-US" b="1" dirty="0" smtClean="0"/>
              <a:t> </a:t>
            </a:r>
            <a:r>
              <a:rPr lang="en-US" dirty="0" smtClean="0"/>
              <a:t>through the use of the federal government’s treaty-making powers. </a:t>
            </a:r>
          </a:p>
        </p:txBody>
      </p:sp>
      <p:pic>
        <p:nvPicPr>
          <p:cNvPr id="33798" name="Picture 6" descr="http://4.bp.blogspot.com/_PFDefRMehfw/TUCv0F_NaTI/AAAAAAAAACs/3XEmYkog6J0/s1600/Louisiana%2BPurchase.jpg"/>
          <p:cNvPicPr>
            <a:picLocks noChangeAspect="1" noChangeArrowheads="1"/>
          </p:cNvPicPr>
          <p:nvPr/>
        </p:nvPicPr>
        <p:blipFill>
          <a:blip r:embed="rId3" cstate="print"/>
          <a:srcRect/>
          <a:stretch>
            <a:fillRect/>
          </a:stretch>
        </p:blipFill>
        <p:spPr bwMode="auto">
          <a:xfrm>
            <a:off x="-1" y="49206"/>
            <a:ext cx="4171801" cy="2693994"/>
          </a:xfrm>
          <a:prstGeom prst="rect">
            <a:avLst/>
          </a:prstGeom>
          <a:noFill/>
        </p:spPr>
      </p:pic>
      <p:pic>
        <p:nvPicPr>
          <p:cNvPr id="33800" name="Picture 8" descr="http://www.themoralliberal.com/wp-content/uploads/2011/04/Thomas-Jefferson.jpg"/>
          <p:cNvPicPr>
            <a:picLocks noChangeAspect="1" noChangeArrowheads="1"/>
          </p:cNvPicPr>
          <p:nvPr/>
        </p:nvPicPr>
        <p:blipFill>
          <a:blip r:embed="rId4" cstate="print"/>
          <a:srcRect/>
          <a:stretch>
            <a:fillRect/>
          </a:stretch>
        </p:blipFill>
        <p:spPr bwMode="auto">
          <a:xfrm>
            <a:off x="7977752" y="3886200"/>
            <a:ext cx="1166248" cy="1066800"/>
          </a:xfrm>
          <a:prstGeom prst="rect">
            <a:avLst/>
          </a:prstGeom>
          <a:noFill/>
        </p:spPr>
      </p:pic>
      <p:pic>
        <p:nvPicPr>
          <p:cNvPr id="33802" name="Picture 10" descr="http://www.go4costumes.com/stockimages/31722.jpg"/>
          <p:cNvPicPr>
            <a:picLocks noChangeAspect="1" noChangeArrowheads="1"/>
          </p:cNvPicPr>
          <p:nvPr/>
        </p:nvPicPr>
        <p:blipFill>
          <a:blip r:embed="rId5" cstate="print"/>
          <a:srcRect/>
          <a:stretch>
            <a:fillRect/>
          </a:stretch>
        </p:blipFill>
        <p:spPr bwMode="auto">
          <a:xfrm>
            <a:off x="8001000" y="5181600"/>
            <a:ext cx="1143000" cy="1470581"/>
          </a:xfrm>
          <a:prstGeom prst="rect">
            <a:avLst/>
          </a:prstGeom>
          <a:noFill/>
        </p:spPr>
      </p:pic>
    </p:spTree>
  </p:cSld>
  <p:clrMapOvr>
    <a:masterClrMapping/>
  </p:clrMapOvr>
  <p:transition spd="slow" advClick="0" advTm="50000">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6" presetClass="entr" presetSubtype="0" fill="hold" nodeType="afterEffect">
                                  <p:stCondLst>
                                    <p:cond delay="0"/>
                                  </p:stCondLst>
                                  <p:childTnLst>
                                    <p:set>
                                      <p:cBhvr>
                                        <p:cTn id="13" dur="1" fill="hold">
                                          <p:stCondLst>
                                            <p:cond delay="0"/>
                                          </p:stCondLst>
                                        </p:cTn>
                                        <p:tgtEl>
                                          <p:spTgt spid="33798"/>
                                        </p:tgtEl>
                                        <p:attrNameLst>
                                          <p:attrName>style.visibility</p:attrName>
                                        </p:attrNameLst>
                                      </p:cBhvr>
                                      <p:to>
                                        <p:strVal val="visible"/>
                                      </p:to>
                                    </p:set>
                                    <p:animEffect transition="in" filter="wipe(down)">
                                      <p:cBhvr>
                                        <p:cTn id="14" dur="580">
                                          <p:stCondLst>
                                            <p:cond delay="0"/>
                                          </p:stCondLst>
                                        </p:cTn>
                                        <p:tgtEl>
                                          <p:spTgt spid="33798"/>
                                        </p:tgtEl>
                                      </p:cBhvr>
                                    </p:animEffect>
                                    <p:anim calcmode="lin" valueType="num">
                                      <p:cBhvr>
                                        <p:cTn id="15" dur="1822" tmFilter="0,0; 0.14,0.36; 0.43,0.73; 0.71,0.91; 1.0,1.0">
                                          <p:stCondLst>
                                            <p:cond delay="0"/>
                                          </p:stCondLst>
                                        </p:cTn>
                                        <p:tgtEl>
                                          <p:spTgt spid="3379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379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379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379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3798"/>
                                        </p:tgtEl>
                                        <p:attrNameLst>
                                          <p:attrName>ppt_y</p:attrName>
                                        </p:attrNameLst>
                                      </p:cBhvr>
                                      <p:tavLst>
                                        <p:tav tm="0" fmla="#ppt_y-sin(pi*$)/81">
                                          <p:val>
                                            <p:fltVal val="0"/>
                                          </p:val>
                                        </p:tav>
                                        <p:tav tm="100000">
                                          <p:val>
                                            <p:fltVal val="1"/>
                                          </p:val>
                                        </p:tav>
                                      </p:tavLst>
                                    </p:anim>
                                    <p:animScale>
                                      <p:cBhvr>
                                        <p:cTn id="20" dur="26">
                                          <p:stCondLst>
                                            <p:cond delay="650"/>
                                          </p:stCondLst>
                                        </p:cTn>
                                        <p:tgtEl>
                                          <p:spTgt spid="33798"/>
                                        </p:tgtEl>
                                      </p:cBhvr>
                                      <p:to x="100000" y="60000"/>
                                    </p:animScale>
                                    <p:animScale>
                                      <p:cBhvr>
                                        <p:cTn id="21" dur="166" decel="50000">
                                          <p:stCondLst>
                                            <p:cond delay="676"/>
                                          </p:stCondLst>
                                        </p:cTn>
                                        <p:tgtEl>
                                          <p:spTgt spid="33798"/>
                                        </p:tgtEl>
                                      </p:cBhvr>
                                      <p:to x="100000" y="100000"/>
                                    </p:animScale>
                                    <p:animScale>
                                      <p:cBhvr>
                                        <p:cTn id="22" dur="26">
                                          <p:stCondLst>
                                            <p:cond delay="1312"/>
                                          </p:stCondLst>
                                        </p:cTn>
                                        <p:tgtEl>
                                          <p:spTgt spid="33798"/>
                                        </p:tgtEl>
                                      </p:cBhvr>
                                      <p:to x="100000" y="80000"/>
                                    </p:animScale>
                                    <p:animScale>
                                      <p:cBhvr>
                                        <p:cTn id="23" dur="166" decel="50000">
                                          <p:stCondLst>
                                            <p:cond delay="1338"/>
                                          </p:stCondLst>
                                        </p:cTn>
                                        <p:tgtEl>
                                          <p:spTgt spid="33798"/>
                                        </p:tgtEl>
                                      </p:cBhvr>
                                      <p:to x="100000" y="100000"/>
                                    </p:animScale>
                                    <p:animScale>
                                      <p:cBhvr>
                                        <p:cTn id="24" dur="26">
                                          <p:stCondLst>
                                            <p:cond delay="1642"/>
                                          </p:stCondLst>
                                        </p:cTn>
                                        <p:tgtEl>
                                          <p:spTgt spid="33798"/>
                                        </p:tgtEl>
                                      </p:cBhvr>
                                      <p:to x="100000" y="90000"/>
                                    </p:animScale>
                                    <p:animScale>
                                      <p:cBhvr>
                                        <p:cTn id="25" dur="166" decel="50000">
                                          <p:stCondLst>
                                            <p:cond delay="1668"/>
                                          </p:stCondLst>
                                        </p:cTn>
                                        <p:tgtEl>
                                          <p:spTgt spid="33798"/>
                                        </p:tgtEl>
                                      </p:cBhvr>
                                      <p:to x="100000" y="100000"/>
                                    </p:animScale>
                                    <p:animScale>
                                      <p:cBhvr>
                                        <p:cTn id="26" dur="26">
                                          <p:stCondLst>
                                            <p:cond delay="1808"/>
                                          </p:stCondLst>
                                        </p:cTn>
                                        <p:tgtEl>
                                          <p:spTgt spid="33798"/>
                                        </p:tgtEl>
                                      </p:cBhvr>
                                      <p:to x="100000" y="95000"/>
                                    </p:animScale>
                                    <p:animScale>
                                      <p:cBhvr>
                                        <p:cTn id="27" dur="166" decel="50000">
                                          <p:stCondLst>
                                            <p:cond delay="1834"/>
                                          </p:stCondLst>
                                        </p:cTn>
                                        <p:tgtEl>
                                          <p:spTgt spid="33798"/>
                                        </p:tgtEl>
                                      </p:cBhvr>
                                      <p:to x="100000" y="100000"/>
                                    </p:animScale>
                                  </p:childTnLst>
                                </p:cTn>
                              </p:par>
                            </p:childTnLst>
                          </p:cTn>
                        </p:par>
                        <p:par>
                          <p:cTn id="28" fill="hold">
                            <p:stCondLst>
                              <p:cond delay="4000"/>
                            </p:stCondLst>
                            <p:childTnLst>
                              <p:par>
                                <p:cTn id="29" presetID="2" presetClass="entr" presetSubtype="4" fill="hold" nodeType="afterEffect">
                                  <p:stCondLst>
                                    <p:cond delay="0"/>
                                  </p:stCondLst>
                                  <p:childTnLst>
                                    <p:set>
                                      <p:cBhvr>
                                        <p:cTn id="30" dur="1" fill="hold">
                                          <p:stCondLst>
                                            <p:cond delay="0"/>
                                          </p:stCondLst>
                                        </p:cTn>
                                        <p:tgtEl>
                                          <p:spTgt spid="33800"/>
                                        </p:tgtEl>
                                        <p:attrNameLst>
                                          <p:attrName>style.visibility</p:attrName>
                                        </p:attrNameLst>
                                      </p:cBhvr>
                                      <p:to>
                                        <p:strVal val="visible"/>
                                      </p:to>
                                    </p:set>
                                    <p:anim calcmode="lin" valueType="num">
                                      <p:cBhvr additive="base">
                                        <p:cTn id="31" dur="2000" fill="hold"/>
                                        <p:tgtEl>
                                          <p:spTgt spid="33800"/>
                                        </p:tgtEl>
                                        <p:attrNameLst>
                                          <p:attrName>ppt_x</p:attrName>
                                        </p:attrNameLst>
                                      </p:cBhvr>
                                      <p:tavLst>
                                        <p:tav tm="0">
                                          <p:val>
                                            <p:strVal val="#ppt_x"/>
                                          </p:val>
                                        </p:tav>
                                        <p:tav tm="100000">
                                          <p:val>
                                            <p:strVal val="#ppt_x"/>
                                          </p:val>
                                        </p:tav>
                                      </p:tavLst>
                                    </p:anim>
                                    <p:anim calcmode="lin" valueType="num">
                                      <p:cBhvr additive="base">
                                        <p:cTn id="32" dur="2000" fill="hold"/>
                                        <p:tgtEl>
                                          <p:spTgt spid="3380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33802"/>
                                        </p:tgtEl>
                                        <p:attrNameLst>
                                          <p:attrName>style.visibility</p:attrName>
                                        </p:attrNameLst>
                                      </p:cBhvr>
                                      <p:to>
                                        <p:strVal val="visible"/>
                                      </p:to>
                                    </p:set>
                                    <p:animEffect transition="in" filter="fade">
                                      <p:cBhvr>
                                        <p:cTn id="37" dur="5000"/>
                                        <p:tgtEl>
                                          <p:spTgt spid="33802"/>
                                        </p:tgtEl>
                                      </p:cBhvr>
                                    </p:animEffect>
                                    <p:anim calcmode="lin" valueType="num">
                                      <p:cBhvr>
                                        <p:cTn id="38" dur="5000" fill="hold"/>
                                        <p:tgtEl>
                                          <p:spTgt spid="33802"/>
                                        </p:tgtEl>
                                        <p:attrNameLst>
                                          <p:attrName>ppt_x</p:attrName>
                                        </p:attrNameLst>
                                      </p:cBhvr>
                                      <p:tavLst>
                                        <p:tav tm="0">
                                          <p:val>
                                            <p:strVal val="#ppt_x"/>
                                          </p:val>
                                        </p:tav>
                                        <p:tav tm="100000">
                                          <p:val>
                                            <p:strVal val="#ppt_x"/>
                                          </p:val>
                                        </p:tav>
                                      </p:tavLst>
                                    </p:anim>
                                    <p:anim calcmode="lin" valueType="num">
                                      <p:cBhvr>
                                        <p:cTn id="39" dur="4500" decel="100000" fill="hold"/>
                                        <p:tgtEl>
                                          <p:spTgt spid="33802"/>
                                        </p:tgtEl>
                                        <p:attrNameLst>
                                          <p:attrName>ppt_y</p:attrName>
                                        </p:attrNameLst>
                                      </p:cBhvr>
                                      <p:tavLst>
                                        <p:tav tm="0">
                                          <p:val>
                                            <p:strVal val="#ppt_y+1"/>
                                          </p:val>
                                        </p:tav>
                                        <p:tav tm="100000">
                                          <p:val>
                                            <p:strVal val="#ppt_y-.03"/>
                                          </p:val>
                                        </p:tav>
                                      </p:tavLst>
                                    </p:anim>
                                    <p:anim calcmode="lin" valueType="num">
                                      <p:cBhvr>
                                        <p:cTn id="40" dur="500" accel="100000" fill="hold">
                                          <p:stCondLst>
                                            <p:cond delay="4500"/>
                                          </p:stCondLst>
                                        </p:cTn>
                                        <p:tgtEl>
                                          <p:spTgt spid="3380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396062">
            <a:off x="5064488" y="636923"/>
            <a:ext cx="4262457" cy="1569660"/>
          </a:xfrm>
          <a:prstGeom prst="rect">
            <a:avLst/>
          </a:prstGeom>
        </p:spPr>
        <p:txBody>
          <a:bodyPr wrap="square">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Louisiana Purchase</a:t>
            </a:r>
          </a:p>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&amp; </a:t>
            </a:r>
          </a:p>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Adventures of Lewis &amp; Clark</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descr="http://www.nwcouncil.org/history/images/lewisclark.jpg"/>
          <p:cNvPicPr>
            <a:picLocks noChangeAspect="1" noChangeArrowheads="1"/>
          </p:cNvPicPr>
          <p:nvPr/>
        </p:nvPicPr>
        <p:blipFill>
          <a:blip r:embed="rId3" cstate="print"/>
          <a:srcRect/>
          <a:stretch>
            <a:fillRect/>
          </a:stretch>
        </p:blipFill>
        <p:spPr bwMode="auto">
          <a:xfrm>
            <a:off x="2774437" y="187490"/>
            <a:ext cx="1373300" cy="1336510"/>
          </a:xfrm>
          <a:prstGeom prst="rect">
            <a:avLst/>
          </a:prstGeom>
          <a:noFill/>
        </p:spPr>
      </p:pic>
      <p:pic>
        <p:nvPicPr>
          <p:cNvPr id="1028" name="Picture 4" descr="http://www.pbs.org/lewisandclark/pix/insmap.gif"/>
          <p:cNvPicPr>
            <a:picLocks noChangeAspect="1" noChangeArrowheads="1"/>
          </p:cNvPicPr>
          <p:nvPr/>
        </p:nvPicPr>
        <p:blipFill>
          <a:blip r:embed="rId4" cstate="print"/>
          <a:srcRect/>
          <a:stretch>
            <a:fillRect/>
          </a:stretch>
        </p:blipFill>
        <p:spPr bwMode="auto">
          <a:xfrm>
            <a:off x="0" y="0"/>
            <a:ext cx="2666999" cy="1981200"/>
          </a:xfrm>
          <a:prstGeom prst="rect">
            <a:avLst/>
          </a:prstGeom>
          <a:noFill/>
        </p:spPr>
      </p:pic>
      <p:pic>
        <p:nvPicPr>
          <p:cNvPr id="1030" name="Picture 6" descr="http://thegalleryinmtshasta.com/mcart/images/sacajawea.jpg"/>
          <p:cNvPicPr>
            <a:picLocks noChangeAspect="1" noChangeArrowheads="1"/>
          </p:cNvPicPr>
          <p:nvPr/>
        </p:nvPicPr>
        <p:blipFill>
          <a:blip r:embed="rId5" cstate="print"/>
          <a:srcRect/>
          <a:stretch>
            <a:fillRect/>
          </a:stretch>
        </p:blipFill>
        <p:spPr bwMode="auto">
          <a:xfrm>
            <a:off x="4191000" y="838200"/>
            <a:ext cx="1066800" cy="1626530"/>
          </a:xfrm>
          <a:prstGeom prst="rect">
            <a:avLst/>
          </a:prstGeom>
          <a:noFill/>
        </p:spPr>
      </p:pic>
      <p:sp>
        <p:nvSpPr>
          <p:cNvPr id="7" name="TextBox 6"/>
          <p:cNvSpPr txBox="1"/>
          <p:nvPr/>
        </p:nvSpPr>
        <p:spPr>
          <a:xfrm>
            <a:off x="228600" y="2426017"/>
            <a:ext cx="8610600" cy="4801314"/>
          </a:xfrm>
          <a:prstGeom prst="rect">
            <a:avLst/>
          </a:prstGeom>
          <a:noFill/>
        </p:spPr>
        <p:txBody>
          <a:bodyPr wrap="square" rtlCol="0">
            <a:spAutoFit/>
          </a:bodyPr>
          <a:lstStyle/>
          <a:p>
            <a:pPr marL="114300" indent="-114300" algn="just">
              <a:buFont typeface="Arial" pitchFamily="34" charset="0"/>
              <a:buChar char="•"/>
            </a:pPr>
            <a:r>
              <a:rPr lang="en-US" dirty="0" smtClean="0"/>
              <a:t>President Jefferson wanted to know more about the mysterious lands west of the Mississippi River.  To head the expedition, Jefferson choose 28 year old </a:t>
            </a:r>
            <a:r>
              <a:rPr lang="en-US" dirty="0" err="1" smtClean="0"/>
              <a:t>Merriweather</a:t>
            </a:r>
            <a:r>
              <a:rPr lang="en-US" dirty="0" smtClean="0"/>
              <a:t> Lewis.  Lewis was Jefferson’s personal secretary and well qualified to lead this journey of exploration. The expedition’s co-leader was William Clark, 32, a friend of Lewis’s from his military experience. </a:t>
            </a:r>
          </a:p>
          <a:p>
            <a:pPr marL="114300" indent="-114300" algn="just">
              <a:buFont typeface="Arial" pitchFamily="34" charset="0"/>
              <a:buChar char="•"/>
            </a:pPr>
            <a:endParaRPr lang="en-US" sz="1400" dirty="0" smtClean="0"/>
          </a:p>
          <a:p>
            <a:pPr marL="114300" indent="-114300" algn="just">
              <a:buFont typeface="Arial" pitchFamily="34" charset="0"/>
              <a:buChar char="•"/>
            </a:pPr>
            <a:r>
              <a:rPr lang="en-US" dirty="0" smtClean="0"/>
              <a:t>The expedition left St. Louis in the spring of 1804, slowly working its way up the Missouri River. Lewis and Clark kept a journal of their voyage, making notes on what they saw and did.  They camped in present day Bismarck, North Dakota and hired a French trader that was married to a Shoshone women named Sacagawea. When the group finally reached the Rocky mountains, Sacagawea was instrumental in navigating this difficult area, which were her native lands. </a:t>
            </a:r>
          </a:p>
          <a:p>
            <a:pPr marL="114300" indent="-114300" algn="just">
              <a:buFont typeface="Arial" pitchFamily="34" charset="0"/>
              <a:buChar char="•"/>
            </a:pPr>
            <a:endParaRPr lang="en-US" sz="1400" dirty="0" smtClean="0"/>
          </a:p>
          <a:p>
            <a:pPr marL="114300" indent="-114300" algn="just">
              <a:buFont typeface="Arial" pitchFamily="34" charset="0"/>
              <a:buChar char="•"/>
            </a:pPr>
            <a:r>
              <a:rPr lang="en-US" dirty="0" smtClean="0"/>
              <a:t>The expedition finally reached the Pacific Ocean at the mouth of the Columbia River in November 1805, after 18 months and nearly 4,000 miles of travel. They established Fort Clatsop at this point and returned to St. Louis in 1806. </a:t>
            </a:r>
          </a:p>
          <a:p>
            <a:endParaRPr lang="en-US" dirty="0"/>
          </a:p>
        </p:txBody>
      </p:sp>
    </p:spTree>
  </p:cSld>
  <p:clrMapOvr>
    <a:masterClrMapping/>
  </p:clrMapOvr>
  <p:transition spd="slow" advClick="0" advTm="50000">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style.rotation</p:attrName>
                                        </p:attrNameLst>
                                      </p:cBhvr>
                                      <p:tavLst>
                                        <p:tav tm="0">
                                          <p:val>
                                            <p:fltVal val="720"/>
                                          </p:val>
                                        </p:tav>
                                        <p:tav tm="100000">
                                          <p:val>
                                            <p:fltVal val="0"/>
                                          </p:val>
                                        </p:tav>
                                      </p:tavLst>
                                    </p:anim>
                                    <p:anim calcmode="lin" valueType="num">
                                      <p:cBhvr>
                                        <p:cTn id="9" dur="3000" fill="hold"/>
                                        <p:tgtEl>
                                          <p:spTgt spid="2"/>
                                        </p:tgtEl>
                                        <p:attrNameLst>
                                          <p:attrName>ppt_h</p:attrName>
                                        </p:attrNameLst>
                                      </p:cBhvr>
                                      <p:tavLst>
                                        <p:tav tm="0">
                                          <p:val>
                                            <p:fltVal val="0"/>
                                          </p:val>
                                        </p:tav>
                                        <p:tav tm="100000">
                                          <p:val>
                                            <p:strVal val="#ppt_h"/>
                                          </p:val>
                                        </p:tav>
                                      </p:tavLst>
                                    </p:anim>
                                    <p:anim calcmode="lin" valueType="num">
                                      <p:cBhvr>
                                        <p:cTn id="10" dur="3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3000"/>
                            </p:stCondLst>
                            <p:childTnLst>
                              <p:par>
                                <p:cTn id="12" presetID="3" presetClass="entr" presetSubtype="10" fill="hold" nodeType="after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blinds(horizontal)">
                                      <p:cBhvr>
                                        <p:cTn id="14" dur="500"/>
                                        <p:tgtEl>
                                          <p:spTgt spid="1028"/>
                                        </p:tgtEl>
                                      </p:cBhvr>
                                    </p:animEffect>
                                  </p:childTnLst>
                                </p:cTn>
                              </p:par>
                            </p:childTnLst>
                          </p:cTn>
                        </p:par>
                        <p:par>
                          <p:cTn id="15" fill="hold">
                            <p:stCondLst>
                              <p:cond delay="3500"/>
                            </p:stCondLst>
                            <p:childTnLst>
                              <p:par>
                                <p:cTn id="16" presetID="30" presetClass="entr" presetSubtype="0"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1600" decel="100000"/>
                                        <p:tgtEl>
                                          <p:spTgt spid="1026"/>
                                        </p:tgtEl>
                                      </p:cBhvr>
                                    </p:animEffect>
                                    <p:anim calcmode="lin" valueType="num">
                                      <p:cBhvr>
                                        <p:cTn id="19" dur="1600" decel="100000" fill="hold"/>
                                        <p:tgtEl>
                                          <p:spTgt spid="1026"/>
                                        </p:tgtEl>
                                        <p:attrNameLst>
                                          <p:attrName>style.rotation</p:attrName>
                                        </p:attrNameLst>
                                      </p:cBhvr>
                                      <p:tavLst>
                                        <p:tav tm="0">
                                          <p:val>
                                            <p:fltVal val="-90"/>
                                          </p:val>
                                        </p:tav>
                                        <p:tav tm="100000">
                                          <p:val>
                                            <p:fltVal val="0"/>
                                          </p:val>
                                        </p:tav>
                                      </p:tavLst>
                                    </p:anim>
                                    <p:anim calcmode="lin" valueType="num">
                                      <p:cBhvr>
                                        <p:cTn id="20" dur="1600" decel="100000" fill="hold"/>
                                        <p:tgtEl>
                                          <p:spTgt spid="1026"/>
                                        </p:tgtEl>
                                        <p:attrNameLst>
                                          <p:attrName>ppt_x</p:attrName>
                                        </p:attrNameLst>
                                      </p:cBhvr>
                                      <p:tavLst>
                                        <p:tav tm="0">
                                          <p:val>
                                            <p:strVal val="#ppt_x+0.4"/>
                                          </p:val>
                                        </p:tav>
                                        <p:tav tm="100000">
                                          <p:val>
                                            <p:strVal val="#ppt_x-0.05"/>
                                          </p:val>
                                        </p:tav>
                                      </p:tavLst>
                                    </p:anim>
                                    <p:anim calcmode="lin" valueType="num">
                                      <p:cBhvr>
                                        <p:cTn id="21" dur="1600" decel="100000" fill="hold"/>
                                        <p:tgtEl>
                                          <p:spTgt spid="1026"/>
                                        </p:tgtEl>
                                        <p:attrNameLst>
                                          <p:attrName>ppt_y</p:attrName>
                                        </p:attrNameLst>
                                      </p:cBhvr>
                                      <p:tavLst>
                                        <p:tav tm="0">
                                          <p:val>
                                            <p:strVal val="#ppt_y-0.4"/>
                                          </p:val>
                                        </p:tav>
                                        <p:tav tm="100000">
                                          <p:val>
                                            <p:strVal val="#ppt_y+0.1"/>
                                          </p:val>
                                        </p:tav>
                                      </p:tavLst>
                                    </p:anim>
                                    <p:anim calcmode="lin" valueType="num">
                                      <p:cBhvr>
                                        <p:cTn id="22" dur="400" accel="100000" fill="hold">
                                          <p:stCondLst>
                                            <p:cond delay="1600"/>
                                          </p:stCondLst>
                                        </p:cTn>
                                        <p:tgtEl>
                                          <p:spTgt spid="1026"/>
                                        </p:tgtEl>
                                        <p:attrNameLst>
                                          <p:attrName>ppt_x</p:attrName>
                                        </p:attrNameLst>
                                      </p:cBhvr>
                                      <p:tavLst>
                                        <p:tav tm="0">
                                          <p:val>
                                            <p:strVal val="#ppt_x-0.05"/>
                                          </p:val>
                                        </p:tav>
                                        <p:tav tm="100000">
                                          <p:val>
                                            <p:strVal val="#ppt_x"/>
                                          </p:val>
                                        </p:tav>
                                      </p:tavLst>
                                    </p:anim>
                                    <p:anim calcmode="lin" valueType="num">
                                      <p:cBhvr>
                                        <p:cTn id="23" dur="400" accel="100000" fill="hold">
                                          <p:stCondLst>
                                            <p:cond delay="1600"/>
                                          </p:stCondLst>
                                        </p:cTn>
                                        <p:tgtEl>
                                          <p:spTgt spid="1026"/>
                                        </p:tgtEl>
                                        <p:attrNameLst>
                                          <p:attrName>ppt_y</p:attrName>
                                        </p:attrNameLst>
                                      </p:cBhvr>
                                      <p:tavLst>
                                        <p:tav tm="0">
                                          <p:val>
                                            <p:strVal val="#ppt_y+0.1"/>
                                          </p:val>
                                        </p:tav>
                                        <p:tav tm="100000">
                                          <p:val>
                                            <p:strVal val="#ppt_y"/>
                                          </p:val>
                                        </p:tav>
                                      </p:tavLst>
                                    </p:anim>
                                  </p:childTnLst>
                                </p:cTn>
                              </p:par>
                            </p:childTnLst>
                          </p:cTn>
                        </p:par>
                        <p:par>
                          <p:cTn id="24" fill="hold">
                            <p:stCondLst>
                              <p:cond delay="5500"/>
                            </p:stCondLst>
                            <p:childTnLst>
                              <p:par>
                                <p:cTn id="25" presetID="26" presetClass="entr" presetSubtype="0" fill="hold" nodeType="after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wipe(down)">
                                      <p:cBhvr>
                                        <p:cTn id="27" dur="870">
                                          <p:stCondLst>
                                            <p:cond delay="0"/>
                                          </p:stCondLst>
                                        </p:cTn>
                                        <p:tgtEl>
                                          <p:spTgt spid="1030"/>
                                        </p:tgtEl>
                                      </p:cBhvr>
                                    </p:animEffect>
                                    <p:anim calcmode="lin" valueType="num">
                                      <p:cBhvr>
                                        <p:cTn id="28" dur="2733"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29" dur="996"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30" dur="996" tmFilter="0, 0; 0.125,0.2665; 0.25,0.4; 0.375,0.465; 0.5,0.5;  0.625,0.535; 0.75,0.6; 0.875,0.7335; 1,1">
                                          <p:stCondLst>
                                            <p:cond delay="996"/>
                                          </p:stCondLst>
                                        </p:cTn>
                                        <p:tgtEl>
                                          <p:spTgt spid="1030"/>
                                        </p:tgtEl>
                                        <p:attrNameLst>
                                          <p:attrName>ppt_y</p:attrName>
                                        </p:attrNameLst>
                                      </p:cBhvr>
                                      <p:tavLst>
                                        <p:tav tm="0" fmla="#ppt_y-sin(pi*$)/9">
                                          <p:val>
                                            <p:fltVal val="0"/>
                                          </p:val>
                                        </p:tav>
                                        <p:tav tm="100000">
                                          <p:val>
                                            <p:fltVal val="1"/>
                                          </p:val>
                                        </p:tav>
                                      </p:tavLst>
                                    </p:anim>
                                    <p:anim calcmode="lin" valueType="num">
                                      <p:cBhvr>
                                        <p:cTn id="31" dur="498" tmFilter="0, 0; 0.125,0.2665; 0.25,0.4; 0.375,0.465; 0.5,0.5;  0.625,0.535; 0.75,0.6; 0.875,0.7335; 1,1">
                                          <p:stCondLst>
                                            <p:cond delay="1986"/>
                                          </p:stCondLst>
                                        </p:cTn>
                                        <p:tgtEl>
                                          <p:spTgt spid="1030"/>
                                        </p:tgtEl>
                                        <p:attrNameLst>
                                          <p:attrName>ppt_y</p:attrName>
                                        </p:attrNameLst>
                                      </p:cBhvr>
                                      <p:tavLst>
                                        <p:tav tm="0" fmla="#ppt_y-sin(pi*$)/27">
                                          <p:val>
                                            <p:fltVal val="0"/>
                                          </p:val>
                                        </p:tav>
                                        <p:tav tm="100000">
                                          <p:val>
                                            <p:fltVal val="1"/>
                                          </p:val>
                                        </p:tav>
                                      </p:tavLst>
                                    </p:anim>
                                    <p:anim calcmode="lin" valueType="num">
                                      <p:cBhvr>
                                        <p:cTn id="32" dur="246" tmFilter="0, 0; 0.125,0.2665; 0.25,0.4; 0.375,0.465; 0.5,0.5;  0.625,0.535; 0.75,0.6; 0.875,0.7335; 1,1">
                                          <p:stCondLst>
                                            <p:cond delay="2484"/>
                                          </p:stCondLst>
                                        </p:cTn>
                                        <p:tgtEl>
                                          <p:spTgt spid="1030"/>
                                        </p:tgtEl>
                                        <p:attrNameLst>
                                          <p:attrName>ppt_y</p:attrName>
                                        </p:attrNameLst>
                                      </p:cBhvr>
                                      <p:tavLst>
                                        <p:tav tm="0" fmla="#ppt_y-sin(pi*$)/81">
                                          <p:val>
                                            <p:fltVal val="0"/>
                                          </p:val>
                                        </p:tav>
                                        <p:tav tm="100000">
                                          <p:val>
                                            <p:fltVal val="1"/>
                                          </p:val>
                                        </p:tav>
                                      </p:tavLst>
                                    </p:anim>
                                    <p:animScale>
                                      <p:cBhvr>
                                        <p:cTn id="33" dur="39">
                                          <p:stCondLst>
                                            <p:cond delay="975"/>
                                          </p:stCondLst>
                                        </p:cTn>
                                        <p:tgtEl>
                                          <p:spTgt spid="1030"/>
                                        </p:tgtEl>
                                      </p:cBhvr>
                                      <p:to x="100000" y="60000"/>
                                    </p:animScale>
                                    <p:animScale>
                                      <p:cBhvr>
                                        <p:cTn id="34" dur="249" decel="50000">
                                          <p:stCondLst>
                                            <p:cond delay="1014"/>
                                          </p:stCondLst>
                                        </p:cTn>
                                        <p:tgtEl>
                                          <p:spTgt spid="1030"/>
                                        </p:tgtEl>
                                      </p:cBhvr>
                                      <p:to x="100000" y="100000"/>
                                    </p:animScale>
                                    <p:animScale>
                                      <p:cBhvr>
                                        <p:cTn id="35" dur="39">
                                          <p:stCondLst>
                                            <p:cond delay="1968"/>
                                          </p:stCondLst>
                                        </p:cTn>
                                        <p:tgtEl>
                                          <p:spTgt spid="1030"/>
                                        </p:tgtEl>
                                      </p:cBhvr>
                                      <p:to x="100000" y="80000"/>
                                    </p:animScale>
                                    <p:animScale>
                                      <p:cBhvr>
                                        <p:cTn id="36" dur="249" decel="50000">
                                          <p:stCondLst>
                                            <p:cond delay="2007"/>
                                          </p:stCondLst>
                                        </p:cTn>
                                        <p:tgtEl>
                                          <p:spTgt spid="1030"/>
                                        </p:tgtEl>
                                      </p:cBhvr>
                                      <p:to x="100000" y="100000"/>
                                    </p:animScale>
                                    <p:animScale>
                                      <p:cBhvr>
                                        <p:cTn id="37" dur="39">
                                          <p:stCondLst>
                                            <p:cond delay="2463"/>
                                          </p:stCondLst>
                                        </p:cTn>
                                        <p:tgtEl>
                                          <p:spTgt spid="1030"/>
                                        </p:tgtEl>
                                      </p:cBhvr>
                                      <p:to x="100000" y="90000"/>
                                    </p:animScale>
                                    <p:animScale>
                                      <p:cBhvr>
                                        <p:cTn id="38" dur="249" decel="50000">
                                          <p:stCondLst>
                                            <p:cond delay="2502"/>
                                          </p:stCondLst>
                                        </p:cTn>
                                        <p:tgtEl>
                                          <p:spTgt spid="1030"/>
                                        </p:tgtEl>
                                      </p:cBhvr>
                                      <p:to x="100000" y="100000"/>
                                    </p:animScale>
                                    <p:animScale>
                                      <p:cBhvr>
                                        <p:cTn id="39" dur="39">
                                          <p:stCondLst>
                                            <p:cond delay="2712"/>
                                          </p:stCondLst>
                                        </p:cTn>
                                        <p:tgtEl>
                                          <p:spTgt spid="1030"/>
                                        </p:tgtEl>
                                      </p:cBhvr>
                                      <p:to x="100000" y="95000"/>
                                    </p:animScale>
                                    <p:animScale>
                                      <p:cBhvr>
                                        <p:cTn id="40" dur="249" decel="50000">
                                          <p:stCondLst>
                                            <p:cond delay="2751"/>
                                          </p:stCondLst>
                                        </p:cTn>
                                        <p:tgtEl>
                                          <p:spTgt spid="10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1514</TotalTime>
  <Words>1670</Words>
  <Application>Microsoft Office PowerPoint</Application>
  <PresentationFormat>On-screen Show (4:3)</PresentationFormat>
  <Paragraphs>102</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Cooper Black</vt:lpstr>
      <vt:lpstr>Forte</vt:lpstr>
      <vt:lpstr>Office Theme</vt:lpstr>
      <vt:lpstr> Chapter 8: The Jefferson Era (1800-1816)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Livonia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A New Nation (1789-1800) Chapter 9: The Jefferson Era (1800-1816) Chapter 10:  Growth &amp; Expansion (1790-1823)</dc:title>
  <dc:creator>8th Grade Social Studies</dc:creator>
  <cp:lastModifiedBy>Windows User</cp:lastModifiedBy>
  <cp:revision>213</cp:revision>
  <dcterms:created xsi:type="dcterms:W3CDTF">2011-02-03T19:18:42Z</dcterms:created>
  <dcterms:modified xsi:type="dcterms:W3CDTF">2019-01-20T22:17:25Z</dcterms:modified>
</cp:coreProperties>
</file>