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4" r:id="rId23"/>
    <p:sldId id="290" r:id="rId24"/>
    <p:sldId id="291"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599" autoAdjust="0"/>
  </p:normalViewPr>
  <p:slideViewPr>
    <p:cSldViewPr>
      <p:cViewPr varScale="1">
        <p:scale>
          <a:sx n="76" d="100"/>
          <a:sy n="76" d="100"/>
        </p:scale>
        <p:origin x="126" y="76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11/11/2018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11/11/2018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11/11/2018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11/11/2018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11/11/2018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11/11/2018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11/11/2018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11/11/2018</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11/11/2018</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11/11/2018</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11/11/2018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11/11/2018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11/11/2018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6C6A9A-B458-4559-884A-18ADC393F076}"/>
              </a:ext>
            </a:extLst>
          </p:cNvPr>
          <p:cNvPicPr>
            <a:picLocks noChangeAspect="1"/>
          </p:cNvPicPr>
          <p:nvPr/>
        </p:nvPicPr>
        <p:blipFill>
          <a:blip r:embed="rId2"/>
          <a:stretch>
            <a:fillRect/>
          </a:stretch>
        </p:blipFill>
        <p:spPr>
          <a:xfrm>
            <a:off x="4353718" y="0"/>
            <a:ext cx="3481388" cy="3702428"/>
          </a:xfrm>
          <a:prstGeom prst="rect">
            <a:avLst/>
          </a:prstGeom>
        </p:spPr>
      </p:pic>
      <p:sp>
        <p:nvSpPr>
          <p:cNvPr id="2" name="Title 1"/>
          <p:cNvSpPr>
            <a:spLocks noGrp="1"/>
          </p:cNvSpPr>
          <p:nvPr>
            <p:ph type="ctrTitle"/>
          </p:nvPr>
        </p:nvSpPr>
        <p:spPr>
          <a:xfrm>
            <a:off x="1522413" y="1905000"/>
            <a:ext cx="9144000" cy="2667000"/>
          </a:xfrm>
        </p:spPr>
        <p:txBody>
          <a:bodyPr/>
          <a:lstStyle/>
          <a:p>
            <a:pPr algn="ctr"/>
            <a:r>
              <a:rPr lang="en-US" dirty="0"/>
              <a:t>The Bill of Rights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5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 </a:t>
            </a:r>
          </a:p>
        </p:txBody>
      </p:sp>
    </p:spTree>
    <p:extLst>
      <p:ext uri="{BB962C8B-B14F-4D97-AF65-F5344CB8AC3E}">
        <p14:creationId xmlns:p14="http://schemas.microsoft.com/office/powerpoint/2010/main" val="105653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5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a:xfrm>
            <a:off x="531812" y="1905000"/>
            <a:ext cx="11049000" cy="4267200"/>
          </a:xfrm>
        </p:spPr>
        <p:txBody>
          <a:bodyPr>
            <a:normAutofit lnSpcReduction="10000"/>
          </a:bodyPr>
          <a:lstStyle/>
          <a:p>
            <a:r>
              <a:rPr lang="en-US" dirty="0"/>
              <a:t>You can’t be charged and tried for a serious crime without enough evidence for an </a:t>
            </a:r>
            <a:r>
              <a:rPr lang="en-US" u="sng" dirty="0"/>
              <a:t>indictment</a:t>
            </a:r>
            <a:r>
              <a:rPr lang="en-US" dirty="0"/>
              <a:t>, formal accusation.</a:t>
            </a:r>
          </a:p>
          <a:p>
            <a:r>
              <a:rPr lang="en-US" dirty="0"/>
              <a:t>You cannot be a witness against yourself in a trial</a:t>
            </a:r>
          </a:p>
          <a:p>
            <a:pPr lvl="1"/>
            <a:r>
              <a:rPr lang="en-US" dirty="0"/>
              <a:t>This is known as “pleading the 5</a:t>
            </a:r>
            <a:r>
              <a:rPr lang="en-US" baseline="30000" dirty="0"/>
              <a:t>th</a:t>
            </a:r>
            <a:r>
              <a:rPr lang="en-US" dirty="0"/>
              <a:t>”</a:t>
            </a:r>
          </a:p>
          <a:p>
            <a:r>
              <a:rPr lang="en-US" dirty="0"/>
              <a:t>You cannot be tried for the same crime twice, </a:t>
            </a:r>
            <a:r>
              <a:rPr lang="en-US" u="sng" dirty="0"/>
              <a:t>double jeopardy</a:t>
            </a:r>
          </a:p>
          <a:p>
            <a:r>
              <a:rPr lang="en-US" dirty="0"/>
              <a:t>You cannot have your property taken without good reason</a:t>
            </a:r>
          </a:p>
          <a:p>
            <a:pPr lvl="1"/>
            <a:r>
              <a:rPr lang="en-US" dirty="0"/>
              <a:t>One exception, the government’s power of </a:t>
            </a:r>
            <a:r>
              <a:rPr lang="en-US" u="sng" dirty="0"/>
              <a:t>eminent domain</a:t>
            </a:r>
            <a:r>
              <a:rPr lang="en-US" dirty="0"/>
              <a:t>, the power to take personal property for the benefit of the public.</a:t>
            </a:r>
          </a:p>
          <a:p>
            <a:pPr lvl="1"/>
            <a:r>
              <a:rPr lang="en-US" dirty="0"/>
              <a:t>If you do have property taken away, you need to be compensated for your loss.</a:t>
            </a:r>
          </a:p>
          <a:p>
            <a:r>
              <a:rPr lang="en-US" dirty="0"/>
              <a:t>This is all part of </a:t>
            </a:r>
            <a:r>
              <a:rPr lang="en-US" u="sng" dirty="0"/>
              <a:t>due process</a:t>
            </a:r>
            <a:r>
              <a:rPr lang="en-US" dirty="0"/>
              <a:t> of the law. Laws must be fairly applied</a:t>
            </a:r>
          </a:p>
          <a:p>
            <a:endParaRPr lang="en-US" dirty="0"/>
          </a:p>
        </p:txBody>
      </p:sp>
    </p:spTree>
    <p:extLst>
      <p:ext uri="{BB962C8B-B14F-4D97-AF65-F5344CB8AC3E}">
        <p14:creationId xmlns:p14="http://schemas.microsoft.com/office/powerpoint/2010/main" val="253311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6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a:t>
            </a:r>
            <a:r>
              <a:rPr lang="en-US" i="1" dirty="0" err="1"/>
              <a:t>defence</a:t>
            </a:r>
            <a:r>
              <a:rPr lang="en-US" i="1" dirty="0"/>
              <a:t>. </a:t>
            </a:r>
          </a:p>
        </p:txBody>
      </p:sp>
    </p:spTree>
    <p:extLst>
      <p:ext uri="{BB962C8B-B14F-4D97-AF65-F5344CB8AC3E}">
        <p14:creationId xmlns:p14="http://schemas.microsoft.com/office/powerpoint/2010/main" val="234351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6</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a:xfrm>
            <a:off x="379412" y="1905000"/>
            <a:ext cx="11430000" cy="4267200"/>
          </a:xfrm>
        </p:spPr>
        <p:txBody>
          <a:bodyPr/>
          <a:lstStyle/>
          <a:p>
            <a:r>
              <a:rPr lang="en-US" dirty="0"/>
              <a:t>Protects the rights of citizens on trial</a:t>
            </a:r>
          </a:p>
          <a:p>
            <a:r>
              <a:rPr lang="en-US" dirty="0"/>
              <a:t>Trials must be speedy and held publicly, with an unbiased jury</a:t>
            </a:r>
          </a:p>
          <a:p>
            <a:pPr lvl="1"/>
            <a:r>
              <a:rPr lang="en-US" dirty="0"/>
              <a:t>Allows for more transparency</a:t>
            </a:r>
          </a:p>
          <a:p>
            <a:r>
              <a:rPr lang="en-US" dirty="0"/>
              <a:t>The accused has the right to know what they are on trial for</a:t>
            </a:r>
          </a:p>
          <a:p>
            <a:r>
              <a:rPr lang="en-US" dirty="0"/>
              <a:t>They have the right to question witnesses called against them</a:t>
            </a:r>
          </a:p>
          <a:p>
            <a:r>
              <a:rPr lang="en-US" dirty="0"/>
              <a:t>They have the right to an attorney. If they can’t afford one the government must provide one.</a:t>
            </a:r>
          </a:p>
          <a:p>
            <a:endParaRPr lang="en-US" dirty="0"/>
          </a:p>
        </p:txBody>
      </p:sp>
    </p:spTree>
    <p:extLst>
      <p:ext uri="{BB962C8B-B14F-4D97-AF65-F5344CB8AC3E}">
        <p14:creationId xmlns:p14="http://schemas.microsoft.com/office/powerpoint/2010/main" val="338107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7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In Suits at common law, where the value in controversy shall exceed twenty dollars, the right of trial by jury shall be preserved, and no fact tried by a jury, shall be otherwise re-examined in any Court of the United States, than according to the rules of the common law.</a:t>
            </a:r>
          </a:p>
        </p:txBody>
      </p:sp>
    </p:spTree>
    <p:extLst>
      <p:ext uri="{BB962C8B-B14F-4D97-AF65-F5344CB8AC3E}">
        <p14:creationId xmlns:p14="http://schemas.microsoft.com/office/powerpoint/2010/main" val="185955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7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r>
              <a:rPr lang="en-US" dirty="0"/>
              <a:t>Citizens have the right to take civil cases (non-criminal) to a judge and jury for trial.</a:t>
            </a:r>
          </a:p>
          <a:p>
            <a:r>
              <a:rPr lang="en-US" dirty="0"/>
              <a:t>Civil cases usually involve disputes over money or property.</a:t>
            </a:r>
          </a:p>
        </p:txBody>
      </p:sp>
    </p:spTree>
    <p:extLst>
      <p:ext uri="{BB962C8B-B14F-4D97-AF65-F5344CB8AC3E}">
        <p14:creationId xmlns:p14="http://schemas.microsoft.com/office/powerpoint/2010/main" val="316556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8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Excessive bail shall not be required, nor excessive fines imposed, nor cruel and unusual punishments inflicted. </a:t>
            </a:r>
          </a:p>
        </p:txBody>
      </p:sp>
    </p:spTree>
    <p:extLst>
      <p:ext uri="{BB962C8B-B14F-4D97-AF65-F5344CB8AC3E}">
        <p14:creationId xmlns:p14="http://schemas.microsoft.com/office/powerpoint/2010/main" val="303917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8</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r>
              <a:rPr lang="en-US" dirty="0"/>
              <a:t>We have a right to a reasonable bail if we are on trial.</a:t>
            </a:r>
          </a:p>
          <a:p>
            <a:r>
              <a:rPr lang="en-US" dirty="0"/>
              <a:t>By posting a bail a defendant is able to stay out of jail while waiting for and/or during their trial.</a:t>
            </a:r>
          </a:p>
          <a:p>
            <a:pPr lvl="1"/>
            <a:r>
              <a:rPr lang="en-US" dirty="0"/>
              <a:t>If they don’t show up to their trial they have to pay the bail amount, like a fine.</a:t>
            </a:r>
          </a:p>
          <a:p>
            <a:r>
              <a:rPr lang="en-US" dirty="0"/>
              <a:t>Bails cannot be excessive, however they can be denied in very serious cases</a:t>
            </a:r>
          </a:p>
          <a:p>
            <a:r>
              <a:rPr lang="en-US" dirty="0"/>
              <a:t>Punishments for crimes cannot be excessive or overly cruel</a:t>
            </a:r>
          </a:p>
          <a:p>
            <a:r>
              <a:rPr lang="en-US" dirty="0"/>
              <a:t>Many argue over the exact definition of “cruel and unusual”</a:t>
            </a:r>
          </a:p>
        </p:txBody>
      </p:sp>
    </p:spTree>
    <p:extLst>
      <p:ext uri="{BB962C8B-B14F-4D97-AF65-F5344CB8AC3E}">
        <p14:creationId xmlns:p14="http://schemas.microsoft.com/office/powerpoint/2010/main" val="33219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9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The enumeration in the Constitution, of certain rights, shall not be construed to deny or disparage others retained by the people. </a:t>
            </a:r>
          </a:p>
        </p:txBody>
      </p:sp>
    </p:spTree>
    <p:extLst>
      <p:ext uri="{BB962C8B-B14F-4D97-AF65-F5344CB8AC3E}">
        <p14:creationId xmlns:p14="http://schemas.microsoft.com/office/powerpoint/2010/main" val="5694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9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r>
              <a:rPr lang="en-US" dirty="0"/>
              <a:t>The people have more rights than what the constitution and the bill of rights specifically grant them.</a:t>
            </a:r>
          </a:p>
          <a:p>
            <a:r>
              <a:rPr lang="en-US" dirty="0"/>
              <a:t>For instance: we are not specifically given the right to an education but we still view it as one.</a:t>
            </a:r>
          </a:p>
        </p:txBody>
      </p:sp>
    </p:spTree>
    <p:extLst>
      <p:ext uri="{BB962C8B-B14F-4D97-AF65-F5344CB8AC3E}">
        <p14:creationId xmlns:p14="http://schemas.microsoft.com/office/powerpoint/2010/main" val="76266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A849-781E-469D-B98C-5039DA917616}"/>
              </a:ext>
            </a:extLst>
          </p:cNvPr>
          <p:cNvSpPr>
            <a:spLocks noGrp="1"/>
          </p:cNvSpPr>
          <p:nvPr>
            <p:ph type="title"/>
          </p:nvPr>
        </p:nvSpPr>
        <p:spPr/>
        <p:txBody>
          <a:bodyPr/>
          <a:lstStyle/>
          <a:p>
            <a:r>
              <a:rPr lang="en-US" dirty="0"/>
              <a:t>Amendment 1</a:t>
            </a:r>
          </a:p>
        </p:txBody>
      </p:sp>
      <p:sp>
        <p:nvSpPr>
          <p:cNvPr id="3" name="Content Placeholder 2">
            <a:extLst>
              <a:ext uri="{FF2B5EF4-FFF2-40B4-BE49-F238E27FC236}">
                <a16:creationId xmlns:a16="http://schemas.microsoft.com/office/drawing/2014/main" id="{9E2292B6-BA25-498D-BA4A-090AEC2EC166}"/>
              </a:ext>
            </a:extLst>
          </p:cNvPr>
          <p:cNvSpPr>
            <a:spLocks noGrp="1"/>
          </p:cNvSpPr>
          <p:nvPr>
            <p:ph idx="1"/>
          </p:nvPr>
        </p:nvSpPr>
        <p:spPr>
          <a:xfrm>
            <a:off x="531812" y="1905000"/>
            <a:ext cx="11049000" cy="4267200"/>
          </a:xfrm>
        </p:spPr>
        <p:txBody>
          <a:bodyPr>
            <a:normAutofit/>
          </a:bodyPr>
          <a:lstStyle/>
          <a:p>
            <a:pPr marL="0" indent="0">
              <a:buNone/>
            </a:pPr>
            <a:r>
              <a:rPr lang="en-US" sz="2800" i="1"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Tree>
    <p:extLst>
      <p:ext uri="{BB962C8B-B14F-4D97-AF65-F5344CB8AC3E}">
        <p14:creationId xmlns:p14="http://schemas.microsoft.com/office/powerpoint/2010/main" val="247551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10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The powers not delegated to the United States by the Constitution, nor prohibited by it to the States, are reserved to the States respectively, or to the people.</a:t>
            </a:r>
          </a:p>
        </p:txBody>
      </p:sp>
    </p:spTree>
    <p:extLst>
      <p:ext uri="{BB962C8B-B14F-4D97-AF65-F5344CB8AC3E}">
        <p14:creationId xmlns:p14="http://schemas.microsoft.com/office/powerpoint/2010/main" val="412980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10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r>
              <a:rPr lang="en-US" dirty="0"/>
              <a:t>Any rights not given specifically to the national government goes to the state governments or the people.</a:t>
            </a:r>
          </a:p>
          <a:p>
            <a:r>
              <a:rPr lang="en-US" dirty="0"/>
              <a:t>This helps to balance out power between the state and federal government</a:t>
            </a:r>
          </a:p>
        </p:txBody>
      </p:sp>
    </p:spTree>
    <p:extLst>
      <p:ext uri="{BB962C8B-B14F-4D97-AF65-F5344CB8AC3E}">
        <p14:creationId xmlns:p14="http://schemas.microsoft.com/office/powerpoint/2010/main" val="263630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2189-8B9F-420C-B46E-4900DD881E6F}"/>
              </a:ext>
            </a:extLst>
          </p:cNvPr>
          <p:cNvSpPr>
            <a:spLocks noGrp="1"/>
          </p:cNvSpPr>
          <p:nvPr>
            <p:ph type="title"/>
          </p:nvPr>
        </p:nvSpPr>
        <p:spPr/>
        <p:txBody>
          <a:bodyPr/>
          <a:lstStyle/>
          <a:p>
            <a:pPr algn="ctr"/>
            <a:r>
              <a:rPr lang="en-US" dirty="0"/>
              <a:t>The rejected amendments</a:t>
            </a:r>
          </a:p>
        </p:txBody>
      </p:sp>
      <p:sp>
        <p:nvSpPr>
          <p:cNvPr id="3" name="Text Placeholder 2">
            <a:extLst>
              <a:ext uri="{FF2B5EF4-FFF2-40B4-BE49-F238E27FC236}">
                <a16:creationId xmlns:a16="http://schemas.microsoft.com/office/drawing/2014/main" id="{CD26359F-4B9E-4E79-A3FC-AB30593C9BC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6678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1</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After the first enumeration required by the first article of the Constitution, there shall be one Representative for every thirty thousand, until the number shall amount to one hundred, after which the proportion shall be so regulated by Congress, that there shall be not less than one hundred Representatives, nor less than one Representative for every forty thousand persons, until the number of Representatives shall amount to two hundred; after which the proportion shall be so regulated by Congress, that there shall not be less than two hundred Representatives, nor more than one Representative for every fifty thousand persons.</a:t>
            </a:r>
          </a:p>
        </p:txBody>
      </p:sp>
    </p:spTree>
    <p:extLst>
      <p:ext uri="{BB962C8B-B14F-4D97-AF65-F5344CB8AC3E}">
        <p14:creationId xmlns:p14="http://schemas.microsoft.com/office/powerpoint/2010/main" val="257166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2</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No law, varying the compensation for the services of the Senators and Representatives, shall take effect, until an election of Representatives shall have intervened.</a:t>
            </a:r>
          </a:p>
        </p:txBody>
      </p:sp>
    </p:spTree>
    <p:extLst>
      <p:ext uri="{BB962C8B-B14F-4D97-AF65-F5344CB8AC3E}">
        <p14:creationId xmlns:p14="http://schemas.microsoft.com/office/powerpoint/2010/main" val="307153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1</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r>
              <a:rPr lang="en-US" dirty="0"/>
              <a:t>No state religion</a:t>
            </a:r>
          </a:p>
          <a:p>
            <a:r>
              <a:rPr lang="en-US" dirty="0"/>
              <a:t>Government can’t ban a religion</a:t>
            </a:r>
          </a:p>
          <a:p>
            <a:r>
              <a:rPr lang="en-US" dirty="0"/>
              <a:t>Free speech</a:t>
            </a:r>
          </a:p>
          <a:p>
            <a:r>
              <a:rPr lang="en-US" dirty="0"/>
              <a:t>Government can’t interfere with the press</a:t>
            </a:r>
          </a:p>
          <a:p>
            <a:r>
              <a:rPr lang="en-US" dirty="0"/>
              <a:t>We have the right to meet in (peaceful)groups</a:t>
            </a:r>
          </a:p>
          <a:p>
            <a:r>
              <a:rPr lang="en-US" dirty="0"/>
              <a:t>We can complain to the government</a:t>
            </a:r>
          </a:p>
          <a:p>
            <a:endParaRPr lang="en-US" dirty="0"/>
          </a:p>
        </p:txBody>
      </p:sp>
    </p:spTree>
    <p:extLst>
      <p:ext uri="{BB962C8B-B14F-4D97-AF65-F5344CB8AC3E}">
        <p14:creationId xmlns:p14="http://schemas.microsoft.com/office/powerpoint/2010/main" val="15340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2</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a:xfrm>
            <a:off x="531812" y="1905000"/>
            <a:ext cx="11049000" cy="4267200"/>
          </a:xfrm>
        </p:spPr>
        <p:txBody>
          <a:bodyPr>
            <a:normAutofit/>
          </a:bodyPr>
          <a:lstStyle/>
          <a:p>
            <a:pPr marL="0" indent="0">
              <a:buNone/>
            </a:pPr>
            <a:r>
              <a:rPr lang="en-US" sz="3600" i="1" dirty="0"/>
              <a:t>A well regulated Militia, being necessary to the security of a free State, the right of the people to keep and bear Arms, shall not be infringed. </a:t>
            </a:r>
          </a:p>
        </p:txBody>
      </p:sp>
    </p:spTree>
    <p:extLst>
      <p:ext uri="{BB962C8B-B14F-4D97-AF65-F5344CB8AC3E}">
        <p14:creationId xmlns:p14="http://schemas.microsoft.com/office/powerpoint/2010/main" val="263814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2</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r>
              <a:rPr lang="en-US" dirty="0"/>
              <a:t>Citizens have the right to own weapons/firearms</a:t>
            </a:r>
          </a:p>
          <a:p>
            <a:r>
              <a:rPr lang="en-US" dirty="0"/>
              <a:t>Implies that national defense will rely on state militias, not the US military</a:t>
            </a:r>
          </a:p>
          <a:p>
            <a:r>
              <a:rPr lang="en-US" dirty="0"/>
              <a:t>Much argument over what weapons are allowable according to the 2</a:t>
            </a:r>
            <a:r>
              <a:rPr lang="en-US" baseline="30000" dirty="0"/>
              <a:t>nd</a:t>
            </a:r>
            <a:r>
              <a:rPr lang="en-US" dirty="0"/>
              <a:t> amendment</a:t>
            </a:r>
          </a:p>
        </p:txBody>
      </p:sp>
    </p:spTree>
    <p:extLst>
      <p:ext uri="{BB962C8B-B14F-4D97-AF65-F5344CB8AC3E}">
        <p14:creationId xmlns:p14="http://schemas.microsoft.com/office/powerpoint/2010/main" val="200125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3</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No Soldier shall, in time of peace be quartered in any house, without the consent of the Owner, nor in time of war, but in a manner to be prescribed by law. </a:t>
            </a:r>
          </a:p>
        </p:txBody>
      </p:sp>
    </p:spTree>
    <p:extLst>
      <p:ext uri="{BB962C8B-B14F-4D97-AF65-F5344CB8AC3E}">
        <p14:creationId xmlns:p14="http://schemas.microsoft.com/office/powerpoint/2010/main" val="9139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3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r>
              <a:rPr lang="en-US" dirty="0"/>
              <a:t>You cannot be forced to let soldiers stay in your house</a:t>
            </a:r>
          </a:p>
          <a:p>
            <a:r>
              <a:rPr lang="en-US" dirty="0"/>
              <a:t>Only applies to times of peace</a:t>
            </a:r>
          </a:p>
        </p:txBody>
      </p:sp>
    </p:spTree>
    <p:extLst>
      <p:ext uri="{BB962C8B-B14F-4D97-AF65-F5344CB8AC3E}">
        <p14:creationId xmlns:p14="http://schemas.microsoft.com/office/powerpoint/2010/main" val="285431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4 </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pPr marL="0" indent="0">
              <a:buNone/>
            </a:pPr>
            <a:r>
              <a:rPr lang="en-US" i="1" dirty="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p>
        </p:txBody>
      </p:sp>
    </p:spTree>
    <p:extLst>
      <p:ext uri="{BB962C8B-B14F-4D97-AF65-F5344CB8AC3E}">
        <p14:creationId xmlns:p14="http://schemas.microsoft.com/office/powerpoint/2010/main" val="45482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08C-D2B8-47CF-A537-D7259121AB29}"/>
              </a:ext>
            </a:extLst>
          </p:cNvPr>
          <p:cNvSpPr>
            <a:spLocks noGrp="1"/>
          </p:cNvSpPr>
          <p:nvPr>
            <p:ph type="title"/>
          </p:nvPr>
        </p:nvSpPr>
        <p:spPr/>
        <p:txBody>
          <a:bodyPr/>
          <a:lstStyle/>
          <a:p>
            <a:r>
              <a:rPr lang="en-US" dirty="0"/>
              <a:t>Amendment 4</a:t>
            </a:r>
          </a:p>
        </p:txBody>
      </p:sp>
      <p:sp>
        <p:nvSpPr>
          <p:cNvPr id="3" name="Content Placeholder 2">
            <a:extLst>
              <a:ext uri="{FF2B5EF4-FFF2-40B4-BE49-F238E27FC236}">
                <a16:creationId xmlns:a16="http://schemas.microsoft.com/office/drawing/2014/main" id="{133B1AAA-A7D6-4B63-9C76-60C7C4154483}"/>
              </a:ext>
            </a:extLst>
          </p:cNvPr>
          <p:cNvSpPr>
            <a:spLocks noGrp="1"/>
          </p:cNvSpPr>
          <p:nvPr>
            <p:ph idx="1"/>
          </p:nvPr>
        </p:nvSpPr>
        <p:spPr/>
        <p:txBody>
          <a:bodyPr/>
          <a:lstStyle/>
          <a:p>
            <a:r>
              <a:rPr lang="en-US" dirty="0"/>
              <a:t>The government cannot search through or take your things without “probable cause”</a:t>
            </a:r>
          </a:p>
          <a:p>
            <a:pPr lvl="1"/>
            <a:r>
              <a:rPr lang="en-US" dirty="0"/>
              <a:t>In other words, they have to have a valid reason</a:t>
            </a:r>
          </a:p>
          <a:p>
            <a:r>
              <a:rPr lang="en-US" dirty="0"/>
              <a:t>Police officers need a </a:t>
            </a:r>
            <a:r>
              <a:rPr lang="en-US" u="sng" dirty="0"/>
              <a:t>search warrant</a:t>
            </a:r>
            <a:r>
              <a:rPr lang="en-US" dirty="0"/>
              <a:t> in order to look through someone’s property</a:t>
            </a:r>
          </a:p>
          <a:p>
            <a:r>
              <a:rPr lang="en-US" dirty="0"/>
              <a:t>Police can still conduct “emergency searches”</a:t>
            </a:r>
          </a:p>
        </p:txBody>
      </p:sp>
    </p:spTree>
    <p:extLst>
      <p:ext uri="{BB962C8B-B14F-4D97-AF65-F5344CB8AC3E}">
        <p14:creationId xmlns:p14="http://schemas.microsoft.com/office/powerpoint/2010/main" val="15357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169</TotalTime>
  <Words>1216</Words>
  <Application>Microsoft Office PowerPoint</Application>
  <PresentationFormat>Custom</PresentationFormat>
  <Paragraphs>77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Consolas</vt:lpstr>
      <vt:lpstr>Corbel</vt:lpstr>
      <vt:lpstr>Chalkboard 16x9</vt:lpstr>
      <vt:lpstr>The Bill of Rights</vt:lpstr>
      <vt:lpstr>Amendment 1</vt:lpstr>
      <vt:lpstr>Amendment 1</vt:lpstr>
      <vt:lpstr>Amendment 2</vt:lpstr>
      <vt:lpstr>Amendment 2</vt:lpstr>
      <vt:lpstr>Amendment 3</vt:lpstr>
      <vt:lpstr>Amendment 3 </vt:lpstr>
      <vt:lpstr>Amendment 4 </vt:lpstr>
      <vt:lpstr>Amendment 4</vt:lpstr>
      <vt:lpstr>Amendment 5 </vt:lpstr>
      <vt:lpstr>Amendment 5 </vt:lpstr>
      <vt:lpstr>Amendment 6 </vt:lpstr>
      <vt:lpstr>Amendment 6</vt:lpstr>
      <vt:lpstr>Amendment 7 </vt:lpstr>
      <vt:lpstr>Amendment 7 </vt:lpstr>
      <vt:lpstr>Amendment 8 </vt:lpstr>
      <vt:lpstr>Amendment 8</vt:lpstr>
      <vt:lpstr>Amendment 9 </vt:lpstr>
      <vt:lpstr>Amendment 9 </vt:lpstr>
      <vt:lpstr>Amendment 10 </vt:lpstr>
      <vt:lpstr>Amendment 10 </vt:lpstr>
      <vt:lpstr>The rejected amendments</vt:lpstr>
      <vt:lpstr>Amendment 1</vt:lpstr>
      <vt:lpstr>Amendment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dc:title>
  <dc:creator>the Partons</dc:creator>
  <cp:lastModifiedBy>the Partons</cp:lastModifiedBy>
  <cp:revision>13</cp:revision>
  <dcterms:created xsi:type="dcterms:W3CDTF">2018-11-10T22:28:30Z</dcterms:created>
  <dcterms:modified xsi:type="dcterms:W3CDTF">2018-11-11T23:04:34Z</dcterms:modified>
</cp:coreProperties>
</file>