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3"/>
  </p:handoutMasterIdLst>
  <p:sldIdLst>
    <p:sldId id="256" r:id="rId2"/>
    <p:sldId id="259" r:id="rId3"/>
    <p:sldId id="257" r:id="rId4"/>
    <p:sldId id="258" r:id="rId5"/>
    <p:sldId id="268" r:id="rId6"/>
    <p:sldId id="260" r:id="rId7"/>
    <p:sldId id="261" r:id="rId8"/>
    <p:sldId id="262" r:id="rId9"/>
    <p:sldId id="264" r:id="rId10"/>
    <p:sldId id="270" r:id="rId11"/>
    <p:sldId id="273" r:id="rId12"/>
    <p:sldId id="263" r:id="rId13"/>
    <p:sldId id="275" r:id="rId14"/>
    <p:sldId id="272" r:id="rId15"/>
    <p:sldId id="276" r:id="rId16"/>
    <p:sldId id="266" r:id="rId17"/>
    <p:sldId id="267" r:id="rId18"/>
    <p:sldId id="265" r:id="rId19"/>
    <p:sldId id="277" r:id="rId20"/>
    <p:sldId id="271" r:id="rId21"/>
    <p:sldId id="278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122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BB0E62-6D7D-4988-B147-E61CED7F8EF3}" type="datetimeFigureOut">
              <a:rPr lang="en-US" smtClean="0"/>
              <a:pPr/>
              <a:t>9/8/2017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494A67-3415-4BAC-A5AA-244BF7F6A4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2258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095C0-AA32-44F1-A7EA-920195C6E06B}" type="datetimeFigureOut">
              <a:rPr lang="en-US" smtClean="0"/>
              <a:pPr/>
              <a:t>9/8/2017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0F46E-6E9A-40E7-B668-D7D09898C60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095C0-AA32-44F1-A7EA-920195C6E06B}" type="datetimeFigureOut">
              <a:rPr lang="en-US" smtClean="0"/>
              <a:pPr/>
              <a:t>9/8/2017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0F46E-6E9A-40E7-B668-D7D09898C60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095C0-AA32-44F1-A7EA-920195C6E06B}" type="datetimeFigureOut">
              <a:rPr lang="en-US" smtClean="0"/>
              <a:pPr/>
              <a:t>9/8/2017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0F46E-6E9A-40E7-B668-D7D09898C60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095C0-AA32-44F1-A7EA-920195C6E06B}" type="datetimeFigureOut">
              <a:rPr lang="en-US" smtClean="0"/>
              <a:pPr/>
              <a:t>9/8/2017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0F46E-6E9A-40E7-B668-D7D09898C60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095C0-AA32-44F1-A7EA-920195C6E06B}" type="datetimeFigureOut">
              <a:rPr lang="en-US" smtClean="0"/>
              <a:pPr/>
              <a:t>9/8/2017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0F46E-6E9A-40E7-B668-D7D09898C60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095C0-AA32-44F1-A7EA-920195C6E06B}" type="datetimeFigureOut">
              <a:rPr lang="en-US" smtClean="0"/>
              <a:pPr/>
              <a:t>9/8/2017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0F46E-6E9A-40E7-B668-D7D09898C60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095C0-AA32-44F1-A7EA-920195C6E06B}" type="datetimeFigureOut">
              <a:rPr lang="en-US" smtClean="0"/>
              <a:pPr/>
              <a:t>9/8/2017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0F46E-6E9A-40E7-B668-D7D09898C60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095C0-AA32-44F1-A7EA-920195C6E06B}" type="datetimeFigureOut">
              <a:rPr lang="en-US" smtClean="0"/>
              <a:pPr/>
              <a:t>9/8/2017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0F46E-6E9A-40E7-B668-D7D09898C60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095C0-AA32-44F1-A7EA-920195C6E06B}" type="datetimeFigureOut">
              <a:rPr lang="en-US" smtClean="0"/>
              <a:pPr/>
              <a:t>9/8/2017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0F46E-6E9A-40E7-B668-D7D09898C60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095C0-AA32-44F1-A7EA-920195C6E06B}" type="datetimeFigureOut">
              <a:rPr lang="en-US" smtClean="0"/>
              <a:pPr/>
              <a:t>9/8/2017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0F46E-6E9A-40E7-B668-D7D09898C60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095C0-AA32-44F1-A7EA-920195C6E06B}" type="datetimeFigureOut">
              <a:rPr lang="en-US" smtClean="0"/>
              <a:pPr/>
              <a:t>9/8/2017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0F46E-6E9A-40E7-B668-D7D09898C60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C095C0-AA32-44F1-A7EA-920195C6E06B}" type="datetimeFigureOut">
              <a:rPr lang="en-US" smtClean="0"/>
              <a:pPr/>
              <a:t>9/8/2017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E0F46E-6E9A-40E7-B668-D7D09898C60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8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lections.harpweek.com/1868/cartoon-1868-large.asp?UniqueID=5&amp;Year=1868" TargetMode="Externa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carpetbaggers&amp;source=images&amp;cd=&amp;cad=rja&amp;docid=3-OYL6I1H-P7GM&amp;tbnid=Yd7JhCLjySJCmM:&amp;ved=&amp;url=http://www.tredegar.org/richmond-sols/jim-crow-scalawags.aspx&amp;ei=oi5tUcT2DsWa0QHA6YHYDg&amp;bvm=bv.45175338,d.dmQ&amp;psig=AFQjCNHwlL6lLe2cJG-Z_Jiz40JxcrZQaw&amp;ust=1366196258558713" TargetMode="External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1.jpeg"/><Relationship Id="rId5" Type="http://schemas.openxmlformats.org/officeDocument/2006/relationships/hyperlink" Target="http://cwmemory.com/wp-content/uploads/2012/02/Corbis-BE037561.jpg" TargetMode="External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m/url?sa=i&amp;rct=j&amp;q=black+codes&amp;source=images&amp;cd=&amp;cad=rja&amp;docid=GhtffEhZoSutFM&amp;tbnid=6JY2_3K24b9MYM:&amp;ved=&amp;url=http://websupport1.citytech.cuny.edu/Faculty/pcatapano/US2/reconstruction2010.html&amp;ei=9-dnUaLvE4vj4AOaqoHYAQ&amp;bvm=bv.45175338,d.dmg&amp;psig=AFQjCNEaRPzL1w1j_qW7c67jpkniZvctzg&amp;ust=1365850487653677" TargetMode="External"/><Relationship Id="rId3" Type="http://schemas.openxmlformats.org/officeDocument/2006/relationships/image" Target="../media/image32.jpeg"/><Relationship Id="rId7" Type="http://schemas.openxmlformats.org/officeDocument/2006/relationships/image" Target="../media/image34.jpeg"/><Relationship Id="rId2" Type="http://schemas.openxmlformats.org/officeDocument/2006/relationships/hyperlink" Target="http://www.google.com/url?sa=i&amp;rct=j&amp;q=black+codes&amp;source=images&amp;cd=&amp;cad=rja&amp;docid=TysKarXePBLNjM&amp;tbnid=6xtEukrSuGVcFM:&amp;ved=&amp;url=http://www.sodahead.com/united-states/do-conservatives-want-to-take-america-backwards/question-2572509/comment-81592877/&amp;ei=9-dnUaLvE4vj4AOaqoHYAQ&amp;bvm=bv.45175338,d.dmg&amp;psig=AFQjCNEaRPzL1w1j_qW7c67jpkniZvctzg&amp;ust=1365850487653677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om/url?sa=i&amp;rct=j&amp;q=black+codes&amp;source=images&amp;cd=&amp;cad=rja&amp;docid=b4h76va3RX6mqM&amp;tbnid=Han_DVF8mqEoeM:&amp;ved=&amp;url=http://www.vuvox.com/collage/detail/0d56d3f7e?item=23659&amp;ei=9-dnUaLvE4vj4AOaqoHYAQ&amp;bvm=bv.45175338,d.dmg&amp;psig=AFQjCNEaRPzL1w1j_qW7c67jpkniZvctzg&amp;ust=1365850487653677" TargetMode="External"/><Relationship Id="rId11" Type="http://schemas.openxmlformats.org/officeDocument/2006/relationships/image" Target="../media/image36.jpeg"/><Relationship Id="rId5" Type="http://schemas.openxmlformats.org/officeDocument/2006/relationships/image" Target="../media/image33.jpeg"/><Relationship Id="rId10" Type="http://schemas.openxmlformats.org/officeDocument/2006/relationships/hyperlink" Target="http://www.google.com/url?sa=i&amp;rct=j&amp;q=black+codes&amp;source=images&amp;cd=&amp;cad=rja&amp;docid=mpC6y-ksW2STEM&amp;tbnid=t6EoDW2bQGazUM:&amp;ved=&amp;url=http://www.afrotexan.com/freedmen/&amp;ei=9-dnUaLvE4vj4AOaqoHYAQ&amp;bvm=bv.45175338,d.dmg&amp;psig=AFQjCNEaRPzL1w1j_qW7c67jpkniZvctzg&amp;ust=1365850487653677" TargetMode="External"/><Relationship Id="rId4" Type="http://schemas.openxmlformats.org/officeDocument/2006/relationships/hyperlink" Target="http://www.google.com/url?sa=i&amp;rct=j&amp;q=black+codes&amp;source=images&amp;cd=&amp;cad=rja&amp;docid=GhtffEhZoSutFM&amp;tbnid=I_n8ZhCxIV7vcM:&amp;ved=&amp;url=http://websupport1.citytech.cuny.edu/Faculty/pcatapano/US2/reconstruction2010.html&amp;ei=9-dnUaLvE4vj4AOaqoHYAQ&amp;bvm=bv.45175338,d.dmg&amp;psig=AFQjCNEaRPzL1w1j_qW7c67jpkniZvctzg&amp;ust=1365850487653677" TargetMode="External"/><Relationship Id="rId9" Type="http://schemas.openxmlformats.org/officeDocument/2006/relationships/image" Target="../media/image3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7" Type="http://schemas.openxmlformats.org/officeDocument/2006/relationships/image" Target="../media/image39.jpeg"/><Relationship Id="rId2" Type="http://schemas.openxmlformats.org/officeDocument/2006/relationships/hyperlink" Target="http://en.wikipedia.org/wiki/File:Mississippi_ku_klux.jpg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google.com/url?sa=i&amp;rct=j&amp;q=origins+of+the+KKK&amp;source=images&amp;cd=&amp;cad=rja&amp;docid=P25tyNql_4B2gM&amp;tbnid=oEl_nqxdNaFHKM:&amp;ved=&amp;url=http://www.democraticunderground.com/discuss/duboard.php?az=view_all&amp;address=214x168015&amp;ei=4TdtUcLpEqb-0gHIv4CwBg&amp;bvm=bv.45175338,d.dmQ&amp;psig=AFQjCNHrlOXCj9WI8nP9wWkuGhtE_qEihg&amp;ust=1366198625582920" TargetMode="External"/><Relationship Id="rId5" Type="http://schemas.openxmlformats.org/officeDocument/2006/relationships/image" Target="../media/image38.jpeg"/><Relationship Id="rId4" Type="http://schemas.openxmlformats.org/officeDocument/2006/relationships/hyperlink" Target="file:///\\localhost\upload.wikimedia.org\wikipedia\commons\9\99\George_W._Ashburn.jpg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hyperlink" Target="http://elections.harpweek.com/1868/cartoon-1868-large.asp?UniqueID=3&amp;Year=1868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7" Type="http://schemas.openxmlformats.org/officeDocument/2006/relationships/image" Target="../media/image45.jpeg"/><Relationship Id="rId2" Type="http://schemas.openxmlformats.org/officeDocument/2006/relationships/hyperlink" Target="http://www.google.com/url?sa=i&amp;rct=j&amp;q=panic+of+1873&amp;source=images&amp;cd=&amp;cad=rja&amp;docid=GFPPyuvRLTYQfM&amp;tbnid=uyIyq-ZJW9k1GM:&amp;ved=0CAUQjRw&amp;url=http://fineartamerica.com/featured/financial-panic-of-1873-thomas-nast-everett.html&amp;ei=VYRuUZWhH4354AO-xYCoCQ&amp;bvm=bv.45368065,d.dmg&amp;psig=AFQjCNEQm5VwiHFa0EjCic-ddCxkkS_MHQ&amp;ust=1366283711605993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om/url?sa=i&amp;rct=j&amp;q=panic+of+1873&amp;source=images&amp;cd=&amp;cad=rja&amp;docid=sjKqGe0e4rwWiM&amp;tbnid=exvFw9QYvI7XTM:&amp;ved=0CAUQjRw&amp;url=http://people.virginia.edu/~sfr/enam312/decades/187507.html&amp;ei=YYVuUe-hFM_C4AOtgIHgDQ&amp;bvm=bv.45368065,d.dmg&amp;psig=AFQjCNEQm5VwiHFa0EjCic-ddCxkkS_MHQ&amp;ust=1366283711605993" TargetMode="External"/><Relationship Id="rId5" Type="http://schemas.openxmlformats.org/officeDocument/2006/relationships/image" Target="../media/image44.jpeg"/><Relationship Id="rId4" Type="http://schemas.openxmlformats.org/officeDocument/2006/relationships/hyperlink" Target="http://www.google.com/url?sa=i&amp;rct=j&amp;q=panic+of+1873&amp;source=images&amp;cd=&amp;cad=rja&amp;docid=HpyyJw-Oa77JiM&amp;tbnid=NXxMFYlCWlyrdM:&amp;ved=0CAUQjRw&amp;url=http://srnels.people.wm.edu/articles/realGrtDepr.html&amp;ei=EIVuUZjaE8_C4AOtgIHgDQ&amp;bvm=bv.45368065,d.dmg&amp;psig=AFQjCNEQm5VwiHFa0EjCic-ddCxkkS_MHQ&amp;ust=1366283711605993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3" Type="http://schemas.openxmlformats.org/officeDocument/2006/relationships/image" Target="../media/image49.jpeg"/><Relationship Id="rId7" Type="http://schemas.openxmlformats.org/officeDocument/2006/relationships/image" Target="../media/image52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hyperlink" Target="http://www.google.com/url?sa=i&amp;source=images&amp;cd=&amp;cad=rja&amp;uact=8&amp;docid=dArUGKxLrqWj_M&amp;tbnid=U30pwVUi_O_ScM:&amp;ved=0CAgQjRw&amp;url=http://americanhistory.si.edu/brown/history/1-segregated/separate-but-equal.html&amp;ei=UrUyU5GxHcuKkAevqICIBQ&amp;psig=AFQjCNFbeCxFaCfgN3xGQg_g8kYihuplBQ&amp;ust=1395918546547307" TargetMode="External"/><Relationship Id="rId9" Type="http://schemas.openxmlformats.org/officeDocument/2006/relationships/image" Target="../media/image5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t0.gstatic.com/images?q=tbn:ANd9GcSeaiPgEb_ufR_TAvIkNRYzvUwk41RxoeGEnuGVw61xckjru7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572000"/>
            <a:ext cx="9144000" cy="2152650"/>
          </a:xfrm>
        </p:spPr>
        <p:txBody>
          <a:bodyPr>
            <a:noAutofit/>
          </a:bodyPr>
          <a:lstStyle/>
          <a:p>
            <a:r>
              <a:rPr lang="en-US" sz="7200" b="1" dirty="0" smtClean="0"/>
              <a:t>Reconstruction Era (1863-1877)</a:t>
            </a:r>
            <a:endParaRPr lang="en-US" sz="72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4419600"/>
            <a:ext cx="7086600" cy="12192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6000" b="1" dirty="0" smtClean="0"/>
              <a:t>Johnson Loses Control</a:t>
            </a: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57150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Johnson attacks the Radical Republicans &amp; their policies (Fires Stanton &amp; other officers/</a:t>
            </a:r>
            <a:r>
              <a:rPr lang="en-US" b="1" dirty="0" smtClean="0"/>
              <a:t>Tenure</a:t>
            </a:r>
            <a:r>
              <a:rPr lang="en-US" dirty="0" smtClean="0"/>
              <a:t> </a:t>
            </a:r>
            <a:r>
              <a:rPr lang="en-US" b="1" dirty="0" smtClean="0"/>
              <a:t>Act</a:t>
            </a:r>
            <a:r>
              <a:rPr lang="en-US" dirty="0" smtClean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Radicals push </a:t>
            </a:r>
            <a:r>
              <a:rPr lang="en-US" b="1" dirty="0" smtClean="0"/>
              <a:t>Military Reconstruction Act </a:t>
            </a:r>
            <a:r>
              <a:rPr lang="en-US" dirty="0" smtClean="0"/>
              <a:t>through Congress (override veto/ 5 districts/ start over)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House of Representatives </a:t>
            </a:r>
            <a:r>
              <a:rPr lang="en-US" b="1" dirty="0" smtClean="0"/>
              <a:t>impeaches</a:t>
            </a:r>
            <a:r>
              <a:rPr lang="en-US" dirty="0" smtClean="0"/>
              <a:t> Johnson but the Senate is 1 vote short of removal (no crime)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In the </a:t>
            </a:r>
            <a:r>
              <a:rPr lang="en-US" b="1" dirty="0" smtClean="0"/>
              <a:t>Election of 1868 </a:t>
            </a:r>
            <a:r>
              <a:rPr lang="en-US" dirty="0" smtClean="0"/>
              <a:t>the Republicans nominated US </a:t>
            </a:r>
            <a:r>
              <a:rPr lang="en-US" b="1" dirty="0" smtClean="0"/>
              <a:t>Grant</a:t>
            </a:r>
            <a:r>
              <a:rPr lang="en-US" dirty="0" smtClean="0"/>
              <a:t> over Johnson because he was the hero of the war and he would get </a:t>
            </a:r>
            <a:r>
              <a:rPr lang="en-US" b="1" dirty="0" smtClean="0"/>
              <a:t>votes</a:t>
            </a:r>
            <a:r>
              <a:rPr lang="en-US" dirty="0" smtClean="0"/>
              <a:t> from </a:t>
            </a:r>
            <a:r>
              <a:rPr lang="en-US" b="1" dirty="0" smtClean="0"/>
              <a:t>AA</a:t>
            </a:r>
            <a:r>
              <a:rPr lang="en-US" dirty="0" smtClean="0"/>
              <a:t> voters in the South (esp. with the military protecting them)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txBody>
          <a:bodyPr>
            <a:noAutofit/>
          </a:bodyPr>
          <a:lstStyle/>
          <a:p>
            <a:r>
              <a:rPr lang="en-US" sz="5600" b="1" dirty="0" smtClean="0"/>
              <a:t>Reconstruction </a:t>
            </a:r>
            <a:r>
              <a:rPr lang="en-US" sz="5600" b="1" dirty="0" smtClean="0"/>
              <a:t>Amendments</a:t>
            </a:r>
            <a:endParaRPr lang="en-US" sz="5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5943600"/>
          </a:xfrm>
        </p:spPr>
        <p:txBody>
          <a:bodyPr>
            <a:normAutofit/>
          </a:bodyPr>
          <a:lstStyle/>
          <a:p>
            <a:r>
              <a:rPr lang="en-US" dirty="0" smtClean="0"/>
              <a:t>All persons born or naturalized in the US are citizens </a:t>
            </a:r>
          </a:p>
          <a:p>
            <a:r>
              <a:rPr lang="en-US" dirty="0" smtClean="0"/>
              <a:t>Neither slavery nor involuntary servitude shall exist within the US or any place subject to its jurisdiction</a:t>
            </a:r>
          </a:p>
          <a:p>
            <a:r>
              <a:rPr lang="en-US" dirty="0" smtClean="0"/>
              <a:t>The right of citizens of the US to vote shall not be denied or abridged by the US or State on account of race, color, or previous condition of servitude</a:t>
            </a:r>
          </a:p>
          <a:p>
            <a:r>
              <a:rPr lang="en-US" dirty="0" smtClean="0"/>
              <a:t>No State shall deprive any person of life, liberty, or property, without due process of law</a:t>
            </a:r>
          </a:p>
          <a:p>
            <a:r>
              <a:rPr lang="en-US" dirty="0" smtClean="0"/>
              <a:t>Congress has power to pass appropriate legislation to enforce the law</a:t>
            </a:r>
          </a:p>
          <a:p>
            <a:r>
              <a:rPr lang="en-US" dirty="0" smtClean="0"/>
              <a:t>All persons must have equal protection of the laws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n-US" sz="6000" b="1" dirty="0" smtClean="0"/>
              <a:t>Johnson to Grant 1865-1868</a:t>
            </a: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482" name="Picture 2" descr="http://t3.gstatic.com/images?q=tbn:ANd9GcQM4Xbsp-10O0ENfOM4zy7SLnbRLkAOW6KPwP1vmkVwxbiRVMPOM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857750"/>
            <a:ext cx="3962400" cy="2000250"/>
          </a:xfrm>
          <a:prstGeom prst="rect">
            <a:avLst/>
          </a:prstGeom>
          <a:noFill/>
        </p:spPr>
      </p:pic>
      <p:pic>
        <p:nvPicPr>
          <p:cNvPr id="20484" name="Picture 4" descr="http://t2.gstatic.com/images?q=tbn:ANd9GcRw8bGOWSu8zbIJWGOhB-DvnjmesAHUshMmrHX2CI0mVP9vhN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895600"/>
            <a:ext cx="3962400" cy="1933575"/>
          </a:xfrm>
          <a:prstGeom prst="rect">
            <a:avLst/>
          </a:prstGeom>
          <a:noFill/>
        </p:spPr>
      </p:pic>
      <p:pic>
        <p:nvPicPr>
          <p:cNvPr id="20490" name="Picture 10" descr="http://t1.gstatic.com/images?q=tbn:ANd9GcRRyG4W3uTdTTq81zIuKAo84ghR60n4pteyk3t1qgeG1SppnaMz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916885"/>
            <a:ext cx="3962400" cy="1959665"/>
          </a:xfrm>
          <a:prstGeom prst="rect">
            <a:avLst/>
          </a:prstGeom>
          <a:noFill/>
        </p:spPr>
      </p:pic>
      <p:pic>
        <p:nvPicPr>
          <p:cNvPr id="20496" name="Picture 16" descr="http://t2.gstatic.com/images?q=tbn:ANd9GcR430bizBIX-0vn-Rg8RmAFhgWdd_9gjkn8M5xqcI94bRc-l_b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62401" y="838200"/>
            <a:ext cx="5181600" cy="2438400"/>
          </a:xfrm>
          <a:prstGeom prst="rect">
            <a:avLst/>
          </a:prstGeom>
          <a:noFill/>
        </p:spPr>
      </p:pic>
      <p:pic>
        <p:nvPicPr>
          <p:cNvPr id="20498" name="Picture 18" descr="Click to see a large version of this cartoon...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36646" y="3276600"/>
            <a:ext cx="5207355" cy="3581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>
            <a:noAutofit/>
          </a:bodyPr>
          <a:lstStyle/>
          <a:p>
            <a:r>
              <a:rPr lang="en-US" sz="6000" b="1" dirty="0" smtClean="0"/>
              <a:t>Carpetbaggers &amp; Scalawags</a:t>
            </a:r>
            <a:endParaRPr lang="en-US" sz="6000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0" y="838200"/>
            <a:ext cx="4724400" cy="266700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b="1" dirty="0" smtClean="0"/>
              <a:t>1. </a:t>
            </a:r>
            <a:r>
              <a:rPr lang="en-US" dirty="0" smtClean="0"/>
              <a:t>A Northerner who went to the South after the Civil War for political or financial advantage.</a:t>
            </a:r>
          </a:p>
          <a:p>
            <a:pPr>
              <a:buNone/>
            </a:pPr>
            <a:r>
              <a:rPr lang="en-US" b="1" dirty="0" smtClean="0"/>
              <a:t>2. </a:t>
            </a:r>
            <a:r>
              <a:rPr lang="en-US" dirty="0" smtClean="0"/>
              <a:t>An outsider, especially a politician, who seeks a position or success in a new locality.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838200"/>
            <a:ext cx="4495800" cy="2895600"/>
          </a:xfrm>
        </p:spPr>
        <p:txBody>
          <a:bodyPr>
            <a:normAutofit fontScale="92500"/>
          </a:bodyPr>
          <a:lstStyle/>
          <a:p>
            <a:pPr marL="514350" indent="-514350">
              <a:buAutoNum type="arabicPeriod"/>
            </a:pPr>
            <a:r>
              <a:rPr lang="en-US" dirty="0" smtClean="0"/>
              <a:t>a scamp; rascal. </a:t>
            </a:r>
          </a:p>
          <a:p>
            <a:pPr marL="514350" indent="-514350">
              <a:buAutoNum type="arabicPeriod"/>
            </a:pPr>
            <a:endParaRPr lang="en-US" dirty="0" smtClean="0"/>
          </a:p>
          <a:p>
            <a:pPr>
              <a:buNone/>
            </a:pPr>
            <a:r>
              <a:rPr lang="en-US" b="1" dirty="0" smtClean="0"/>
              <a:t>2. </a:t>
            </a:r>
            <a:r>
              <a:rPr lang="en-US" dirty="0" smtClean="0"/>
              <a:t>a white Southerner who supported Republican policy during Reconstruction, often for personal gain.</a:t>
            </a:r>
          </a:p>
        </p:txBody>
      </p:sp>
      <p:pic>
        <p:nvPicPr>
          <p:cNvPr id="1026" name="Picture 2" descr="http://miscellany101.files.wordpress.com/2010/07/carpetbagger.gif?w=63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3505200"/>
            <a:ext cx="3200400" cy="3352800"/>
          </a:xfrm>
          <a:prstGeom prst="rect">
            <a:avLst/>
          </a:prstGeom>
          <a:noFill/>
        </p:spPr>
      </p:pic>
      <p:pic>
        <p:nvPicPr>
          <p:cNvPr id="1028" name="Picture 4" descr="http://www.tredegar.org/resources/internal/file_views/465/2_Carpetbagger-sm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524250"/>
            <a:ext cx="2895600" cy="3333750"/>
          </a:xfrm>
          <a:prstGeom prst="rect">
            <a:avLst/>
          </a:prstGeom>
          <a:noFill/>
        </p:spPr>
      </p:pic>
      <p:pic>
        <p:nvPicPr>
          <p:cNvPr id="1030" name="Picture 6" descr="http://cwmemory.com/wp-content/uploads/2012/02/Corbis-BE037561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67425" y="3505201"/>
            <a:ext cx="3076575" cy="3352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Autofit/>
          </a:bodyPr>
          <a:lstStyle/>
          <a:p>
            <a:r>
              <a:rPr lang="en-US" sz="7200" b="1" dirty="0" smtClean="0"/>
              <a:t>Broken Promises</a:t>
            </a:r>
            <a:endParaRPr lang="en-US" sz="7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http://2.bp.blogspot.com/-fKHR4ZiEI7s/TzUNbs4GFKI/AAAAAAAAA8Q/tISTZhCgn3c/s1600/jim+crow+4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1143000"/>
            <a:ext cx="3200400" cy="2843414"/>
          </a:xfrm>
          <a:prstGeom prst="rect">
            <a:avLst/>
          </a:prstGeom>
          <a:noFill/>
        </p:spPr>
      </p:pic>
      <p:pic>
        <p:nvPicPr>
          <p:cNvPr id="1028" name="Picture 4" descr="http://websupport1.citytech.cuny.edu/Faculty/pcatapano/US2/US%20Images/whitemansgovernment1868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143000"/>
            <a:ext cx="3175708" cy="5715000"/>
          </a:xfrm>
          <a:prstGeom prst="rect">
            <a:avLst/>
          </a:prstGeom>
          <a:noFill/>
        </p:spPr>
      </p:pic>
      <p:pic>
        <p:nvPicPr>
          <p:cNvPr id="1030" name="Picture 6" descr="http://www.vuvox.com/media/annotations/thumb_23659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00400" y="3657601"/>
            <a:ext cx="2743201" cy="3200400"/>
          </a:xfrm>
          <a:prstGeom prst="rect">
            <a:avLst/>
          </a:prstGeom>
          <a:noFill/>
        </p:spPr>
      </p:pic>
      <p:pic>
        <p:nvPicPr>
          <p:cNvPr id="1032" name="Picture 8" descr="http://websupport1.citytech.cuny.edu/Faculty/pcatapano/US2/US%20Images/worsethanslavery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943600" y="3962400"/>
            <a:ext cx="3200400" cy="2895600"/>
          </a:xfrm>
          <a:prstGeom prst="rect">
            <a:avLst/>
          </a:prstGeom>
          <a:noFill/>
        </p:spPr>
      </p:pic>
      <p:pic>
        <p:nvPicPr>
          <p:cNvPr id="1034" name="Picture 10" descr="http://www.afrotexan.com/freedmen/freedman.jpg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124200" y="1134894"/>
            <a:ext cx="2790825" cy="24941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>
            <a:noAutofit/>
          </a:bodyPr>
          <a:lstStyle/>
          <a:p>
            <a:r>
              <a:rPr lang="en-US" sz="7200" b="1" dirty="0" smtClean="0"/>
              <a:t>The Ku Klux Klan</a:t>
            </a:r>
            <a:endParaRPr lang="en-US" sz="7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990600"/>
            <a:ext cx="4648200" cy="5867400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 first Klan began in the South during the late </a:t>
            </a:r>
            <a:r>
              <a:rPr lang="en-US" b="1" dirty="0" smtClean="0"/>
              <a:t>1860s</a:t>
            </a:r>
            <a:r>
              <a:rPr lang="en-US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Adopted white costumes: robes, masks, and conical hats, to be </a:t>
            </a:r>
            <a:r>
              <a:rPr lang="en-US" b="1" dirty="0" smtClean="0"/>
              <a:t>terrifying</a:t>
            </a:r>
            <a:r>
              <a:rPr lang="en-US" dirty="0" smtClean="0"/>
              <a:t>, and to hide their identities.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Desired to rid the South of all Northern influence.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Advocated white supremacy, </a:t>
            </a:r>
            <a:r>
              <a:rPr lang="en-US" b="1" dirty="0" smtClean="0"/>
              <a:t>white nationalism</a:t>
            </a:r>
            <a:r>
              <a:rPr lang="en-US" dirty="0" smtClean="0"/>
              <a:t>, and anti-immigration/catholic.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Contributed to </a:t>
            </a:r>
            <a:r>
              <a:rPr lang="en-US" b="1" dirty="0" smtClean="0"/>
              <a:t>Democrats regaining political</a:t>
            </a:r>
            <a:r>
              <a:rPr lang="en-US" dirty="0" smtClean="0"/>
              <a:t> </a:t>
            </a:r>
            <a:r>
              <a:rPr lang="en-US" b="1" dirty="0" smtClean="0"/>
              <a:t>power</a:t>
            </a:r>
            <a:r>
              <a:rPr lang="en-US" dirty="0" smtClean="0"/>
              <a:t> in all the Southern states by 1877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4495800" cy="13716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/>
              <a:t>Congress passed the </a:t>
            </a:r>
            <a:r>
              <a:rPr lang="en-US" b="1" dirty="0" smtClean="0"/>
              <a:t>Enforce-</a:t>
            </a:r>
            <a:r>
              <a:rPr lang="en-US" dirty="0" smtClean="0"/>
              <a:t> </a:t>
            </a:r>
            <a:r>
              <a:rPr lang="en-US" b="1" dirty="0" smtClean="0"/>
              <a:t>ment Acts </a:t>
            </a:r>
            <a:r>
              <a:rPr lang="en-US" dirty="0" smtClean="0"/>
              <a:t>in 1870 to combat the violence.</a:t>
            </a:r>
            <a:endParaRPr lang="en-US" dirty="0"/>
          </a:p>
        </p:txBody>
      </p:sp>
      <p:pic>
        <p:nvPicPr>
          <p:cNvPr id="33794" name="Picture 2" descr="http://upload.wikimedia.org/wikipedia/commons/thumb/2/20/Mississippi_ku_klux.jpg/170px-Mississippi_ku_klux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133600"/>
            <a:ext cx="1676400" cy="2209800"/>
          </a:xfrm>
          <a:prstGeom prst="rect">
            <a:avLst/>
          </a:prstGeom>
          <a:noFill/>
        </p:spPr>
      </p:pic>
      <p:pic>
        <p:nvPicPr>
          <p:cNvPr id="33796" name="Picture 4" descr="File:George W. Ashburn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82385" y="2133600"/>
            <a:ext cx="2761615" cy="2212242"/>
          </a:xfrm>
          <a:prstGeom prst="rect">
            <a:avLst/>
          </a:prstGeom>
          <a:noFill/>
        </p:spPr>
      </p:pic>
      <p:pic>
        <p:nvPicPr>
          <p:cNvPr id="33802" name="Picture 10" descr="http://upload.wikimedia.org/wikipedia/commons/a/a8/Ganges1876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15000" y="4360127"/>
            <a:ext cx="2743199" cy="2438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6000" b="1" dirty="0" smtClean="0"/>
              <a:t>Grant’s </a:t>
            </a:r>
            <a:r>
              <a:rPr lang="en-US" sz="6000" b="1" dirty="0" smtClean="0"/>
              <a:t>Challenges</a:t>
            </a: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3554" name="Picture 2" descr="http://t0.gstatic.com/images?q=tbn:ANd9GcTLE6hmUCcxsf6qF5Ii4wi4F0_st4wMSHbypo0E8qXD4u-LQ5v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219200"/>
            <a:ext cx="4343400" cy="5452535"/>
          </a:xfrm>
          <a:prstGeom prst="rect">
            <a:avLst/>
          </a:prstGeom>
          <a:noFill/>
        </p:spPr>
      </p:pic>
      <p:pic>
        <p:nvPicPr>
          <p:cNvPr id="23556" name="Picture 4" descr="http://t0.gstatic.com/images?q=tbn:ANd9GcQK3ksh7icEDagE3PfGujI_KwhLk9iE1biXc-BKKfX_FNyzX7E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219200"/>
            <a:ext cx="4433009" cy="548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n-US" sz="6000" b="1" dirty="0" smtClean="0"/>
              <a:t>Grants Reconstruction Woes</a:t>
            </a: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5638800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Southerners fought against the “</a:t>
            </a:r>
            <a:r>
              <a:rPr lang="en-US" b="1" dirty="0" smtClean="0"/>
              <a:t>Carpetbaggers</a:t>
            </a:r>
            <a:r>
              <a:rPr lang="en-US" dirty="0" smtClean="0"/>
              <a:t>”, “</a:t>
            </a:r>
            <a:r>
              <a:rPr lang="en-US" b="1" dirty="0" smtClean="0"/>
              <a:t>Scalawags</a:t>
            </a:r>
            <a:r>
              <a:rPr lang="en-US" dirty="0" smtClean="0"/>
              <a:t>”, &amp; “</a:t>
            </a:r>
            <a:r>
              <a:rPr lang="en-US" b="1" dirty="0" smtClean="0"/>
              <a:t>Freedmen</a:t>
            </a:r>
            <a:r>
              <a:rPr lang="en-US" dirty="0" smtClean="0"/>
              <a:t>”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 Military &amp; Congress </a:t>
            </a:r>
            <a:r>
              <a:rPr lang="en-US" b="1" dirty="0" smtClean="0"/>
              <a:t>combat attacks </a:t>
            </a:r>
            <a:r>
              <a:rPr lang="en-US" dirty="0" smtClean="0"/>
              <a:t>on white &amp; black supporters of “Republicanism” with the </a:t>
            </a:r>
            <a:r>
              <a:rPr lang="en-US" b="1" dirty="0" smtClean="0"/>
              <a:t>Enforcement Acts </a:t>
            </a:r>
            <a:r>
              <a:rPr lang="en-US" dirty="0" smtClean="0"/>
              <a:t>(KKK Act)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Graft</a:t>
            </a:r>
            <a:r>
              <a:rPr lang="en-US" dirty="0" smtClean="0"/>
              <a:t> undoes the positives of hospitals, building projects, orphanages, industries, &amp; schools (bribes)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Democrats are against “</a:t>
            </a:r>
            <a:r>
              <a:rPr lang="en-US" b="1" dirty="0" smtClean="0"/>
              <a:t>Sin Taxes</a:t>
            </a:r>
            <a:r>
              <a:rPr lang="en-US" dirty="0" smtClean="0"/>
              <a:t>” (favor wealthy)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Presided over: Transcontinental RR completed and the 1</a:t>
            </a:r>
            <a:r>
              <a:rPr lang="en-US" baseline="30000" dirty="0" smtClean="0"/>
              <a:t>st</a:t>
            </a:r>
            <a:r>
              <a:rPr lang="en-US" dirty="0" smtClean="0"/>
              <a:t> National Park is created(Yellowstone)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Scandals (</a:t>
            </a:r>
            <a:r>
              <a:rPr lang="en-US" b="1" dirty="0" smtClean="0"/>
              <a:t>Whiskey Ring</a:t>
            </a:r>
            <a:r>
              <a:rPr lang="en-US" dirty="0" smtClean="0"/>
              <a:t>) make </a:t>
            </a:r>
            <a:r>
              <a:rPr lang="en-US" b="1" dirty="0" smtClean="0"/>
              <a:t>Grant</a:t>
            </a:r>
            <a:r>
              <a:rPr lang="en-US" dirty="0" smtClean="0"/>
              <a:t> look </a:t>
            </a:r>
            <a:r>
              <a:rPr lang="en-US" b="1" dirty="0" smtClean="0"/>
              <a:t>corrupt</a:t>
            </a:r>
            <a:r>
              <a:rPr lang="en-US" dirty="0" smtClean="0"/>
              <a:t> and incompetent. (Bribes/False Tax Reports)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6000" b="1" dirty="0" smtClean="0"/>
              <a:t>Grants Shortcomings</a:t>
            </a: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2530" name="Picture 2" descr="Click to see a large version of this cartoon...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28820"/>
            <a:ext cx="9144000" cy="58291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>
            <a:noAutofit/>
          </a:bodyPr>
          <a:lstStyle/>
          <a:p>
            <a:r>
              <a:rPr lang="en-US" sz="8000" b="1" dirty="0" smtClean="0"/>
              <a:t>Panic of 1873</a:t>
            </a:r>
            <a:endParaRPr lang="en-US" sz="8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6477000" cy="59436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400" dirty="0" smtClean="0"/>
              <a:t>Sparked by  </a:t>
            </a:r>
            <a:r>
              <a:rPr lang="en-US" sz="2400" b="1" dirty="0" smtClean="0"/>
              <a:t>Jay Cooke &amp; Company</a:t>
            </a:r>
            <a:r>
              <a:rPr lang="en-US" sz="2400" dirty="0" smtClean="0"/>
              <a:t> bankruptcy (investment banking). They financed the No. Pacific RR, managed government wartime loans,  sold bonds to people to raise capital)</a:t>
            </a:r>
          </a:p>
          <a:p>
            <a:pPr>
              <a:buNone/>
            </a:pPr>
            <a:r>
              <a:rPr lang="en-US" sz="2400" dirty="0" smtClean="0"/>
              <a:t>The </a:t>
            </a:r>
            <a:r>
              <a:rPr lang="en-US" sz="2400" b="1" dirty="0" smtClean="0"/>
              <a:t>NY Stock Exchange </a:t>
            </a:r>
            <a:r>
              <a:rPr lang="en-US" sz="2400" dirty="0" smtClean="0"/>
              <a:t>was </a:t>
            </a:r>
            <a:r>
              <a:rPr lang="en-US" sz="2400" b="1" dirty="0" smtClean="0"/>
              <a:t>closed</a:t>
            </a:r>
            <a:r>
              <a:rPr lang="en-US" sz="2400" dirty="0" smtClean="0"/>
              <a:t> for 10 days, credit dried up, foreclosures rose, banks &amp; RR’s failed, &amp; factories closed. Charities were unable to give aid to the rising number of unemployed. </a:t>
            </a:r>
          </a:p>
          <a:p>
            <a:pPr>
              <a:buNone/>
            </a:pPr>
            <a:r>
              <a:rPr lang="en-US" sz="2400" dirty="0" smtClean="0"/>
              <a:t>The people blamed </a:t>
            </a:r>
            <a:r>
              <a:rPr lang="en-US" sz="2400" b="1" dirty="0" smtClean="0"/>
              <a:t>Grant</a:t>
            </a:r>
            <a:r>
              <a:rPr lang="en-US" sz="2400" dirty="0" smtClean="0"/>
              <a:t> for mishandling the economy. The postwar period was one of unregulated growth with the government playing no role in curbing abuses (</a:t>
            </a:r>
            <a:r>
              <a:rPr lang="en-US" sz="2400" b="1" dirty="0" smtClean="0"/>
              <a:t>GRAFT</a:t>
            </a:r>
            <a:r>
              <a:rPr lang="en-US" sz="2400" dirty="0" smtClean="0"/>
              <a:t>). </a:t>
            </a:r>
          </a:p>
          <a:p>
            <a:pPr>
              <a:buNone/>
            </a:pPr>
            <a:r>
              <a:rPr lang="en-US" sz="2400" dirty="0" smtClean="0"/>
              <a:t>In addition to the panic, working Americans developed a bitter distrust of banking and manufacturing leaders.</a:t>
            </a:r>
            <a:endParaRPr lang="en-US" sz="2400" dirty="0"/>
          </a:p>
        </p:txBody>
      </p:sp>
      <p:pic>
        <p:nvPicPr>
          <p:cNvPr id="1026" name="Picture 2" descr="http://images.fineartamerica.com/images-medium-large/financial-panic-of-1873-thomas-nast-everett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0" y="4876800"/>
            <a:ext cx="2590799" cy="1981200"/>
          </a:xfrm>
          <a:prstGeom prst="rect">
            <a:avLst/>
          </a:prstGeom>
          <a:noFill/>
        </p:spPr>
      </p:pic>
      <p:pic>
        <p:nvPicPr>
          <p:cNvPr id="1028" name="Picture 4" descr="http://srnels.people.wm.edu/img/black_friday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77000" y="990600"/>
            <a:ext cx="2667000" cy="1981200"/>
          </a:xfrm>
          <a:prstGeom prst="rect">
            <a:avLst/>
          </a:prstGeom>
          <a:noFill/>
        </p:spPr>
      </p:pic>
      <p:pic>
        <p:nvPicPr>
          <p:cNvPr id="1030" name="Picture 6" descr="http://people.virginia.edu/~sfr/enam312/decades/187507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77000" y="2971800"/>
            <a:ext cx="2667000" cy="1905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normAutofit/>
          </a:bodyPr>
          <a:lstStyle/>
          <a:p>
            <a:r>
              <a:rPr lang="en-US" sz="7200" b="1" dirty="0" smtClean="0"/>
              <a:t>Define Reconstruction-</a:t>
            </a:r>
            <a:endParaRPr lang="en-US" sz="7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5257800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dirty="0" smtClean="0"/>
              <a:t>The art, process, or manner of </a:t>
            </a:r>
            <a:r>
              <a:rPr lang="en-US" b="1" dirty="0" smtClean="0"/>
              <a:t>re-establishing,</a:t>
            </a:r>
            <a:r>
              <a:rPr lang="en-US" dirty="0" smtClean="0"/>
              <a:t> </a:t>
            </a:r>
            <a:r>
              <a:rPr lang="en-US" b="1" dirty="0" smtClean="0"/>
              <a:t>re-building</a:t>
            </a:r>
            <a:r>
              <a:rPr lang="en-US" dirty="0" smtClean="0"/>
              <a:t>, or </a:t>
            </a:r>
            <a:r>
              <a:rPr lang="en-US" b="1" dirty="0" smtClean="0"/>
              <a:t>re-making</a:t>
            </a:r>
            <a:r>
              <a:rPr lang="en-US" dirty="0" smtClean="0"/>
              <a:t> something.</a:t>
            </a:r>
          </a:p>
          <a:p>
            <a:pPr>
              <a:buNone/>
            </a:pPr>
            <a:r>
              <a:rPr lang="en-US" b="1" dirty="0" smtClean="0"/>
              <a:t>Question-</a:t>
            </a:r>
            <a:r>
              <a:rPr lang="en-US" dirty="0" smtClean="0"/>
              <a:t> What needed to be </a:t>
            </a:r>
            <a:r>
              <a:rPr lang="en-US" b="1" dirty="0" smtClean="0"/>
              <a:t>Reconstructed</a:t>
            </a:r>
            <a:r>
              <a:rPr lang="en-US" dirty="0" smtClean="0"/>
              <a:t> after the Civil War</a:t>
            </a:r>
            <a:r>
              <a:rPr lang="en-US" dirty="0" smtClean="0"/>
              <a:t>?</a:t>
            </a:r>
            <a:endParaRPr lang="en-US" dirty="0" smtClean="0"/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a) Political Institutions		d) Cities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b) Transportation System		e) Economy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c) Financial Structure		f) Countryside</a:t>
            </a:r>
          </a:p>
          <a:p>
            <a:pPr>
              <a:buNone/>
            </a:pPr>
            <a:r>
              <a:rPr lang="en-US" dirty="0" smtClean="0"/>
              <a:t>	g) The relationship between the North &amp; the South</a:t>
            </a:r>
            <a:endParaRPr lang="en-US" dirty="0"/>
          </a:p>
          <a:p>
            <a:pPr>
              <a:buNone/>
            </a:pP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6000" b="1" dirty="0" smtClean="0"/>
              <a:t>Election of </a:t>
            </a:r>
            <a:r>
              <a:rPr lang="en-US" sz="6000" b="1" dirty="0" smtClean="0"/>
              <a:t>1876</a:t>
            </a: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1"/>
            <a:ext cx="5181600" cy="5867399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Candidates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Rutherford B. </a:t>
            </a:r>
            <a:r>
              <a:rPr lang="en-US" b="1" dirty="0" smtClean="0"/>
              <a:t>Hayes</a:t>
            </a:r>
            <a:r>
              <a:rPr lang="en-US" dirty="0" smtClean="0"/>
              <a:t> (Rep)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Samuel J. </a:t>
            </a:r>
            <a:r>
              <a:rPr lang="en-US" b="1" dirty="0" smtClean="0"/>
              <a:t>Tilden</a:t>
            </a:r>
            <a:r>
              <a:rPr lang="en-US" dirty="0" smtClean="0"/>
              <a:t> (Democrat)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Platforms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Hayes-no scandals/end Reconstruction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Tilden-end corruption/ end Reconstruction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Results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Tilden- </a:t>
            </a:r>
            <a:r>
              <a:rPr lang="en-US" b="1" dirty="0" smtClean="0"/>
              <a:t>1</a:t>
            </a:r>
            <a:r>
              <a:rPr lang="en-US" dirty="0" smtClean="0"/>
              <a:t> short of </a:t>
            </a:r>
            <a:r>
              <a:rPr lang="en-US" b="1" dirty="0" smtClean="0"/>
              <a:t>majority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b="1" dirty="0" smtClean="0"/>
              <a:t>Compromise of 1877- </a:t>
            </a:r>
            <a:r>
              <a:rPr lang="en-US" dirty="0" smtClean="0"/>
              <a:t>gives </a:t>
            </a:r>
            <a:r>
              <a:rPr lang="en-US" b="1" dirty="0" smtClean="0"/>
              <a:t>Hayes</a:t>
            </a:r>
            <a:r>
              <a:rPr lang="en-US" dirty="0" smtClean="0"/>
              <a:t> the </a:t>
            </a:r>
            <a:r>
              <a:rPr lang="en-US" b="1" dirty="0" smtClean="0"/>
              <a:t>Win</a:t>
            </a:r>
            <a:r>
              <a:rPr lang="en-US" dirty="0" smtClean="0"/>
              <a:t> (North will remove troops from South) 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914400" lvl="1" indent="-514350">
              <a:buFont typeface="+mj-lt"/>
              <a:buAutoNum type="arabicPeriod"/>
            </a:pPr>
            <a:endParaRPr lang="en-US" dirty="0"/>
          </a:p>
        </p:txBody>
      </p:sp>
      <p:pic>
        <p:nvPicPr>
          <p:cNvPr id="1026" name="Picture 2" descr="http://t1.gstatic.com/images?q=tbn:ANd9GcS9dYBwWXbes8nApvYUb_zvpWRDMho3a3Hcbb2NS-85KhqNLpN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63015" y="4419600"/>
            <a:ext cx="3980985" cy="2286000"/>
          </a:xfrm>
          <a:prstGeom prst="rect">
            <a:avLst/>
          </a:prstGeom>
          <a:noFill/>
        </p:spPr>
      </p:pic>
      <p:pic>
        <p:nvPicPr>
          <p:cNvPr id="1028" name="Picture 4" descr="http://t1.gstatic.com/images?q=tbn:ANd9GcSnymz2l2I3jOdG0S8_e0tCUAJDh4h16Lo5P_-bxMJ8A-nmzcD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914400"/>
            <a:ext cx="2728672" cy="3581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Autofit/>
          </a:bodyPr>
          <a:lstStyle/>
          <a:p>
            <a:r>
              <a:rPr lang="en-US" sz="7200" b="1" dirty="0" smtClean="0"/>
              <a:t>Plessy vs. </a:t>
            </a:r>
            <a:r>
              <a:rPr lang="en-US" sz="7200" b="1" dirty="0" smtClean="0"/>
              <a:t>Fergusson</a:t>
            </a:r>
            <a:endParaRPr lang="en-US" sz="7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4525963"/>
          </a:xfrm>
        </p:spPr>
        <p:txBody>
          <a:bodyPr/>
          <a:lstStyle/>
          <a:p>
            <a:r>
              <a:rPr lang="en-US" dirty="0" smtClean="0"/>
              <a:t>Case that came before the Supreme court in 1896.</a:t>
            </a:r>
          </a:p>
          <a:p>
            <a:r>
              <a:rPr lang="en-US" dirty="0" smtClean="0"/>
              <a:t>Ruled that “Separate but Equal is Legal”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Not undone until 1954 Case- Brown vs. Board </a:t>
            </a:r>
            <a:endParaRPr lang="en-US" dirty="0"/>
          </a:p>
        </p:txBody>
      </p:sp>
      <p:pic>
        <p:nvPicPr>
          <p:cNvPr id="1026" name="Picture 2" descr="http://t2.gstatic.com/images?q=tbn:ANd9GcTyCSsqqMJZzH7JIk_QgsgdnYhO5NedQX6KWBlOEO_4LIZWR0s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2286000"/>
            <a:ext cx="3200400" cy="2209800"/>
          </a:xfrm>
          <a:prstGeom prst="rect">
            <a:avLst/>
          </a:prstGeom>
          <a:noFill/>
        </p:spPr>
      </p:pic>
      <p:pic>
        <p:nvPicPr>
          <p:cNvPr id="1030" name="Picture 6" descr="http://t3.gstatic.com/images?q=tbn:ANd9GcSQxqRM5OfZiO3S78BirOLDr72Mkx4ZS9eEzPwTg1h6V1ineHx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86000"/>
            <a:ext cx="3124200" cy="2209800"/>
          </a:xfrm>
          <a:prstGeom prst="rect">
            <a:avLst/>
          </a:prstGeom>
          <a:noFill/>
        </p:spPr>
      </p:pic>
      <p:pic>
        <p:nvPicPr>
          <p:cNvPr id="1032" name="Picture 8" descr="http://t1.gstatic.com/images?q=tbn:ANd9GcQMiJXtI4Tc5lINsidChAoz7a2vrzkCAIKx5KoEoI8ZXPW43OMU-A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48400" y="2286000"/>
            <a:ext cx="2895600" cy="2209800"/>
          </a:xfrm>
          <a:prstGeom prst="rect">
            <a:avLst/>
          </a:prstGeom>
          <a:noFill/>
        </p:spPr>
      </p:pic>
      <p:pic>
        <p:nvPicPr>
          <p:cNvPr id="1036" name="Picture 12" descr="http://t0.gstatic.com/images?q=tbn:ANd9GcT0MQTtKgIJeX3gBRvA-08Igg88LUVt2EQyjwdoESdEyqdEz3xc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00850" y="5181600"/>
            <a:ext cx="2343150" cy="1676400"/>
          </a:xfrm>
          <a:prstGeom prst="rect">
            <a:avLst/>
          </a:prstGeom>
          <a:noFill/>
        </p:spPr>
      </p:pic>
      <p:pic>
        <p:nvPicPr>
          <p:cNvPr id="1038" name="Picture 14" descr="http://t1.gstatic.com/images?q=tbn:ANd9GcRbYZkpFNoExJCkXjQRHPCEtL5PL73yIbH4KVWSrZfNJCl2eu377A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95800" y="5181600"/>
            <a:ext cx="2286000" cy="1676400"/>
          </a:xfrm>
          <a:prstGeom prst="rect">
            <a:avLst/>
          </a:prstGeom>
          <a:noFill/>
        </p:spPr>
      </p:pic>
      <p:pic>
        <p:nvPicPr>
          <p:cNvPr id="1040" name="Picture 16" descr="http://t0.gstatic.com/images?q=tbn:ANd9GcRkU3zPTRLGovRdPERptTm_OaFT6Lx72G70xZirLe5VxxgQ2EDJ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5181600"/>
            <a:ext cx="2143125" cy="1676400"/>
          </a:xfrm>
          <a:prstGeom prst="rect">
            <a:avLst/>
          </a:prstGeom>
          <a:noFill/>
        </p:spPr>
      </p:pic>
      <p:pic>
        <p:nvPicPr>
          <p:cNvPr id="1042" name="Picture 18" descr="http://t2.gstatic.com/images?q=tbn:ANd9GcSq0HbxMRb8CQI7gQQ9QguQnkgrcZIGE5sPej6iMckQag-KJLEc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33601" y="5181601"/>
            <a:ext cx="2362200" cy="167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 descr="http://t2.gstatic.com/images?q=tbn:ANd9GcSrlONE7OOJRMNKW2SqLzqrBXyt353DMLZJ3h0nqRYPoaALgk39t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4876800"/>
            <a:ext cx="3267959" cy="1981200"/>
          </a:xfrm>
          <a:prstGeom prst="rect">
            <a:avLst/>
          </a:prstGeom>
          <a:noFill/>
        </p:spPr>
      </p:pic>
      <p:pic>
        <p:nvPicPr>
          <p:cNvPr id="6148" name="Picture 4" descr="http://t3.gstatic.com/images?q=tbn:ANd9GcS44-uHtrHgAaBpXOWAdAJ__N4KYCwht66CjMcBLyyCn3MqMV1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2819400" cy="2351701"/>
          </a:xfrm>
          <a:prstGeom prst="rect">
            <a:avLst/>
          </a:prstGeom>
          <a:noFill/>
        </p:spPr>
      </p:pic>
      <p:pic>
        <p:nvPicPr>
          <p:cNvPr id="6150" name="Picture 6" descr="http://t1.gstatic.com/images?q=tbn:ANd9GcTgnzLwG1eAjrDsU55nvwpxi5SYSRaGHGLU2Iz9mnM41W9309-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0" y="4873510"/>
            <a:ext cx="3048000" cy="1984490"/>
          </a:xfrm>
          <a:prstGeom prst="rect">
            <a:avLst/>
          </a:prstGeom>
          <a:noFill/>
        </p:spPr>
      </p:pic>
      <p:pic>
        <p:nvPicPr>
          <p:cNvPr id="6152" name="Picture 8" descr="http://t2.gstatic.com/images?q=tbn:ANd9GcTG_Ar-lfslJR-lU57Cv_lxdScOwLdrJB5QuBgqZTjYVv_c_U2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73362" y="0"/>
            <a:ext cx="2970638" cy="2286000"/>
          </a:xfrm>
          <a:prstGeom prst="rect">
            <a:avLst/>
          </a:prstGeom>
          <a:noFill/>
        </p:spPr>
      </p:pic>
      <p:pic>
        <p:nvPicPr>
          <p:cNvPr id="6154" name="Picture 10" descr="http://t2.gstatic.com/images?q=tbn:ANd9GcS3_cOci6KKb6tWEd2sKsArkf1eYiYJzYPj4-wvF8uLB0Msqsn_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50972" y="4876800"/>
            <a:ext cx="2845028" cy="1981200"/>
          </a:xfrm>
          <a:prstGeom prst="rect">
            <a:avLst/>
          </a:prstGeom>
          <a:noFill/>
        </p:spPr>
      </p:pic>
      <p:pic>
        <p:nvPicPr>
          <p:cNvPr id="6156" name="Picture 12" descr="http://t1.gstatic.com/images?q=tbn:ANd9GcQMSfGt0kHUmyNyUpoji8cdwWoW_-TtDAB7Hiff7QGeqM8mXlhY7A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19400" y="1"/>
            <a:ext cx="3352800" cy="2362200"/>
          </a:xfrm>
          <a:prstGeom prst="rect">
            <a:avLst/>
          </a:prstGeom>
          <a:noFill/>
        </p:spPr>
      </p:pic>
      <p:pic>
        <p:nvPicPr>
          <p:cNvPr id="6158" name="Picture 14" descr="http://t1.gstatic.com/images?q=tbn:ANd9GcR4F6UzpoLlKiYuCz_lExghmNHjYJizKEwsUxQdkuNZ2WZqUtQb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01775" y="2286000"/>
            <a:ext cx="3042226" cy="2514600"/>
          </a:xfrm>
          <a:prstGeom prst="rect">
            <a:avLst/>
          </a:prstGeom>
          <a:noFill/>
        </p:spPr>
      </p:pic>
      <p:pic>
        <p:nvPicPr>
          <p:cNvPr id="6160" name="Picture 16" descr="http://t0.gstatic.com/images?q=tbn:ANd9GcQEcdZdNDJfN6gXQU6YAHmZ0U_2XpOLetU2T1cqO5pdQIbSMrQO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895600" y="2362200"/>
            <a:ext cx="3230705" cy="2514600"/>
          </a:xfrm>
          <a:prstGeom prst="rect">
            <a:avLst/>
          </a:prstGeom>
          <a:noFill/>
        </p:spPr>
      </p:pic>
      <p:pic>
        <p:nvPicPr>
          <p:cNvPr id="6162" name="Picture 18" descr="http://t3.gstatic.com/images?q=tbn:ANd9GcQ0N_xeagQeUXv2-dzCwXTtkVEmhLIz3wlK6Sjh1ylqNBFn74ih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" y="2286000"/>
            <a:ext cx="2895599" cy="2514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6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991600" cy="1143000"/>
          </a:xfrm>
        </p:spPr>
        <p:txBody>
          <a:bodyPr>
            <a:noAutofit/>
          </a:bodyPr>
          <a:lstStyle/>
          <a:p>
            <a:r>
              <a:rPr lang="en-US" sz="8000" b="1" dirty="0" smtClean="0"/>
              <a:t>Repair the </a:t>
            </a:r>
            <a:r>
              <a:rPr lang="en-US" sz="8000" b="1" dirty="0" smtClean="0"/>
              <a:t>damage</a:t>
            </a:r>
            <a:endParaRPr lang="en-US" sz="8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9144000" cy="5562600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 </a:t>
            </a:r>
            <a:r>
              <a:rPr lang="en-US" b="1" dirty="0" smtClean="0"/>
              <a:t>casualties</a:t>
            </a:r>
            <a:r>
              <a:rPr lang="en-US" dirty="0" smtClean="0"/>
              <a:t> of the Civil War were over </a:t>
            </a:r>
            <a:r>
              <a:rPr lang="en-US" b="1" dirty="0" smtClean="0"/>
              <a:t>650,000</a:t>
            </a:r>
            <a:r>
              <a:rPr lang="en-US" dirty="0" smtClean="0"/>
              <a:t>. (From </a:t>
            </a:r>
            <a:r>
              <a:rPr lang="en-US" dirty="0"/>
              <a:t>10,455 </a:t>
            </a:r>
            <a:r>
              <a:rPr lang="en-US" dirty="0" smtClean="0"/>
              <a:t>engagements, </a:t>
            </a:r>
            <a:r>
              <a:rPr lang="en-US" dirty="0"/>
              <a:t>naval clashes, accidents, suicides, sicknesses, murders, and </a:t>
            </a:r>
            <a:r>
              <a:rPr lang="en-US" dirty="0" smtClean="0"/>
              <a:t>executions)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 </a:t>
            </a:r>
            <a:r>
              <a:rPr lang="en-US" dirty="0"/>
              <a:t>U.S. government </a:t>
            </a:r>
            <a:r>
              <a:rPr lang="en-US" dirty="0" smtClean="0"/>
              <a:t>spent an estimated </a:t>
            </a:r>
            <a:r>
              <a:rPr lang="en-US" b="1" dirty="0" smtClean="0"/>
              <a:t>$6.2 billion </a:t>
            </a:r>
            <a:r>
              <a:rPr lang="en-US" dirty="0" smtClean="0"/>
              <a:t>by </a:t>
            </a:r>
            <a:r>
              <a:rPr lang="en-US" b="1" dirty="0" smtClean="0"/>
              <a:t>1879</a:t>
            </a:r>
            <a:r>
              <a:rPr lang="en-US" dirty="0" smtClean="0"/>
              <a:t>. (War &amp; Reconstruction)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 </a:t>
            </a:r>
            <a:r>
              <a:rPr lang="en-US" dirty="0"/>
              <a:t>Confederacy spent perhaps </a:t>
            </a:r>
            <a:r>
              <a:rPr lang="en-US" b="1" dirty="0"/>
              <a:t>$</a:t>
            </a:r>
            <a:r>
              <a:rPr lang="en-US" b="1" dirty="0" smtClean="0"/>
              <a:t>2.1 billion</a:t>
            </a:r>
            <a:r>
              <a:rPr lang="en-US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Physical </a:t>
            </a:r>
            <a:r>
              <a:rPr lang="en-US" b="1" dirty="0" smtClean="0"/>
              <a:t>Devastation</a:t>
            </a:r>
            <a:r>
              <a:rPr lang="en-US" dirty="0" smtClean="0"/>
              <a:t>: burned or </a:t>
            </a:r>
            <a:r>
              <a:rPr lang="en-US" dirty="0"/>
              <a:t>plundered homes, pillaged countryside, untold losses in crops </a:t>
            </a:r>
            <a:r>
              <a:rPr lang="en-US" dirty="0" smtClean="0"/>
              <a:t>&amp; </a:t>
            </a:r>
            <a:r>
              <a:rPr lang="en-US" dirty="0"/>
              <a:t>animals, ruined </a:t>
            </a:r>
            <a:r>
              <a:rPr lang="en-US" dirty="0" smtClean="0"/>
              <a:t>buildings/bridges</a:t>
            </a:r>
            <a:r>
              <a:rPr lang="en-US" dirty="0"/>
              <a:t>, </a:t>
            </a:r>
            <a:r>
              <a:rPr lang="en-US" dirty="0" smtClean="0"/>
              <a:t>destroyed railroads, </a:t>
            </a:r>
            <a:r>
              <a:rPr lang="en-US" dirty="0"/>
              <a:t>and neglected roads </a:t>
            </a:r>
            <a:r>
              <a:rPr lang="en-US" dirty="0" smtClean="0"/>
              <a:t>(</a:t>
            </a:r>
            <a:r>
              <a:rPr lang="en-US" b="1" dirty="0" smtClean="0"/>
              <a:t>South in Ruins</a:t>
            </a:r>
            <a:r>
              <a:rPr lang="en-US" dirty="0" smtClean="0"/>
              <a:t>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Autofit/>
          </a:bodyPr>
          <a:lstStyle/>
          <a:p>
            <a:r>
              <a:rPr lang="en-US" sz="6600" b="1" dirty="0" smtClean="0"/>
              <a:t>Faces of Reconstruction</a:t>
            </a:r>
            <a:endParaRPr lang="en-US" sz="6600" b="1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26" name="AutoShape 2" descr="data:image/jpeg;base64,/9j/4AAQSkZJRgABAQAAAQABAAD/2wBDAAkGBwgHBgkIBwgKCgkLDRYPDQwMDRsUFRAWIB0iIiAdHx8kKDQsJCYxJx8fLT0tMTU3Ojo6Iys/RD84QzQ5Ojf/2wBDAQoKCg0MDRoPDxo3JR8lNzc3Nzc3Nzc3Nzc3Nzc3Nzc3Nzc3Nzc3Nzc3Nzc3Nzc3Nzc3Nzc3Nzc3Nzc3Nzc3Nzf/wAARCADiAN8DASIAAhEBAxEB/8QAHAAAAAcBAQAAAAAAAAAAAAAAAAECAwQGBwUI/8QAPBAAAQMDAwMCBAUDAwMDBQAAAQIDEQAEIQUSMQZBURNhByJxgRQykaGxI0LBFdHhM0NSFjbwYnOCwvH/xAAUAQEAAAAAAAAAAAAAAAAAAAAA/8QAFBEBAAAAAAAAAAAAAAAAAAAAAP/aAAwDAQACEQMRAD8A05QKT+bFImU55HmjK9xpLmAJn7UCJyB3owY+ntTYIkJ/SlE45zQOH64ikQBz+tFPvTZxwTQKWtCVQaJakESIim3Bie9NpVGDMeaB0ZxzPtRI+UHMGkPOItmVvvLCWkiVE9gKy/qbrm51NarTTErat5I3JPzOD3jgUGk3WradbqKXrtoOHATvk/pTbGpWbqyr1kDHBwf3rEBcOlMpQ2gZkhYlX1k5p92+ubdlCbm3lByhZmPtGKDck3lmkSXkQfJiuTrHUlpZpBbdbUruEqE1kB1J1ISth/IOUc/tTD186/lSkE98UF6ufiLeMAqbtUKR2Kj/ALUuz+KDBO2+slpB5U0oGPsYrNnH5J3JAPcio6ik+Qe3ig2a2630a6H9JTm7wsbYrpr1e3WyFlt0JPC9oIj6isECiMgkRXV0vqG905QCXVKb/wDAqoNqQppwpLagfp3pYKEkgwfqKpmja8LtLXprBCvzA8pP+1Wll31UExkYzQTASGxwD3MUS+wnPJxTCHI5nHMU4XAOJI/igSooSM5J7juaYd3qCSQAYFPKXkzz+1MPknJEEcECgU1JcE5IPPFSdygmDzMk1GZMKMQIpwrBHzGgcDpnMDzT0iMGTUDeZgD6e9SArGeKDvFWRFArAIHkUgyoR54pG3zmgWACcnmiUAkggmD70UlPaaQtcjIM+1ApZMc/Sab2qCoJn3o5EkqOO1GlYJ4oFSYyeKh6jq9jpTJev3ktjsO6vtRanet6dZPXLx2oQCTisT1HVbjXNScurpw+kJKQeEJoLD1p1s5qzf4Sz3M2J/OD+Zz6+1UhToWsyIzwKQ84XlSkRP8AFBpLhIQykk9yBmgn29p6qSpawjwFHP6U9+CdbQoNPLCFcgZSfqKbQ9dM2+wFlCDztWAT9TyaIai+2lKdjG0f3QCf1NBAeSUHhH1Saa3mafublDpktp3cSIzUcKScQM0AmT8vPiaUl5xsFIVg9jmm1JAPyqBpJOc0C1r3cgT7CKTM4ou1J70HW6e1E2Ootn/tqO1U1rmlrLpXkbQMR3rDk/KsK8Ga0PQOstPs7dKHkPle0AhKZk+aC/BO1OQKNBmCOB2qqnrjT1wEpeRJ7prt6fqVretg21wg7s7SYNBNXBGRmmXCSYzT5/KSOaaW2VZGFdqBCVDxzSkndRFMc8+9OBISkmQKBpQ25g/SnG4IkfcCkAkmO/mn0JA4EnxQdpJIOBnmlKPcZPtSVBUSkCaMJPc0DSiqcnBoxkDdzS1AYIH2pvdBkcUCthiE0ttsbvJNNoJV7HxSmypIJMkCfrQUn4t34tdIatUKhT6sj2FZKp8Bj004n8x81YPiJrqtY15aQFJatv6aEqwZ7mqtPmgdSrYPciOafZebaRM/N7/7VDJJ4rr6N05qWrndbW6/SHLhGKDnvvl04/gD+KjkqIzNaLafDtxCQt9wE+IIiod10Y566m221AdjEigooBFA1clfD7U1H+htcBHamHOhNYZnfbqkZgCgqgmlASqJq0f+iNSK4baUoRJxxXR074f3q1/P8vuRxQVfTNIfv1QgfLMTmu5bdCaldSEJ2ntuxWm9O9ON6VbemRKt0yasYaSSJSMUHnTVtGvNJdLN6ypCgcEjB+hqAklPcivRmqadZ6qwu3vWEuDtPP2rE+tenlaBqKm0BRYUZQo0Ff8AVUDIJqVbXa2ohSk9xtVwahNifrThOxSQoc0Gh9OdYrG231JXqtztDw/Mn61eUqS42FNkQcgjxWEWjqmnUqSN0H5h5Faf0rfOAIYcJU0pAU0vmPY0FldkiE9u9FnbJzjNAn5ckRS0qHmZ8c0CUxzOfelgqAGJ+lBEGY/elGOJE+1B3Ak8TmjwR9KYQuVE5mnUqk88d6AlYHBimSqQTBEU4tXYZJpoyfrQEhRKtsjzBFHqV0jT9OuLpwgJabKv2oBBmQYNVH4q36rXp0WyVELfWBI8UGRXbir++ffPK1FR+9IRaKW4lsESowBUm0RDYCFCT581dPhnoLepaubp1JUi2ySoYKqDsdIfDdkMs3OsICl/mDc4I7TWk2tkxaspbt2kNoHCUiAKeAgAeKIqPagBaSckCTTRt2SZKBIpzecURXFAaW0IGEgeMUFJQrChTanKL1M0Cw22kQEgfak7ED8og0j1DOTSirHNAlcAf5NNOLIGKW4Rt/4qI46EyJ/fmgS6r+7OPFVH4hWqL/Sw+BKkSCParI8+NqtkiuddN/i9MfbWoQczE0GLW9qS46NhAQJBiod2oF8wI24qxas83atqaaypSjvkZxxVaKSuT70Ha6bsFajdpQkYmCQOK0zQ9MNnbo9UAKTKSI7jvVI+GV0bfXFWy8odRInyK1W5Gcd+aCIV7wRijAx2FBSSZNEkKTjO3igcQuOMe1O75MEY5phKD/il7SBjig7CQQcGnArHjzSFghWIobflx44oDdH3PtTcqAKhxS1ElOQJ8zSQqE9qA2iT9D71mHxdvSvUbax5CUb8diTWotpzOBNZB8QbdxfWYJSSFISRPFBytI0lb7IQlQDjhjI4Fav8OLRqz0x1LKplfzKPKjWc2N4GrtpTaZAlIIyeOfrWldDtG209bUyEr5maC1FYApG6ZgUkH2zQnxmgVIOKTRgGPFJ2e+fpQEo5xTaleDRqbKu5pn0Tn5jFAckkZxRl2BzSCySNpmD70Rt0hP8AdPGDQIW/gwv9qhLc3TvO7PapbtskjaC8T53Coa7RxpKleopUGYWB/igjuqbU0SNoUT2wTUK1dSkuqfMISDgGnVrLxALYBHChx+tc+4I2LSoZB5KqDOOoUNi7W4ySd8kTXESQg/LkKFWjqsp/GMoSAkhUYHY1W7pKQ+tIEKSYIoLD0C4g9SW5IAO0gTWuPo3A5wRxWC6ZeKsNStrlJ/6awTnt3reLd1F1ZtvtEFK0BQI70Ec+OPalJCcfzRqRkyI80AieDQLCQc4pQTx29xQQmO+PelKx4NB0VHdP+KIqITgSfagZgxgUZTiKAgsEDdSxtiI5pk4kKEinkFJiB+1AaSD3qgfE5lLSG7of9UpKB5itAQjaJPFZV8Tb9+5v0WoQpLTYkk9zQcLp66Qytbi0FQbbkAVpvQV8m5sVhKgTvKj5zWQWT6WAsFABUCCT2rTPha0sWLj26UqMbfFBoiMilpTTKVBOSQAO9cLV+r7DT1+mlxLznhKxFBYiAO80Xy85qlj4gad6e9wKQTwCef8Aign4h6MpwILpnjd2+1BclqRxkmk7Ao4JquJ6t0hxILF0lalECBkma7dneNvMpWgyTmgkemme/wBTSlBKU+Kgt6m0VLBlJH/kPeq9r/VjWnMlwOIXmNoOQaCzFtK1yZIHlWKjXaGkI2Qx83ZSiCazK5+JSv8Attr+kxP1rg3vW95d7ipASScFKj/n/FBpOqXLLCFtpSUmJ+ZUj7GqncaqUohYUJwSe9U9evXDyv66tyPFdK71FF3bI27UoHCRyKDnazdKeUlaskK5rlPOkub5knmpV5lrHmoBNAp0/NI75rYvhpeOXfTyW3MhpRQD7VjcE5q/fDXXmLK6/wBOeJCXz8p4hVBpriQDiKbKDAHtUpxAImOaRsAmgjgZmKMhX6VI2DGJoFoAyD9qCWV4M4+tBO3MEUYwInHNFOcCgNSOAefFOISAMfvTCgqQrPNOIJMCgeJ+WOKzT4mOWTTaGmngu8UrcpI7CtHKRtMzNZSz09c6x1Veu3W5TaXDOf0oKLdOlxQVwYz71q/wnuEu2amwqCBlPn3qt9W9Hi0fbXZIJSr8yasvw4Y/CXPoBG2E8nuKCx9YuqtdLdcDq0iCAEzk/asWuNS2uOJT8qlH5lDk/wCwrXfiLcXKLAWrLZ2uSStIkgD2rHBZOu3m4WjihyGUStSvrFBAubxxwkCAD7VGDih3+prr3Ol6j+GN4uzUxbqMJG2PtmoitPe/C+uU/IMK9j9aA9Nunre5beQpRKDuAB71rnQX4+/BuXEehap4Kl5V9v05rKLLT7xQQ6i2dU2SMhJ4nn6VtnQtmhjTywtpWxYCgFJx70FV6t1f8DqNz+Eut5Eq5/urN7+9ubt1Tj7ilKUZJJ5rc+rum9LXpV0+iwt0OhskKS2B/HesLuLZxT5SlEDsBQQyCowJJpw2ryfzIg+JrvaX0pfXiwCkt7vylUgHE0bnSGotuKStG0JOVSI/mgru0oMLEU/blSHUkGAcGnPwr/qFtaSdtGLZYI2gnOfagdv0bWBwc8iue036iwK7N6yo6ahcSZ/SuS2v0zI58UDraElSkEcU9aNFN7braMLDgj9aat1bnSqDxVk6LsU3+vWyFcJVuP2oNkZlVo0pWVFIk/agQk8H7U+tASnakYFN7IAPf6UDISQfftTgA8UZB70eZkR96B1PIx9KUQeBzQgRinBG3mgSEyYobRkjtSVqKCcmkhzn3PMUCyDIycdvNQLOz9K+uHEJISrJ+tSitR4OaeYISFDuc0Ff6n1dGjW6br8OHjMbSa5Pw+u/9Rv7u82en8w+QcJnmpHxCbSmxt5SSkqgxUf4blNq28h1O0vQpOOQMUFp13R2tWSkOwpIOQRIpzTdItNOtFM2raUFUyQn/auq3BGYoLHgxQV6/sroI9K1Q022Qd6Vt+olf2kf5qvu6BcOoDd260Gwd3pNshKQZ7f/AAVebgKKYTBUfPFc82Trt0F3LoKZ+VCRx9/+KCFpOj2SAXG7NtJHfaAon613bVv0oEAGlShCQkQAOBRoVmaCPrhSdOfCjgoIrHbRtpl1b8BewkbVJ7cTWx6kgu2biByQaxfU99jcOBZTtJO4DvQWJxbVypDdyFNObcOJcIMR5phehNkpV+JW4gmAFOKM/vxUzSmmdTsG93yEAA4kmPrUpOkptnHCwtzYIIQgg7jQcW50FplKZSA4qVKKjGOBimmtFbXal8pEOOEbhEQJ/erJa6UHXPVO6SuAlSyQU/8A5dueK6GrBi0042yCkbUnntPFBmupIaYacbEKSlPHmqe9+cwMTVl6idLaVmcqMGq80A6Np7ZoJGmtlx2P/hrQvhpZJVqy3tv5BzFU3SGfQJccQTIgCtZ+Huni3sHHlJ+ZZ5igszszikjAzFOuJOf2FIVG3IigQoD+0Unbme1LIBHtRpSmefsaBxSYMj/+02VFNGSVkCDt8URRunOaBCzuVMk4pCRJ9vNOemRmcePFEQCokTQGEpzFLSkzMiB3pHqJE/LH1pQJPEx7UEfWbFu/s3GHEgkpJQT2PmsdY1O/0R9tKyVKZcPfsDkVubIC0QcxWUfEzQVWV2bxhJDFzM+Er7/rQaLpGqM3tkxcNOAodQFAiun6gKeaxPoXXn7dCtPcWQlOWxGRPatJsdaS4NhTkK2zQd5xZ3JCQfqBRtNqCTuyqhaHemSD9KgdRa2zpFqVkp9Q/lBoJLy5fSy1CnIlQPYU+0k9xxVb0TUE2WmK1TVgGPxC5DihEjtUbVOvbCzWoMH10AA72zIoLZckBpXHHesR6rW7cawti2TJKiohOc1YNT+I6fw6gy3K1e8xVMtNfUjVF3zgBWZ5HegvPRL7d1YFsEeqlUKQT71bEWinEFpJjcckfxWR2t8/aXSdXtUKS2tX9ZCcASea0jTeoWHbIOJVK19yfyn7UEm/eTZvE7UktwEnd4/zVM17XA464r1SEkfl89qj9R6yW3XNik5Ur8vINU25fW6ZUZ8mZoE6rdfiHRExzEzS9Fa9W5AAk+K56vmWTzXV0Y+g4l0djQXiw023d9IqSoKmAI71qemWqbSxbaAGBn61TuhNNfvFi9fQRbpyjcPzGr8RAxQMqTTakginzmkETigj7MYE/wCKWEmO5PvTkARPelBA70EdUAzHakJmSMg/tTihuEc0PTmM0DCswCrIokgBwZxTi2wlRJJ+lN+nEZ5oHlJSUiefFGkAcjikAhJzEU7jAHegWDsynnxVe65Zf1XQnbC2s1uvuEQcQn3mrFtg/alE7UkqGIoPOBYutI1JSXE7XmlQoeKvnT9+hWnB5clcfMB2jz/NQutrdm66hmy2gL/u7A+/tXP04vWaH7Zt0OJcJBSMgn/eg1bQr9/UGFLaQAhIxznxVV0zSbrqLqp9WoOFdhYuS4mQQtfZHJ+p/Sptq1rV/pFjpmjumxCGP690eBPZPcmrRoOnWeg6aiwZfLikkrccWfmcWclRoJmp6fZ6lYuWV4yh23cEKQoY/wCKzrXPhrpzFq85ZKcbgShO4n+ea0pDqXMozHNR71239NbDrzQWtJAQVAEzQedHtBvm7FV4ts/hwRmZ5rnt26lLA2knxW7Xuj2tp08+jUHW221Ht8omcAVQP9DDCVvkJ9OJBCgZzigHT1ulVgbS6bJbUOTUZwO6M6phxcsrP9J2MfTHBp128YYUkJWUEDJ5NKu71hdkWnClxC+UzME9/agrV46V3I8cxUJwkScfQ1MLcXxbKioidh7nxUUpJWqQOYoC01KfxgKwCEyYrcOm+jun3LRm8/BpcWoBRlRIJ+lYpo4P+pt9huAMeK9GaQ8n0kIb2+mEDjH3ig6TaEMthttKUISIAAgCjIJFGRQFA0tOaTt/WnVU2RBoCHMUB4/eiKgDSpJ7UESSYOaCT3BwMUoJB/uIP80ZBjIoCKZ84oFsqg8fWnJz24pJMyJB9qBAQDMkUYSBgUD9IpSVJn/c0DiDBGaY1V8s6e843lQQYHk04oj7ilpS24yoKTPtQYfqz15bXKU3slT3zpkwAmal+m2n0UMuAbEr4Mc+PepfXlmbS7HppUtKchKz+UGqyxdf0RsCG1l2PUInjNBqGi6kmw6Pcdtj6jrCVDbOZHH+KrnSreo9Rai9qWp367KzaVG23gKWr3wYHvVdOs3NtYfgEqAQXCrA/N5JM1ZOmusbNmyLVx6c5CyogBX2/wCO1Bdbjpyw1BohOrailDgyG7vBH6VyHPhvp+4uMaxqAeTEFxaVgR5EDFVrUWLK4bXc6RePsPkb9qHzA7nE/X7VXTb9WkJXbuXpbV+Vz1In65/mguXUHQur6hsOo9SpdS0iEpUyR+26qnc9NO2TJVb62oJymSgoBj3muc811MloOOvXCm14kvT/AJqCbW/eWpL61/KYUVKkD70DLyXkKKPxPqqPMZmpGnWT7lwlDkBHPzYpStunjbt/rEcKNBOrKQ0QrYpZUSflkGgi6gtLd+r0FylH5SKbS4pyVKz5plaitwuEjcrNJVgmDHtQdbpxCXNQBW3vjMAwa3rpZhXoIWpwrCQQk7Ywe1YJo9s/61s+xO9Tu0BPJr0XoFqq00thtwkqCeSMxQTz4pBOaWc8UhU0CVGQe1NEnv5pzjBpJT3igQE7oMzmnc+9JSM8UpMEx3oGBHMAmlSBzNMpB7GlyQCDOfegM4j+fNFCScD60WYHfzSDmCcmgVxwKbWVFRBTigVqHHHmk7lKOBB9+1A8gwcj6U82rHECmgZAEU4kTgUHC6xsk3el3G1kreKRtIExFYjfvFklpMApUcgQQa9FXbKnrVbaZCykgHxXnjXLN6y1F5i6ytCjMnvQQnrj1EbUHAHeMfelNAJbcbkbRneryPHjvHmog25BknJMUNq0K27tuNx/Sg6+hPN21yq5dKChAACTGSfbvV+PUDbSbcoabKSn1VgqI2cD9TWXW6gzu3DtxU++vlONBoJCCICoxuHY/X3oOzea06644ppCfmUkBJg/IDjngyf5rjXr7iUjIG4SVJxHtTNqUoadlRC1HagDvmodw6t3ClSlPAngUCEuFTh9QlRVjPmkEhKoVkePH0pHBnxREgmgXIUYiiUdxMYpA+tdDS7Zta0P3aFmzS4EvKRyAaC+fB7S2r/Unrl5cm1CS23P71tUACKzf4fWSbXVmr2xYUq0uWC36ieIBkE++K0sigaMTFJUBThT3pJT2oGCMzRjtinCmgAKBviMUYAOYzSog+RSoxxQc0CMST4mlciCY+tIUo7gCCI/elJMEnt70AEzHNIkyQQfc0v1JyBxzmjBBVnHtQNqhIzNIJJUYP1zTqk7hBHJ7Uj0yI70DjYISKcQYJyOaaQADmeZpxJ+aAaCUheKoHXXRa9SfuNTZUkIat1LKUp3KUoVbtX1JjSbF27ulhKECcnk+Kh6Bqr2o9GXWrPoP9Vt5xtCcnYAQP4oPPJBJ2pSCoU0VEq+Y5nvUxaQtCX0SCoySO1Qlgb1RMHNAv1IGQDPejcui6tSlJAKhwPamSARnGMUgiDzQPF1QkeRFIWuTI/8QKSJiTRTQGc0mnWmHHlBKEKJPECutZ9L6pdXDbKbZQUv8pUMUC9C6U1TWgh2zt1LtysJU4BxPP6Vstt8PdHZ01+1UhRLqIJBgAx2+9dzpPR29F0S2tA1sWEAuCZ+bvTfW+so6f6ZvL4x6oT6bIPdasD/AH+1BTPg5rKUuX3Tz7gUq2cUtg+UzCh/B+9aia8p6Pql1pOqM6jarKX2l7p/8vIP1r0t03rlv1BpDF/aEELHzpnKFdwaDq0kmgVRSZmgJSvFJBxmjihjzQKHNK7U2DBo91BzFwDmROaSlZGOR70tYScnJB4iiQjbyc+IoDAEwQM+KIIBI2q4oykk7YI+lEG4OftQL4IJVIo1ADhQim1BW2P3o0oJAJP60DsDmJpaQhttTi1ABIkk9qJCBtiTVI+K3Ug03TP9NtVxcXA+eDlKP+aCj/EbqhevaoLKzUTatL2oAP51ea3LQLFOl6HY2CRhhhKD9QM/vNeb+jbYX3V2ksLEpXdo3A9wDJ/ivUBzQZL8Quj2NMW7qlk3ts31f1WkDDSz3HgE/oazC+sVMupCAVBR8d69RvstvtLaeQlbaxCkqEgjxXCu+jNAuoKrFLagZCmlFP8AxQeb7hhxpULSR9aZPit91P4ZaTfERcXDUGcBJ/xXNtvg/paLsu3d/cPMSIaSkI/VWf2oMXZaduHkMsNqccWYShAkk+AK0Hpf4YahdOIf1ZIYajcGycn2PitN07prR+nFuXGhaS0LgoI9ZxwqIHiTMfaKz7qP4j9RWl84xbvWTQQYhtoL/ck0Gj6V0lp2nlK027ZKfy/LxXdbYaRtCW0jaIEJ4rD7L4vdQMLH4pqyuk9wWygn7g/4q2aT8YtKeKUarp9zZk8uNkOoH8H9jQaVFYj8cdd/E6tb6Kyv+laJ9R4Du4oYH2T/ACa03UOtdBtNCe1ZnUba4bQmUNtuDetXZO3kGfbFebNTvX9Sv7i9ulbn7hxTjh9yaCOKtfw+6vd6W1MepuXYPGHmx2/+oe4qqgYoRQesLG6t9QtG7q0dS6y4NyFpMginVIrzl0d1vqXSpW2xD9qsyphwmAfI8Vpuh/FrRr5SW9RacslnG4/Mj9RQX8p5pJGYorK9tNQYD1lcNvtnhTapFOrRQMkd6In7U4QRSNuZzQQU55o0j5UihQoHE/20Ss0KFAjvRpHzChQoHBiYxWBfEda19U3e9SlQQBJntQoUDXw0/wDfej//AH//ANTXpQ/loUKCq9Z3dzbej+GuHmpBn01lM49qmdNvvP2KVPPOOKnlaiT+9ChQdpPFcvqN1xqwBacUg7uUmKFCgxvrzU9QLwZN9dekTlv1lbT9pqjvkgwDihQoDswCsyAcd6kugegrHahQoOeeJ70SuaFCgdV/0xSDxQoUBGgKFCgt3w3u7lnX2W2bh5tClfMlCyAfqK9FJPyChQoC7Cknk0KFB//Z"/>
          <p:cNvSpPr>
            <a:spLocks noChangeAspect="1" noChangeArrowheads="1"/>
          </p:cNvSpPr>
          <p:nvPr/>
        </p:nvSpPr>
        <p:spPr bwMode="auto">
          <a:xfrm>
            <a:off x="63500" y="-1039813"/>
            <a:ext cx="2124075" cy="21526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028" name="Picture 4" descr="http://4.bp.blogspot.com/_n0kOLTsDBsw/SZQZjV-YD7I/AAAAAAAAAvA/0Xc4mN1Sn04/s400/abraham-lincoln-pictu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914400"/>
            <a:ext cx="3429000" cy="3048000"/>
          </a:xfrm>
          <a:prstGeom prst="rect">
            <a:avLst/>
          </a:prstGeom>
          <a:noFill/>
        </p:spPr>
      </p:pic>
      <p:sp>
        <p:nvSpPr>
          <p:cNvPr id="1030" name="AutoShape 6" descr="data:image/jpeg;base64,/9j/4AAQSkZJRgABAQAAAQABAAD/2wCEAAkGBhQSERQUEhQUFRQWFhUVFRQWFBUUFhYXFxcVFBQXFhQXHSYeGBkjGRYWHy8gJCgpLCwsFh4xNTAqNSYrLCkBCQoKBQUFDQUFDSkYEhgpKSkpKSkpKSkpKSkpKSkpKSkpKSkpKSkpKSkpKSkpKSkpKSkpKSkpKSkpKSkpKSkpKf/AABEIAOoAsAMBIgACEQEDEQH/xAAcAAABBQEBAQAAAAAAAAAAAAAFAAEDBAYCBwj/xABDEAABAgMFBQUECQMDAwUAAAABAhEAAyEEBRIxQSJRYXGBBhMykaEHscHwIzNCUmJy0eHxFIKSFnOyFUPSJFNVosL/xAAUAQEAAAAAAAAAAAAAAAAAAAAA/8QAFBEBAAAAAAAAAAAAAAAAAAAAAP/aAAwDAQACEQMRAD8A9RhQ0O8AxhYYeHgIymOcMSmOSIBgIQhxCgFDQylAZ/PKKU28VOyEA8VKYDc4D+WcBehxAFd5TSSErBNAT4UJOiQBVSs6OTyitPmzgHVOUGqoZDLLCHbrXjAaiFGIs/ae0IxGYWljLHtUJDOqlWLsNIM3Z2tlzCxcEagUpmSNN8AehoSFhQcEEbwXjrDAKFDwmgE8IQmhmgHMJoeEYCMmFih8MNhgHeOgY5aHaARiMqjsxGotAIzAM4pTbzYbJTzUSK6DKI7dOdLsSaskZ0+Og6xHLRTaA0FH2jmw3gfvyDqTJmrqpY3lkkFtAHyHryjqddqiTtUNNzA5gN6nOCUiUwH8RKBAAk3MJSQE+IOzk0c186+6K0+ajJiSCQNcRDOTkAKgPxAEacynihOugEghhUGg+dWPSAyFqs3eqCiohIO2RiKlOcKJUkDVWZXmxDNmKlpsFMJZLeCRIH0aAC6ca3daqYjkkbyXMav/AE+AzEuAQn8JLAq5tTlFKbcaghYSXJASHSDs4nyNGGdaOSTADbovdcogYlLB2nqEr/DKRqkONptHeNrY7WmYkKSQQdxeMzargC0EDEFEAOFFAOFLBJIclDvQ5vWKfZu1TUTFBRIWghMySoKAKfsqQo5gg0PCA3EdAxHKmBSQRkf498dwChQmhPAKFCJhCATQ0OIUA0OYUcLgHKoqWlYpi8Id34adS0TzZjfO6Al824AYSWLgqrkMQ/8Ay58oCZSw7mjAs9XLB8tajzMSy5e03BPRzQc2BJ6CM/Y7xx92guCohZod/eFOedRXlGjQt1hsjUcSFEedIAoE7odMRoXHQVATohyIiUtoYzYDvCIYyxEPfQ4nUgOlSxFG8rvCgFADGkbJbSrpfMO5i2ZsRzLQICG7V7JDuxcPxz/njFyMtdN74bdPs68ioKlljQLQhWF2bN41MAoUNDmAaHhQoB4ZoRhAwChiIRVDYoCleC2Zs9OAdiYw97WpKp68RKkSwlUzCH2ak7Opy4mkbK+EuMO9n5Av8IxNvp3+HxrmIlIILE6viL4WYF86CAiuaapdpXOUkoQhMoYWANQolJ30QHy03RqbJOUlYdWhGjO5Uquo2knSM13eGYmQgpUAqzpUXNSt5swchLlIDk5TDviybdiWUhWI94ywCMya0d6YSXyIw8YDaybQ8WUzIGWMFg/kfLThFuUmAuv85wikavFGfesuWQFKrw+awyr8lBnJS+RJAf5/WAuKQNI5RKDa8oqi95R8K0qbcQeOYiX+tyL6A/PmICQyOgiJaM6hm1H6RXXfUsO6hQB6igLtAO8/aDZpaCpK0rahbaz0ADkngPMQDJlIVb5qVePuZShvAClAkDRixrw3GNZIWSlJObV5ih9Y8wldpkTrXLtUrIyV2VVfCsTEzpYpvBU3KPR7pnBcpKhkQ45GsBchQwh3gFCaHhGAUNCeGgOWhyWjkmIp8whKjuBPpAB7xtbktUkrFNAkAEPo6iB5xlrYsd6gONlKiMg6ggKTTN0l35wQn3kCVEEMlCwa6gJmFhuJXlwjIWy9Qm0BWaAwct4WlyirorPgTAa6wWEKIUwCsaVEs6gpAASOQAII3KESXVc4E8KxFSQFEGgJKggl6VNHcHPdWKcu+5EsmozKgATiAQnCskasKHU4X0gxdM/Etx4akE5YS7g00Lgb3zgDZYcoDX1fuB0JzNHFW57oNmtPnhAC8+ysyatxN7tGoSMa95IxhgeYLQGavG8ZcuWVT5y04j4RNTiP5ZaXUd7MzRhb4vCxlSlIVaVqGeQSwOeIEakR7JYex1mkuoSEzVk4jNm7c4q394r3Bhwil/oazYiZdkky3NSQ9Nzc2gPNuy1jVPKTIUoBBBwrJQkl3qU1UHD03AR63b7smCwziF4p3dLViApiSkrASjQOGbjEtm7NIly0ISAEoGyGoDwHXPODFhoG3M0B84yps6241qUVBI7yapU2XJloCqByr0FTTKIbBPsRACxaEPmnEhSVbtp0+RpHth7LSZJWmVLlpSoklOAEFKnJSd6XJDQFt/YmzrSUiyykBRBJSkpPHCfs9DAZWwXahKlzLPhwsgkKUGJJKUvpQkZvnHq/ZKkkpZsKiMOeGpYOKUEYf/TQsdjnlJUsYQQhTHZxJGB9QxI6xuOyMzHZ0rAUAoBsQ2m3E66wBxoUIQxMAocwzwngGeE0O0OBAclMVben6Nf5VAc2LAcSYtmKN9KazTy7FMqYsHcUJKx6pgPIe0Sg6jKU60EowuxKQMQqPEGUeLHgRGMk3sVIXLXWuJOLewC0F9CkU3FPGCnaHtBLn7bEktUApWK4gkqFFCpY0Lb3eKfZ/slMtxUpBCUJVhUpyouzuB+sBF386ZtIUpeCgfaKWyxoqRsuHAII4xuvZtPVMlHE7IJCHclxVQD+EMcNKUjO2j2fz0KDzMaXYEBQWKly+Q88wI2vZm6zIlhLkmpJ1JOr9YDa2a1b9IISbSCBXyjP2Rb0pnn88IsJXhPD1gDwL6R2hDVijItlIgt9rUod2gspbpB+6PtK4sn1gCQmPkzOR5Q8oV9Iy3aCfa7IkKssr+pSfEkrwrQd+mIGnEVpASZ7S1ycP9TZ1ySqoeqf8g/wgN7eMumIVIem/hFOWQQFBm0p8NIw9t9qAmKRKs4CpsxWFO0yRxUQCwgzcVqmgrTOIKsRJwuBWtOEAQvOxmfLXJBYzBgfcCznyeNDZpAloShPhSAkb2Ao8Ubulup9w9TSCTQCeEYQEIwHBhiYd4UB28O8M0O0A0RTAC4IBBBBByIIIIPBiYlaOCmA+de3/ZJVhtBSHMlbmUr8P3T+IfAQL7M9p5thnd5KqCMMyWrwrGbUyI0VpXlH0B2y7Mi22Vcphj8UtW5Q0fjlHzhbbMqWtSVghaSUqBDMRQwHpNr9sMpUrYs6++IYBRThBP4hmOQEay7JwmykLAbGhCm3YgKdC4jwFK2IO4g+RePebumYZSWyIBHI1EBcKCOmmfzWCCNsRSlWgKNf3J+fdF6zsPPKkB3LQRvixd8kYiupYNUebE56QkJB5RWvW2zE4Zdnl95MOhVgQkaqXMNEj1OjwBhUzrGe7Q3KJ6pTAKwKxEUiBPZ+3r+stUiUPuy5cyceDrUUU5CFaezc7/5BCS+f9IkUb/dd+sAKldkJMm0KmJCcWdGoTWCs5O2laeRPL3CAt6dkbSAFSLxdQyC5CUpLV8UsluoLxZuGVNEoi0gBaXdlYgov4geO6A2NzjZzfrxpBGKNzJ+iB3/D+YvQCeOSYRhAQDNCeHIhNAdQ4EMDCgFCh4UAzRku2Xs2s9vdf1U9vrUjxNljTqeOca6HEB89X/7J7XZUKURLmIBczElikZMQdC46tG17MIUuxSkrBC5aCgpIIIMslBBByLAFop+1/tOV2iVYEqwygpBnqD1WpikUzSgKCm1URuEen3zcYK++lAYj4wG282V+bTj0gMEmYpKmJ13F91YL2e17JBNY6tlnScv36xUUjBUaekAUl2xt/wAYuyLYAH1+dYyM69gDU+X8waui80rDv8RAW7bea22Ukk0YJJPkNIz9ruO1zji7sjOq5iUN+VLvvzEbSTa0gaCK1rvhIyPOAx9mui1SScSSxzJWF7qAgskZaB2i2bcSkAjaUpgkZlyAB+3GCNuvUB9oM2p0in2Nkf1NpmWkj6GU6JRP2ppqopG5CdfvLp4TAbOzysCEp3AA89fUxJDtCgOFCGaO4YiAZ4aHMM0BK0JodoUA0KHiO1WlEpBXMUlCBmtaglI6mA7aM3227WixyimWxtKwyEmvdg5zVjcNB9oto8C7+9oiVJCLEonESFT8CgA1GlBQckl9pqAUjFrs+IlRdSlGqlEKJ1qTV84DK9oLGpYMwlSlFRKlkuolW0STqXj2b2Z+0FFtkJkTlBNplpSlifrQAwWl9d4jBWixBUtSWFQW9PWMXOsKpcwpBKVpOKWoUzNQeHxMB9CX9dhBK0+Jw4++BUj84HnzjOJtBVufXOo3xiLh9r9ps4Eq1I7+WKVJExI/AutOBxDdhjTWPtdYrWo9ysy15lE1GEZ12kkgnqBQmkBNaboCg7buWsDlypifAct7+8ZQfstslqSWmoUxI2VoUrJ6pCiYqG0oUTV2qa0B8sqfvABZ1+zUCp5uRzzpGet/bpSaVJ4GkVe194IKyiUoFs1Cjs/HOsCrkschUzHbJhRKSxKEpUqbNNdhAGQpVRIbTOAuJvydPxrWVCSgArr4ipxLlp4qI/xCzpHpvsV7UJmyF2NTCbKUualv+4iYrEtuKVnLcQdDHlF/34mccMiWZUkKUsJJGJSlMkqU1BshKUgeEDNyTFe4L3mWW0S58ktMlqxDcdFJUNUqBIPAwH1SRHJgN2V7YyLwl4pKmmAAzJCj9JLOR/Ol6YxTJ2NINNAcwo6aGaAZoaHMckwEwEUr0viTZhinzEyxoCXUfyoG0fKPN739p9pmOmSkSE7xtzP8zQdAOcYy0lS1Fa1FSjmokkne5NTAb+/PasogpscvDp300Yj/AGysh/c/KMPb7fNtCsc+YuYd6i7chkOgERd2QMzXLWJbNZ3oB6+cAWsVmZCGFMCSTnmAT6mJ0gGlevzSLV30lIGewnrmIlVLCi/z0gKfd5+7OAHaqwnCmaE1TQ/iDVFOsaZUj9IjnytlWKtD7j6wHnU6SFfiSQ6XFW1dqhQdiRwLMYp/9MJOzQioct5LFPNo2lvu1NnMuYQO7ZCVuHKS2DHXdkrgeEXb/uiVZ5KbXKQEr7yWjCply3UWJwqBBDA8KvAZmUtUtIlrmTe9TVSgqXPSgnJCpa3qBmQr7RDUiL/qFrWrBLVLnljREiWVsA5JQUBVBuePSZNrFos4ZSQoVWUpTLBZyScIDVjB3ZaFTFzFFQKsMwHVhsBJDVbaPkYAVPuy2B1LlzEA1OymWwFfCGwhjwi/cHYVdpC1zJqZaEEY2eZMLgKSycmILg84I39aVLlS5hLJUjAat9IgFC0kfedi24jdGw7O3Ph7+WuhwWV+BElL15qMB5vf3ZoI7s2ZE1aFYkORjWpSa4sKRsgg0AH2YE2OQQohQIIzBBBHMGPXL1myJckyVzEIm97LVJTieYpaVB8KU1SGJGIgCsAe39iClInoBxsBvxBIqOJ1gMxZZi5S0rlrVLWmqVpJSoPShGT67429y+1q1SWFqQm0oyKw0qaOakjArqBzjHSFCYhJHV611ETosrhvL9oD23s/22slsYSpmGYf+1NHdzOj0X/aTBxUfOQsuo8uPCNfcPbm1SAElfeoH2Jrqb8q/Enq4gPW1GOTAa5O18i0skPLmH7C2rvwrFFehgwuYkHCVJCtxUAfImA8MVYiMxFYyDGwNnCgd40A4wCt0shy1c4CtaJVEgZkjTr1iSyp2g2hf1aGXLOCWePTJukWrMnJgPnPygCdirLl/l65q/SJFpIbicv2ji7we6GuFSxp94n4w9oJc7soCNU1jT9IUwuAGfaSSfwggnoS3rHGPUPWj/vuiaw7SVEgsoskcE0BHMkmAntllTNlqQqoUCPh8Yzk0STY5lnWZnfpSlGIrVh72UXl4pb4CFycJQpsQUlSS4aNDJmMGrQD5EZntXYiVhSR4xgP5gSuWeBdx/dAZ6z3koyVoJ2VMFJdgQ4cHXSLd0yUSlrUEkJXLCAwJ2itKiPJJjWdjfZau3SjOVORLClrC0iWVLCgXOy4SHcEZ+KPVOz/ALPLLZEBKUFatVzKqJ3lqDkGHOA8GTNUiaSElSRNlzkpY+JlBTJI/DnxjW2VC7WbQozJ0oEoCZKD3KphCMOJavrMIDbIYZl49o/6XK/9tHRI98c2+55M5OGbLSsaYg5T+VWY6QHjXZv2aplWhM6afASQkmqlaFRNTrEftFt8qRKEt/plE92keIA0MxX3QxIGpJ4QT9qFqn3bKlmzTpoKphTtK71ODAVUEwEguBV9I80uuym0idaZyyuYVVKi5JZyT0IDQFa7bX3aq1SWBG7cekaZMvo+6o5hs3pGYXLAJEGez14gESZmRpLUdD9w8DpAWGwqyoa7vKLaLPrvq+fKFarMUmuYqOUW5YATvHugI0I3ViG8bKmaMK6EhwoDaBFKQRCAcqjj+kUrXRiDUe7+WgDiLWkLAcCjU1KjlEV52Qd3QDMe+BNntAVOS9QKjJjUhPoAY001AWH6/GkBnpuTHRvUaR1Z5dB5NnSJLdY3JDgZkl/WmkW7sscqYl3U6SymUdKb6g5wEl1hxMSc0rduCglQPKiq8IF3p2gkIVgM1GIGoBKm4EpBAg6i7pW0cIqADmXAy+MMmQlNEpSniEjWu6ACybQmajBKWklVCpJJAT9o+rdRvgzLkhKQkUDU5AR0JZUQ1WqCdWzHIxNMLh65B9GO6Aq4dp6RVvqxYpZbMVfiKg+cXUI1Pz5wpiqN8mALeyq8imdNkmiZiEzUjQLSwV5pI/wj0148CsNrNmtSZiaFCgtI3t409UuOse9SJyVoStJdKgFJO8EOD5GA7MIQ7QoDzf22oSbCXYqBOFy32Tl0JjybsOMSLSj/AG1DqFJ+Aj0/23Tv/TJTvxPyJQK/4nyjyv2fr+nmp3yw39qh/wCUBHethKS/q0VlJBSCeX7xp+0lloRR9MwfWM9Z6pwK3iv3a1pygLyLTMVL2lFXBVSmjbJ0BcUgpd16oAAW4ORJDjzGUDJYqrNt2TPmfOJDKzI3/LQBwJ2uHLP9OUU71ASkndw01Ed3QvFLBGhUG3MSBHV6eEhtD6/tACu8KZiUkMxKRwCTh9wEbu71bCRmeTeceeWy8RNMpeRC0EjmcKx5F+gjaXZPCgSNNN26Ant8sOd7VHCM5dFtNntplr+rneEt9sZVO8U5gRqu5ChvPOB97XCmegoVskVSoZpLggjqxgC81Ao3GkRKHn6c4rXNb1TEFM0fSoOCa1AVBmUPwqDKHOLaXertygOZaNA9ISiznTUbjoerN5R3Mm6jyyhjOoXOlcoCMgh3z9Bwfe0cAxMbOS2bULHPf6RFMl1plAAr5ksQsDIgnlkfefSPSPZpf4XJ/p1nbluZf4pVP+JLciOMYa8pBKfMQPui8ZkoiZKpMkqxJ1GyC6Sc8KkuDwPCA+gIUUrnvdFpkInS/CsZapIopJ4guIuwHjftdteOYpINEYJejOxWX6q9I827FKw20DeiYM+RGWlI1faO8O/mWhyC8xakn8OOnlQdYyFxKwW+WcnKk/8A1VTzHpAbi/ZQNWB55He3KMZKl/SV0Bfi7Dzz8o216oKkUNWzjKIk7RPFnGrVPvEBJJO08WinaI8oFy563JAoGprzG+L821pCQp8kmhDFwHJ9c8oC/cYaUDvUo9STEl5n6Msd8VbkUe4QCfsg89Q8Q260UUk0158IAJf1iVInp1lqUChWmYccxGmui17GzTaLmB3amS0sqQSUAgrQagMaKTuPERJdtqAlIG9IVxq/7QGqsNq1fTrF5E5xTzjO2G0k1PTSDUmbk3zzrAV7d9BORaQHQwROFfC+xMbUpUa8CYJTbStipCMdabQS76J4M56R2JYKSFZEEEEO41BEULnmKBNnUX7pik6qkmiOZHhPIb4CZdpW9EgdcXWEbItR2lADOiRXdnTyi73DGvDKJFpyz9zQFOXMCR6Hm9HjlzuIegq/T3dDEi5NffTMQgh3BpRwa04/HzgKNtVpWn8wFlqwT/zh+qf2MHlyiVEZDJv33QA7RK7vCsVCFJUeT4V+lekBr+wN/wD9NaO4WppM5SUp3Jmn6tuChsHilPGPSr3tndSJsw/YlrV5JLeseF3ssBKJrk4CQWzaZRKgd6VkEfmjdXv2t7+5Ji8QM5xZplG+lSRiLaBQZTblQHm1kQCqtXSc8iSAEk8FJD8xGbmyzLtUrgsetPd8YPWh0pThdwMId2GElcsNqygpHWB/acpJkThQlTnQnbBVThXpAa1RxJp5ftAJcoJZyzOr/JzlyYQdsqApLVfwvxdhFC32V1kjKo57g0AJUK+755xze/1CnFSMIPEkBvWJJySKHn/EVr0P0P8AcgngYAhZJmBKeTHXIboHXlaNo51BrFhE3ZFdIGW5RZ92vugDl54VJOEsQC4zG4v0gXc4dAOjJSP7Q0TXlSapt3xiG4/qR+dfvgDEmbhg/YbRk40z4xnE59fjBmy6QB0Tfl/WB17BScM5AJXKJLCmNB8aOoYjiBE0k0iUmh+dIC1ZbWJiUqlnElQxBTsCDXpyi2E0qa7vURnuxH1U8aC0rAG4ULDcIPSTVXSAgmphgst+LP8AiJZ+Z5j4xDL/APKAhtU4gdDypXOM9bpBVLViyUkjoY0tqDpPT3wAvTNI0bLrAUuzFqE6zBC2LfQzN7igVzbCeYjns7YFGRakrfGmciWQ9FKQFKJ3OXd9wA0gf2KH0trGjoLcXmVgv2gWUyZ2ElLzEEtRz/Ty6lszAAb57RIACJQxKIVRsqhnZ82LjgI6ui7z/SzZ80lS1MkORsoBcgDj8IA3EnPkI9CmSwJC2AGwMg2kBzdM7ZG9/gf1EdW2zs/P5eK9zeGV/tn/AJCClsHwgAM2z01yMCLwT9Grmj3xorw0+dYDXigd2ug8Sf8AnAD5VBEc8ODyiwnWKVqMB//Z"/>
          <p:cNvSpPr>
            <a:spLocks noChangeAspect="1" noChangeArrowheads="1"/>
          </p:cNvSpPr>
          <p:nvPr/>
        </p:nvSpPr>
        <p:spPr bwMode="auto">
          <a:xfrm>
            <a:off x="63500" y="-1077913"/>
            <a:ext cx="1676400" cy="2228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032" name="Picture 8" descr="http://upload.wikimedia.org/wikipedia/commons/thumb/a/a1/16_Andrew_Johnson_3x4-Edit1.jpg/220px-16_Andrew_Johnson_3x4-Edit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4038600"/>
            <a:ext cx="3429000" cy="2819400"/>
          </a:xfrm>
          <a:prstGeom prst="rect">
            <a:avLst/>
          </a:prstGeom>
          <a:noFill/>
        </p:spPr>
      </p:pic>
      <p:pic>
        <p:nvPicPr>
          <p:cNvPr id="1034" name="Picture 10" descr="http://t2.gstatic.com/images?q=tbn:ANd9GcTVtH4OwzSFQGI7JT6In8UusscFtXqpUbp9lrSUQxiupBaYgGXf_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43261" y="3903703"/>
            <a:ext cx="2209800" cy="2962656"/>
          </a:xfrm>
          <a:prstGeom prst="rect">
            <a:avLst/>
          </a:prstGeom>
          <a:noFill/>
        </p:spPr>
      </p:pic>
      <p:pic>
        <p:nvPicPr>
          <p:cNvPr id="1036" name="Picture 12" descr="http://t2.gstatic.com/images?q=tbn:ANd9GcRhiI0EAkp2wHg_L9I_UQQcc8HsB02zONCucM9yr1JlBDyGxgL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91230" y="3947374"/>
            <a:ext cx="2057400" cy="2918985"/>
          </a:xfrm>
          <a:prstGeom prst="rect">
            <a:avLst/>
          </a:prstGeom>
          <a:noFill/>
        </p:spPr>
      </p:pic>
      <p:pic>
        <p:nvPicPr>
          <p:cNvPr id="18434" name="Picture 2" descr="https://encrypted-tbn3.gstatic.com/images?q=tbn:ANd9GcSftrMWZzm3P2yaxYpMmxF-0i_T7eFajfrQeZHSV6lgXmcUJVIJBQ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71641" y="1009649"/>
            <a:ext cx="2267857" cy="2857501"/>
          </a:xfrm>
          <a:prstGeom prst="rect">
            <a:avLst/>
          </a:prstGeom>
          <a:noFill/>
        </p:spPr>
      </p:pic>
      <p:pic>
        <p:nvPicPr>
          <p:cNvPr id="18436" name="Picture 4" descr="https://encrypted-tbn2.gstatic.com/images?q=tbn:ANd9GcRpONHf-M-HbRpXHlsV5ExQsoT0vedqy7C21C4ko6JdsRH9T3UzW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84449" y="1009649"/>
            <a:ext cx="2057400" cy="28803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Autofit/>
          </a:bodyPr>
          <a:lstStyle/>
          <a:p>
            <a:r>
              <a:rPr lang="en-US" sz="8000" b="1" dirty="0" smtClean="0"/>
              <a:t>Reconstruction Plans</a:t>
            </a:r>
            <a:endParaRPr lang="en-US" sz="8000" b="1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04800" y="1295400"/>
            <a:ext cx="4192588" cy="2438399"/>
          </a:xfrm>
        </p:spPr>
        <p:txBody>
          <a:bodyPr>
            <a:normAutofit/>
          </a:bodyPr>
          <a:lstStyle/>
          <a:p>
            <a:r>
              <a:rPr lang="en-US" dirty="0" smtClean="0"/>
              <a:t>Lincoln’s Plan- (10% Plan)</a:t>
            </a:r>
          </a:p>
          <a:p>
            <a:r>
              <a:rPr lang="en-US" dirty="0" smtClean="0"/>
              <a:t>Amnesty</a:t>
            </a:r>
            <a:r>
              <a:rPr lang="en-US" b="0" dirty="0" smtClean="0"/>
              <a:t> for Oath of Loyalty</a:t>
            </a:r>
          </a:p>
          <a:p>
            <a:r>
              <a:rPr lang="en-US" dirty="0" smtClean="0"/>
              <a:t>Emancipate</a:t>
            </a:r>
            <a:r>
              <a:rPr lang="en-US" b="0" dirty="0" smtClean="0"/>
              <a:t> the Slaves</a:t>
            </a:r>
          </a:p>
          <a:p>
            <a:r>
              <a:rPr lang="en-US" b="0" dirty="0" smtClean="0"/>
              <a:t>New Gov’t after </a:t>
            </a:r>
            <a:r>
              <a:rPr lang="en-US" dirty="0" smtClean="0"/>
              <a:t>10% </a:t>
            </a:r>
            <a:r>
              <a:rPr lang="en-US" b="0" dirty="0" smtClean="0"/>
              <a:t>take oath</a:t>
            </a:r>
          </a:p>
          <a:p>
            <a:r>
              <a:rPr lang="en-US" dirty="0" smtClean="0"/>
              <a:t>No</a:t>
            </a:r>
            <a:r>
              <a:rPr lang="en-US" b="0" dirty="0" smtClean="0"/>
              <a:t> Confed. officers or officials </a:t>
            </a:r>
            <a:endParaRPr lang="en-US" b="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304800" y="3962399"/>
            <a:ext cx="4267200" cy="236220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/>
              <a:t>Johnson’s Plan</a:t>
            </a:r>
          </a:p>
          <a:p>
            <a:pPr>
              <a:buNone/>
            </a:pPr>
            <a:r>
              <a:rPr lang="en-US" b="1" dirty="0" smtClean="0"/>
              <a:t>Amnesty</a:t>
            </a:r>
            <a:r>
              <a:rPr lang="en-US" dirty="0" smtClean="0"/>
              <a:t> for all except wealthy</a:t>
            </a:r>
          </a:p>
          <a:p>
            <a:pPr>
              <a:buNone/>
            </a:pPr>
            <a:r>
              <a:rPr lang="en-US" b="1" dirty="0" smtClean="0"/>
              <a:t>Revoke</a:t>
            </a:r>
            <a:r>
              <a:rPr lang="en-US" dirty="0" smtClean="0"/>
              <a:t> ordinance of </a:t>
            </a:r>
            <a:r>
              <a:rPr lang="en-US" b="1" dirty="0" smtClean="0"/>
              <a:t>succession</a:t>
            </a:r>
          </a:p>
          <a:p>
            <a:pPr>
              <a:buNone/>
            </a:pPr>
            <a:r>
              <a:rPr lang="en-US" dirty="0" smtClean="0"/>
              <a:t>Ratify the </a:t>
            </a:r>
            <a:r>
              <a:rPr lang="en-US" b="1" dirty="0" smtClean="0"/>
              <a:t>13</a:t>
            </a:r>
            <a:r>
              <a:rPr lang="en-US" b="1" baseline="30000" dirty="0" smtClean="0"/>
              <a:t>th</a:t>
            </a:r>
            <a:r>
              <a:rPr lang="en-US" b="1" dirty="0" smtClean="0"/>
              <a:t> Amendment</a:t>
            </a:r>
          </a:p>
          <a:p>
            <a:pPr>
              <a:buNone/>
            </a:pPr>
            <a:r>
              <a:rPr lang="en-US" b="1" dirty="0" smtClean="0"/>
              <a:t>Reject</a:t>
            </a:r>
            <a:r>
              <a:rPr lang="en-US" dirty="0" smtClean="0"/>
              <a:t> Confederate War </a:t>
            </a:r>
            <a:r>
              <a:rPr lang="en-US" b="1" dirty="0" smtClean="0"/>
              <a:t>debts</a:t>
            </a:r>
            <a:endParaRPr lang="en-US" b="1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4495799" y="1371600"/>
            <a:ext cx="4648201" cy="2362200"/>
          </a:xfrm>
        </p:spPr>
        <p:txBody>
          <a:bodyPr>
            <a:normAutofit/>
          </a:bodyPr>
          <a:lstStyle/>
          <a:p>
            <a:r>
              <a:rPr lang="en-US" dirty="0" smtClean="0"/>
              <a:t>Mod/Rad.- Wade Davis Bill (51%)</a:t>
            </a:r>
          </a:p>
          <a:p>
            <a:r>
              <a:rPr lang="en-US" dirty="0" smtClean="0"/>
              <a:t>Majority</a:t>
            </a:r>
            <a:r>
              <a:rPr lang="en-US" b="0" dirty="0" smtClean="0"/>
              <a:t> of voters must take </a:t>
            </a:r>
            <a:r>
              <a:rPr lang="en-US" dirty="0" smtClean="0"/>
              <a:t>oath</a:t>
            </a:r>
          </a:p>
          <a:p>
            <a:r>
              <a:rPr lang="en-US" b="0" dirty="0" smtClean="0"/>
              <a:t>New States must </a:t>
            </a:r>
            <a:r>
              <a:rPr lang="en-US" dirty="0" smtClean="0"/>
              <a:t>abolish slavery</a:t>
            </a:r>
          </a:p>
          <a:p>
            <a:r>
              <a:rPr lang="en-US" b="0" dirty="0" smtClean="0"/>
              <a:t>Must </a:t>
            </a:r>
            <a:r>
              <a:rPr lang="en-US" dirty="0" smtClean="0"/>
              <a:t>reject</a:t>
            </a:r>
            <a:r>
              <a:rPr lang="en-US" b="0" dirty="0" smtClean="0"/>
              <a:t> Confed. War </a:t>
            </a:r>
            <a:r>
              <a:rPr lang="en-US" dirty="0" smtClean="0"/>
              <a:t>debts</a:t>
            </a:r>
          </a:p>
          <a:p>
            <a:r>
              <a:rPr lang="en-US" dirty="0" smtClean="0"/>
              <a:t>Deny</a:t>
            </a:r>
            <a:r>
              <a:rPr lang="en-US" b="0" dirty="0" smtClean="0"/>
              <a:t> officers/officials </a:t>
            </a:r>
            <a:r>
              <a:rPr lang="en-US" dirty="0" smtClean="0"/>
              <a:t>vote &amp; office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4645025" y="3962399"/>
            <a:ext cx="4498975" cy="236220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/>
              <a:t>Congressional Plan</a:t>
            </a:r>
          </a:p>
          <a:p>
            <a:pPr>
              <a:buNone/>
            </a:pPr>
            <a:r>
              <a:rPr lang="en-US" b="1" dirty="0" smtClean="0"/>
              <a:t>No officer/official </a:t>
            </a:r>
            <a:r>
              <a:rPr lang="en-US" dirty="0" smtClean="0"/>
              <a:t>in new </a:t>
            </a:r>
            <a:r>
              <a:rPr lang="en-US" b="1" dirty="0" smtClean="0"/>
              <a:t>Gov’t</a:t>
            </a:r>
          </a:p>
          <a:p>
            <a:pPr>
              <a:buNone/>
            </a:pPr>
            <a:r>
              <a:rPr lang="en-US" b="1" dirty="0" smtClean="0"/>
              <a:t>Abolish Slavery </a:t>
            </a:r>
            <a:r>
              <a:rPr lang="en-US" dirty="0" smtClean="0"/>
              <a:t>&amp; give </a:t>
            </a:r>
            <a:r>
              <a:rPr lang="en-US" b="1" dirty="0" smtClean="0"/>
              <a:t>AA’s Vote</a:t>
            </a:r>
          </a:p>
          <a:p>
            <a:pPr>
              <a:buNone/>
            </a:pPr>
            <a:r>
              <a:rPr lang="en-US" b="1" dirty="0" smtClean="0"/>
              <a:t>Civil Rights Act / 14</a:t>
            </a:r>
            <a:r>
              <a:rPr lang="en-US" b="1" baseline="30000" dirty="0" smtClean="0"/>
              <a:t>th</a:t>
            </a:r>
            <a:r>
              <a:rPr lang="en-US" b="1" dirty="0" smtClean="0"/>
              <a:t> Amendment</a:t>
            </a:r>
          </a:p>
          <a:p>
            <a:pPr>
              <a:buNone/>
            </a:pPr>
            <a:r>
              <a:rPr lang="en-US" dirty="0" smtClean="0"/>
              <a:t>Pass </a:t>
            </a:r>
            <a:r>
              <a:rPr lang="en-US" b="1" dirty="0" smtClean="0"/>
              <a:t>Military Reconstruction Act  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Autofit/>
          </a:bodyPr>
          <a:lstStyle/>
          <a:p>
            <a:r>
              <a:rPr lang="en-US" sz="6600" b="1" dirty="0" smtClean="0"/>
              <a:t>The Freedmen’s </a:t>
            </a:r>
            <a:r>
              <a:rPr lang="en-US" sz="6600" b="1" dirty="0" smtClean="0"/>
              <a:t>Bureau </a:t>
            </a:r>
            <a:endParaRPr lang="en-US" sz="6600" b="1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0" y="1066800"/>
            <a:ext cx="3581400" cy="5791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/>
              <a:t>Aid Organization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Provide Food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 Provide Clothes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Provide Money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Legal Services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Labor Contracts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Create Schools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Medical Care</a:t>
            </a:r>
          </a:p>
          <a:p>
            <a:pPr>
              <a:buNone/>
            </a:pPr>
            <a:r>
              <a:rPr lang="en-US" dirty="0" smtClean="0"/>
              <a:t>For </a:t>
            </a:r>
            <a:r>
              <a:rPr lang="en-US" b="1" dirty="0" smtClean="0"/>
              <a:t>Whites/Blacks </a:t>
            </a:r>
            <a:endParaRPr lang="en-US" b="1" dirty="0"/>
          </a:p>
        </p:txBody>
      </p:sp>
      <p:pic>
        <p:nvPicPr>
          <p:cNvPr id="2050" name="Picture 2" descr="http://t2.gstatic.com/images?q=tbn:ANd9GcRBfH9YcvJEnnWjYfyzof4mU3NuX5ndJTS_AZXd8OAWGKLSqUi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5600" y="1143000"/>
            <a:ext cx="2438400" cy="1752600"/>
          </a:xfrm>
          <a:prstGeom prst="rect">
            <a:avLst/>
          </a:prstGeom>
          <a:noFill/>
        </p:spPr>
      </p:pic>
      <p:pic>
        <p:nvPicPr>
          <p:cNvPr id="2056" name="Picture 8" descr="http://www.washingtonpost.com/rf/image_606w/2010-2019/WashingtonPost/2011/09/22/Style/Images/Glimpses%20at%20the%20Freedmen's'%20Burea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1143000"/>
            <a:ext cx="2609522" cy="1752600"/>
          </a:xfrm>
          <a:prstGeom prst="rect">
            <a:avLst/>
          </a:prstGeom>
          <a:noFill/>
        </p:spPr>
      </p:pic>
      <p:pic>
        <p:nvPicPr>
          <p:cNvPr id="2058" name="Picture 10" descr="http://www.learnnc.org/lp/media/uploads/2009/07/freedwomen_sewin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57600" y="2971800"/>
            <a:ext cx="2590800" cy="1995450"/>
          </a:xfrm>
          <a:prstGeom prst="rect">
            <a:avLst/>
          </a:prstGeom>
          <a:noFill/>
        </p:spPr>
      </p:pic>
      <p:pic>
        <p:nvPicPr>
          <p:cNvPr id="2060" name="Picture 12" descr="From After the War, by Whitelaw Rei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33800" y="5029200"/>
            <a:ext cx="2590800" cy="1828800"/>
          </a:xfrm>
          <a:prstGeom prst="rect">
            <a:avLst/>
          </a:prstGeom>
          <a:noFill/>
        </p:spPr>
      </p:pic>
      <p:pic>
        <p:nvPicPr>
          <p:cNvPr id="2062" name="Picture 14" descr="http://t3.gstatic.com/images?q=tbn:ANd9GcQqY5G-eaxPxK2wFF5SQ1nmGA5kTpf0I532YdFdpPp-16LB2se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57975" y="2971800"/>
            <a:ext cx="2486025" cy="1838326"/>
          </a:xfrm>
          <a:prstGeom prst="rect">
            <a:avLst/>
          </a:prstGeom>
          <a:noFill/>
        </p:spPr>
      </p:pic>
      <p:pic>
        <p:nvPicPr>
          <p:cNvPr id="2064" name="Picture 16" descr="http://t2.gstatic.com/images?q=tbn:ANd9GcQSPo6isFgDai7lFLYqloYl0ZxZCHfxro1UqGwm8c9LLMVdqOHR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43700" y="4952999"/>
            <a:ext cx="2400300" cy="1905001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7010400" y="65532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Howard University</a:t>
            </a:r>
            <a:endParaRPr lang="en-US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4191000" y="25908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Food Lines</a:t>
            </a:r>
            <a:endParaRPr lang="en-US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3810000" y="45720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Make Clothes</a:t>
            </a:r>
            <a:endParaRPr lang="en-US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3733800" y="65532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Provide Money / Legal Adv. </a:t>
            </a:r>
            <a:endParaRPr lang="en-US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6705600" y="25908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Labor &amp; Land Contracts</a:t>
            </a:r>
            <a:endParaRPr lang="en-US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7162800" y="44196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Public Schools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5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Autofit/>
          </a:bodyPr>
          <a:lstStyle/>
          <a:p>
            <a:r>
              <a:rPr lang="en-US" sz="6000" b="1" dirty="0" smtClean="0"/>
              <a:t>Controlling Reconstruction</a:t>
            </a:r>
            <a:endParaRPr lang="en-US" sz="6000" b="1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5791200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Lincoln</a:t>
            </a:r>
            <a:r>
              <a:rPr lang="en-US" dirty="0" smtClean="0"/>
              <a:t>-  </a:t>
            </a:r>
            <a:r>
              <a:rPr lang="en-US" b="1" u="sng" dirty="0" smtClean="0"/>
              <a:t>pocket</a:t>
            </a:r>
            <a:r>
              <a:rPr lang="en-US" u="sng" dirty="0" smtClean="0"/>
              <a:t> </a:t>
            </a:r>
            <a:r>
              <a:rPr lang="en-US" b="1" u="sng" dirty="0" smtClean="0"/>
              <a:t>vetoes</a:t>
            </a:r>
            <a:r>
              <a:rPr lang="en-US" u="sng" dirty="0" smtClean="0"/>
              <a:t> </a:t>
            </a:r>
            <a:r>
              <a:rPr lang="en-US" dirty="0" smtClean="0"/>
              <a:t>the Wade Davis Bill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A. Johnson- </a:t>
            </a:r>
            <a:r>
              <a:rPr lang="en-US" dirty="0" smtClean="0"/>
              <a:t>blames wealthy Southerners for the war. Re-admits States but they </a:t>
            </a:r>
            <a:r>
              <a:rPr lang="en-US" b="1" dirty="0" smtClean="0"/>
              <a:t>elect CSA leaders </a:t>
            </a:r>
            <a:r>
              <a:rPr lang="en-US" dirty="0" smtClean="0"/>
              <a:t>and States pass </a:t>
            </a:r>
            <a:r>
              <a:rPr lang="en-US" b="1" u="sng" dirty="0" smtClean="0"/>
              <a:t>black codes.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 </a:t>
            </a:r>
            <a:r>
              <a:rPr lang="en-US" b="1" dirty="0" smtClean="0"/>
              <a:t>Radical</a:t>
            </a:r>
            <a:r>
              <a:rPr lang="en-US" dirty="0" smtClean="0"/>
              <a:t>/</a:t>
            </a:r>
            <a:r>
              <a:rPr lang="en-US" b="1" dirty="0" smtClean="0"/>
              <a:t>Moderate</a:t>
            </a:r>
            <a:r>
              <a:rPr lang="en-US" dirty="0" smtClean="0"/>
              <a:t> </a:t>
            </a:r>
            <a:r>
              <a:rPr lang="en-US" b="1" dirty="0" smtClean="0"/>
              <a:t>Republicans-</a:t>
            </a:r>
            <a:r>
              <a:rPr lang="en-US" dirty="0" smtClean="0"/>
              <a:t> (Stevens/Sumner) join forces &amp; </a:t>
            </a:r>
            <a:r>
              <a:rPr lang="en-US" b="1" dirty="0" smtClean="0"/>
              <a:t>override</a:t>
            </a:r>
            <a:r>
              <a:rPr lang="en-US" dirty="0" smtClean="0"/>
              <a:t> Johnson’s veto’s(Freedmens Bureau/Civil Rights Act/Military Reconstruction)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Impeached-</a:t>
            </a:r>
            <a:r>
              <a:rPr lang="en-US" dirty="0" smtClean="0"/>
              <a:t> Congress </a:t>
            </a:r>
            <a:r>
              <a:rPr lang="en-US" b="1" dirty="0" smtClean="0"/>
              <a:t>charges</a:t>
            </a:r>
            <a:r>
              <a:rPr lang="en-US" dirty="0" smtClean="0"/>
              <a:t> Johnson with </a:t>
            </a:r>
            <a:r>
              <a:rPr lang="en-US" b="1" dirty="0" smtClean="0"/>
              <a:t>violating</a:t>
            </a:r>
            <a:r>
              <a:rPr lang="en-US" dirty="0" smtClean="0"/>
              <a:t> the </a:t>
            </a:r>
            <a:r>
              <a:rPr lang="en-US" b="1" dirty="0" smtClean="0"/>
              <a:t>Office of Tenure Act </a:t>
            </a:r>
            <a:r>
              <a:rPr lang="en-US" dirty="0" smtClean="0"/>
              <a:t>(fired Stanton). He is not removed b/c he didn’t commit a crime.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US Grant- </a:t>
            </a:r>
            <a:r>
              <a:rPr lang="en-US" dirty="0" smtClean="0"/>
              <a:t>Republican’s nominate Grant for the Election of </a:t>
            </a:r>
            <a:r>
              <a:rPr lang="en-US" b="1" dirty="0" smtClean="0"/>
              <a:t>1868 (War Hero)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1506" name="Picture 2" descr="http://www.impeachment-johnson.com/ListOfCartoons/Andy'sTrip15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098313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3365</TotalTime>
  <Words>1012</Words>
  <Application>Microsoft Office PowerPoint</Application>
  <PresentationFormat>On-screen Show (4:3)</PresentationFormat>
  <Paragraphs>116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Arial</vt:lpstr>
      <vt:lpstr>Calibri</vt:lpstr>
      <vt:lpstr>Office Theme</vt:lpstr>
      <vt:lpstr>Reconstruction Era (1863-1877)</vt:lpstr>
      <vt:lpstr>Define Reconstruction-</vt:lpstr>
      <vt:lpstr>PowerPoint Presentation</vt:lpstr>
      <vt:lpstr>Repair the damage</vt:lpstr>
      <vt:lpstr>Faces of Reconstruction</vt:lpstr>
      <vt:lpstr>Reconstruction Plans</vt:lpstr>
      <vt:lpstr>The Freedmen’s Bureau </vt:lpstr>
      <vt:lpstr>Controlling Reconstruction</vt:lpstr>
      <vt:lpstr>PowerPoint Presentation</vt:lpstr>
      <vt:lpstr>Johnson Loses Control</vt:lpstr>
      <vt:lpstr>Reconstruction Amendments</vt:lpstr>
      <vt:lpstr>Johnson to Grant 1865-1868</vt:lpstr>
      <vt:lpstr>Carpetbaggers &amp; Scalawags</vt:lpstr>
      <vt:lpstr>Broken Promises</vt:lpstr>
      <vt:lpstr>The Ku Klux Klan</vt:lpstr>
      <vt:lpstr>Grant’s Challenges</vt:lpstr>
      <vt:lpstr>Grants Reconstruction Woes</vt:lpstr>
      <vt:lpstr>Grants Shortcomings</vt:lpstr>
      <vt:lpstr>Panic of 1873</vt:lpstr>
      <vt:lpstr>Election of 1876</vt:lpstr>
      <vt:lpstr>Plessy vs. Fergusson</vt:lpstr>
    </vt:vector>
  </TitlesOfParts>
  <Company>Delran Public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Reconstruction Era (1865-1877)</dc:title>
  <dc:creator>Mr Kay</dc:creator>
  <cp:lastModifiedBy>Windows User</cp:lastModifiedBy>
  <cp:revision>23</cp:revision>
  <dcterms:created xsi:type="dcterms:W3CDTF">2012-04-16T21:44:34Z</dcterms:created>
  <dcterms:modified xsi:type="dcterms:W3CDTF">2017-09-08T10:57:06Z</dcterms:modified>
</cp:coreProperties>
</file>