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4"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5" d="100"/>
          <a:sy n="75" d="100"/>
        </p:scale>
        <p:origin x="107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983375660"/>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
        <p:cNvGrpSpPr/>
        <p:nvPr/>
      </p:nvGrpSpPr>
      <p:grpSpPr>
        <a:xfrm>
          <a:off x="0" y="0"/>
          <a:ext cx="0" cy="0"/>
          <a:chOff x="0" y="0"/>
          <a:chExt cx="0" cy="0"/>
        </a:xfrm>
      </p:grpSpPr>
      <p:sp>
        <p:nvSpPr>
          <p:cNvPr id="35" name="Shape 3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6" name="Shape 3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045724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
        <p:cNvGrpSpPr/>
        <p:nvPr/>
      </p:nvGrpSpPr>
      <p:grpSpPr>
        <a:xfrm>
          <a:off x="0" y="0"/>
          <a:ext cx="0" cy="0"/>
          <a:chOff x="0" y="0"/>
          <a:chExt cx="0" cy="0"/>
        </a:xfrm>
      </p:grpSpPr>
      <p:sp>
        <p:nvSpPr>
          <p:cNvPr id="42" name="Shape 4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3" name="Shape 4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9829144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
        <p:cNvGrpSpPr/>
        <p:nvPr/>
      </p:nvGrpSpPr>
      <p:grpSpPr>
        <a:xfrm>
          <a:off x="0" y="0"/>
          <a:ext cx="0" cy="0"/>
          <a:chOff x="0" y="0"/>
          <a:chExt cx="0" cy="0"/>
        </a:xfrm>
      </p:grpSpPr>
      <p:sp>
        <p:nvSpPr>
          <p:cNvPr id="50" name="Shape 5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51" name="Shape 5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42028994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Shape 5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59" name="Shape 5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664244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6" name="Shape 6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7539911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Shape 7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4" name="Shape 7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4152953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8"/>
        <p:cNvGrpSpPr/>
        <p:nvPr/>
      </p:nvGrpSpPr>
      <p:grpSpPr>
        <a:xfrm>
          <a:off x="0" y="0"/>
          <a:ext cx="0" cy="0"/>
          <a:chOff x="0" y="0"/>
          <a:chExt cx="0" cy="0"/>
        </a:xfrm>
      </p:grpSpPr>
      <p:sp>
        <p:nvSpPr>
          <p:cNvPr id="9" name="Shape 9"/>
          <p:cNvSpPr txBox="1">
            <a:spLocks noGrp="1"/>
          </p:cNvSpPr>
          <p:nvPr>
            <p:ph type="subTitle" idx="1"/>
          </p:nvPr>
        </p:nvSpPr>
        <p:spPr>
          <a:xfrm>
            <a:off x="685800" y="3786737"/>
            <a:ext cx="7772400" cy="1046400"/>
          </a:xfrm>
          <a:prstGeom prst="rect">
            <a:avLst/>
          </a:prstGeom>
        </p:spPr>
        <p:txBody>
          <a:bodyPr lIns="91425" tIns="91425" rIns="91425" bIns="91425" anchor="t" anchorCtr="0"/>
          <a:lstStyle>
            <a:lvl1pPr algn="ctr">
              <a:spcBef>
                <a:spcPts val="0"/>
              </a:spcBef>
              <a:buClr>
                <a:schemeClr val="dk2"/>
              </a:buClr>
              <a:buNone/>
              <a:defRPr>
                <a:solidFill>
                  <a:schemeClr val="dk2"/>
                </a:solidFill>
              </a:defRPr>
            </a:lvl1pPr>
            <a:lvl2pPr algn="ctr">
              <a:spcBef>
                <a:spcPts val="0"/>
              </a:spcBef>
              <a:buClr>
                <a:schemeClr val="dk2"/>
              </a:buClr>
              <a:buSzPct val="100000"/>
              <a:buNone/>
              <a:defRPr sz="3000">
                <a:solidFill>
                  <a:schemeClr val="dk2"/>
                </a:solidFill>
              </a:defRPr>
            </a:lvl2pPr>
            <a:lvl3pPr algn="ctr">
              <a:spcBef>
                <a:spcPts val="0"/>
              </a:spcBef>
              <a:buClr>
                <a:schemeClr val="dk2"/>
              </a:buClr>
              <a:buSzPct val="100000"/>
              <a:buNone/>
              <a:defRPr sz="3000">
                <a:solidFill>
                  <a:schemeClr val="dk2"/>
                </a:solidFill>
              </a:defRPr>
            </a:lvl3pPr>
            <a:lvl4pPr algn="ctr">
              <a:spcBef>
                <a:spcPts val="0"/>
              </a:spcBef>
              <a:buClr>
                <a:schemeClr val="dk2"/>
              </a:buClr>
              <a:buSzPct val="100000"/>
              <a:buNone/>
              <a:defRPr sz="3000">
                <a:solidFill>
                  <a:schemeClr val="dk2"/>
                </a:solidFill>
              </a:defRPr>
            </a:lvl4pPr>
            <a:lvl5pPr algn="ctr">
              <a:spcBef>
                <a:spcPts val="0"/>
              </a:spcBef>
              <a:buClr>
                <a:schemeClr val="dk2"/>
              </a:buClr>
              <a:buSzPct val="100000"/>
              <a:buNone/>
              <a:defRPr sz="3000">
                <a:solidFill>
                  <a:schemeClr val="dk2"/>
                </a:solidFill>
              </a:defRPr>
            </a:lvl5pPr>
            <a:lvl6pPr algn="ctr">
              <a:spcBef>
                <a:spcPts val="0"/>
              </a:spcBef>
              <a:buClr>
                <a:schemeClr val="dk2"/>
              </a:buClr>
              <a:buSzPct val="100000"/>
              <a:buNone/>
              <a:defRPr sz="3000">
                <a:solidFill>
                  <a:schemeClr val="dk2"/>
                </a:solidFill>
              </a:defRPr>
            </a:lvl6pPr>
            <a:lvl7pPr algn="ctr">
              <a:spcBef>
                <a:spcPts val="0"/>
              </a:spcBef>
              <a:buClr>
                <a:schemeClr val="dk2"/>
              </a:buClr>
              <a:buSzPct val="100000"/>
              <a:buNone/>
              <a:defRPr sz="3000">
                <a:solidFill>
                  <a:schemeClr val="dk2"/>
                </a:solidFill>
              </a:defRPr>
            </a:lvl7pPr>
            <a:lvl8pPr algn="ctr">
              <a:spcBef>
                <a:spcPts val="0"/>
              </a:spcBef>
              <a:buClr>
                <a:schemeClr val="dk2"/>
              </a:buClr>
              <a:buSzPct val="100000"/>
              <a:buNone/>
              <a:defRPr sz="3000">
                <a:solidFill>
                  <a:schemeClr val="dk2"/>
                </a:solidFill>
              </a:defRPr>
            </a:lvl8pPr>
            <a:lvl9pPr algn="ctr">
              <a:spcBef>
                <a:spcPts val="0"/>
              </a:spcBef>
              <a:buClr>
                <a:schemeClr val="dk2"/>
              </a:buClr>
              <a:buSzPct val="100000"/>
              <a:buNone/>
              <a:defRPr sz="3000">
                <a:solidFill>
                  <a:schemeClr val="dk2"/>
                </a:solidFill>
              </a:defRPr>
            </a:lvl9pPr>
          </a:lstStyle>
          <a:p>
            <a:endParaRPr/>
          </a:p>
        </p:txBody>
      </p:sp>
      <p:sp>
        <p:nvSpPr>
          <p:cNvPr id="10" name="Shape 10"/>
          <p:cNvSpPr txBox="1">
            <a:spLocks noGrp="1"/>
          </p:cNvSpPr>
          <p:nvPr>
            <p:ph type="ctrTitle"/>
          </p:nvPr>
        </p:nvSpPr>
        <p:spPr>
          <a:xfrm>
            <a:off x="685800" y="2111123"/>
            <a:ext cx="7772400" cy="1546500"/>
          </a:xfrm>
          <a:prstGeom prst="rect">
            <a:avLst/>
          </a:prstGeom>
        </p:spPr>
        <p:txBody>
          <a:bodyPr lIns="91425" tIns="91425" rIns="91425" bIns="91425" anchor="b" anchorCtr="0"/>
          <a:lstStyle>
            <a:lvl1pPr algn="ctr">
              <a:spcBef>
                <a:spcPts val="0"/>
              </a:spcBef>
              <a:buSzPct val="100000"/>
              <a:defRPr sz="4800"/>
            </a:lvl1pPr>
            <a:lvl2pPr algn="ctr">
              <a:spcBef>
                <a:spcPts val="0"/>
              </a:spcBef>
              <a:buSzPct val="100000"/>
              <a:defRPr sz="4800"/>
            </a:lvl2pPr>
            <a:lvl3pPr algn="ctr">
              <a:spcBef>
                <a:spcPts val="0"/>
              </a:spcBef>
              <a:buSzPct val="100000"/>
              <a:defRPr sz="4800"/>
            </a:lvl3pPr>
            <a:lvl4pPr algn="ctr">
              <a:spcBef>
                <a:spcPts val="0"/>
              </a:spcBef>
              <a:buSzPct val="100000"/>
              <a:defRPr sz="4800"/>
            </a:lvl4pPr>
            <a:lvl5pPr algn="ctr">
              <a:spcBef>
                <a:spcPts val="0"/>
              </a:spcBef>
              <a:buSzPct val="100000"/>
              <a:defRPr sz="4800"/>
            </a:lvl5pPr>
            <a:lvl6pPr algn="ctr">
              <a:spcBef>
                <a:spcPts val="0"/>
              </a:spcBef>
              <a:buSzPct val="100000"/>
              <a:defRPr sz="4800"/>
            </a:lvl6pPr>
            <a:lvl7pPr algn="ctr">
              <a:spcBef>
                <a:spcPts val="0"/>
              </a:spcBef>
              <a:buSzPct val="100000"/>
              <a:defRPr sz="4800"/>
            </a:lvl7pPr>
            <a:lvl8pPr algn="ctr">
              <a:spcBef>
                <a:spcPts val="0"/>
              </a:spcBef>
              <a:buSzPct val="100000"/>
              <a:defRPr sz="4800"/>
            </a:lvl8pPr>
            <a:lvl9pPr algn="ctr">
              <a:spcBef>
                <a:spcPts val="0"/>
              </a:spcBef>
              <a:buSzPct val="100000"/>
              <a:defRPr sz="4800"/>
            </a:lvl9pPr>
          </a:lstStyle>
          <a:p>
            <a:endParaRPr/>
          </a:p>
        </p:txBody>
      </p:sp>
      <p:sp>
        <p:nvSpPr>
          <p:cNvPr id="11" name="Shape 11"/>
          <p:cNvSpPr txBox="1">
            <a:spLocks noGrp="1"/>
          </p:cNvSpPr>
          <p:nvPr>
            <p:ph type="sldNum" idx="12"/>
          </p:nvPr>
        </p:nvSpPr>
        <p:spPr>
          <a:xfrm>
            <a:off x="8556791" y="6333134"/>
            <a:ext cx="548699" cy="524699"/>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2"/>
        <p:cNvGrpSpPr/>
        <p:nvPr/>
      </p:nvGrpSpPr>
      <p:grpSpPr>
        <a:xfrm>
          <a:off x="0" y="0"/>
          <a:ext cx="0" cy="0"/>
          <a:chOff x="0" y="0"/>
          <a:chExt cx="0" cy="0"/>
        </a:xfrm>
      </p:grpSpPr>
      <p:sp>
        <p:nvSpPr>
          <p:cNvPr id="13" name="Shape 13"/>
          <p:cNvSpPr txBox="1">
            <a:spLocks noGrp="1"/>
          </p:cNvSpPr>
          <p:nvPr>
            <p:ph type="title"/>
          </p:nvPr>
        </p:nvSpPr>
        <p:spPr>
          <a:xfrm>
            <a:off x="457200" y="274637"/>
            <a:ext cx="8229600" cy="11430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4" name="Shape 14"/>
          <p:cNvSpPr txBox="1">
            <a:spLocks noGrp="1"/>
          </p:cNvSpPr>
          <p:nvPr>
            <p:ph type="body" idx="1"/>
          </p:nvPr>
        </p:nvSpPr>
        <p:spPr>
          <a:xfrm>
            <a:off x="457200" y="1600200"/>
            <a:ext cx="8229600" cy="49677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5" name="Shape 15"/>
          <p:cNvSpPr txBox="1">
            <a:spLocks noGrp="1"/>
          </p:cNvSpPr>
          <p:nvPr>
            <p:ph type="sldNum" idx="12"/>
          </p:nvPr>
        </p:nvSpPr>
        <p:spPr>
          <a:xfrm>
            <a:off x="8556791" y="6333134"/>
            <a:ext cx="548699" cy="524699"/>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457200" y="274637"/>
            <a:ext cx="8229600" cy="11430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8" name="Shape 18"/>
          <p:cNvSpPr txBox="1">
            <a:spLocks noGrp="1"/>
          </p:cNvSpPr>
          <p:nvPr>
            <p:ph type="body" idx="1"/>
          </p:nvPr>
        </p:nvSpPr>
        <p:spPr>
          <a:xfrm>
            <a:off x="457200" y="1600200"/>
            <a:ext cx="3994500" cy="49677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9" name="Shape 19"/>
          <p:cNvSpPr txBox="1">
            <a:spLocks noGrp="1"/>
          </p:cNvSpPr>
          <p:nvPr>
            <p:ph type="body" idx="2"/>
          </p:nvPr>
        </p:nvSpPr>
        <p:spPr>
          <a:xfrm>
            <a:off x="4692273" y="1600200"/>
            <a:ext cx="3994500" cy="49677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0" name="Shape 20"/>
          <p:cNvSpPr txBox="1">
            <a:spLocks noGrp="1"/>
          </p:cNvSpPr>
          <p:nvPr>
            <p:ph type="sldNum" idx="12"/>
          </p:nvPr>
        </p:nvSpPr>
        <p:spPr>
          <a:xfrm>
            <a:off x="8556791" y="6333134"/>
            <a:ext cx="548699" cy="524699"/>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457200" y="274637"/>
            <a:ext cx="8229600" cy="11430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3" name="Shape 23"/>
          <p:cNvSpPr txBox="1">
            <a:spLocks noGrp="1"/>
          </p:cNvSpPr>
          <p:nvPr>
            <p:ph type="sldNum" idx="12"/>
          </p:nvPr>
        </p:nvSpPr>
        <p:spPr>
          <a:xfrm>
            <a:off x="8556791" y="6333134"/>
            <a:ext cx="548699" cy="524699"/>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24"/>
        <p:cNvGrpSpPr/>
        <p:nvPr/>
      </p:nvGrpSpPr>
      <p:grpSpPr>
        <a:xfrm>
          <a:off x="0" y="0"/>
          <a:ext cx="0" cy="0"/>
          <a:chOff x="0" y="0"/>
          <a:chExt cx="0" cy="0"/>
        </a:xfrm>
      </p:grpSpPr>
      <p:sp>
        <p:nvSpPr>
          <p:cNvPr id="25" name="Shape 25"/>
          <p:cNvSpPr txBox="1">
            <a:spLocks noGrp="1"/>
          </p:cNvSpPr>
          <p:nvPr>
            <p:ph type="body" idx="1"/>
          </p:nvPr>
        </p:nvSpPr>
        <p:spPr>
          <a:xfrm>
            <a:off x="457200" y="5875078"/>
            <a:ext cx="8229600" cy="692700"/>
          </a:xfrm>
          <a:prstGeom prst="rect">
            <a:avLst/>
          </a:prstGeom>
        </p:spPr>
        <p:txBody>
          <a:bodyPr lIns="91425" tIns="91425" rIns="91425" bIns="91425" anchor="t" anchorCtr="0"/>
          <a:lstStyle>
            <a:lvl1pPr algn="ctr">
              <a:spcBef>
                <a:spcPts val="0"/>
              </a:spcBef>
              <a:buClr>
                <a:schemeClr val="dk1"/>
              </a:buClr>
              <a:buSzPct val="100000"/>
              <a:buNone/>
              <a:defRPr sz="1800">
                <a:solidFill>
                  <a:schemeClr val="dk1"/>
                </a:solidFill>
              </a:defRPr>
            </a:lvl1pPr>
          </a:lstStyle>
          <a:p>
            <a:endParaRPr/>
          </a:p>
        </p:txBody>
      </p:sp>
      <p:sp>
        <p:nvSpPr>
          <p:cNvPr id="26" name="Shape 26"/>
          <p:cNvSpPr txBox="1">
            <a:spLocks noGrp="1"/>
          </p:cNvSpPr>
          <p:nvPr>
            <p:ph type="sldNum" idx="12"/>
          </p:nvPr>
        </p:nvSpPr>
        <p:spPr>
          <a:xfrm>
            <a:off x="8556791" y="6333134"/>
            <a:ext cx="548699" cy="524699"/>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7"/>
        <p:cNvGrpSpPr/>
        <p:nvPr/>
      </p:nvGrpSpPr>
      <p:grpSpPr>
        <a:xfrm>
          <a:off x="0" y="0"/>
          <a:ext cx="0" cy="0"/>
          <a:chOff x="0" y="0"/>
          <a:chExt cx="0" cy="0"/>
        </a:xfrm>
      </p:grpSpPr>
      <p:sp>
        <p:nvSpPr>
          <p:cNvPr id="28" name="Shape 28"/>
          <p:cNvSpPr txBox="1">
            <a:spLocks noGrp="1"/>
          </p:cNvSpPr>
          <p:nvPr>
            <p:ph type="sldNum" idx="12"/>
          </p:nvPr>
        </p:nvSpPr>
        <p:spPr>
          <a:xfrm>
            <a:off x="8556791" y="6333134"/>
            <a:ext cx="548699" cy="524699"/>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lt1"/>
            </a:gs>
            <a:gs pos="30000">
              <a:schemeClr val="lt1"/>
            </a:gs>
            <a:gs pos="100000">
              <a:schemeClr val="lt2"/>
            </a:gs>
          </a:gsLst>
          <a:path path="circle">
            <a:fillToRect l="50000" t="50000" r="50000" b="50000"/>
          </a:path>
          <a:tileRect/>
        </a:gra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spcBef>
                <a:spcPts val="0"/>
              </a:spcBef>
              <a:buClr>
                <a:schemeClr val="dk1"/>
              </a:buClr>
              <a:buSzPct val="100000"/>
              <a:buNone/>
              <a:defRPr sz="3600" b="1">
                <a:solidFill>
                  <a:schemeClr val="dk1"/>
                </a:solidFill>
              </a:defRPr>
            </a:lvl1pPr>
            <a:lvl2pPr>
              <a:spcBef>
                <a:spcPts val="0"/>
              </a:spcBef>
              <a:buClr>
                <a:schemeClr val="dk1"/>
              </a:buClr>
              <a:buSzPct val="100000"/>
              <a:buNone/>
              <a:defRPr sz="3600" b="1">
                <a:solidFill>
                  <a:schemeClr val="dk1"/>
                </a:solidFill>
              </a:defRPr>
            </a:lvl2pPr>
            <a:lvl3pPr>
              <a:spcBef>
                <a:spcPts val="0"/>
              </a:spcBef>
              <a:buClr>
                <a:schemeClr val="dk1"/>
              </a:buClr>
              <a:buSzPct val="100000"/>
              <a:buNone/>
              <a:defRPr sz="3600" b="1">
                <a:solidFill>
                  <a:schemeClr val="dk1"/>
                </a:solidFill>
              </a:defRPr>
            </a:lvl3pPr>
            <a:lvl4pPr>
              <a:spcBef>
                <a:spcPts val="0"/>
              </a:spcBef>
              <a:buClr>
                <a:schemeClr val="dk1"/>
              </a:buClr>
              <a:buSzPct val="100000"/>
              <a:buNone/>
              <a:defRPr sz="3600" b="1">
                <a:solidFill>
                  <a:schemeClr val="dk1"/>
                </a:solidFill>
              </a:defRPr>
            </a:lvl4pPr>
            <a:lvl5pPr>
              <a:spcBef>
                <a:spcPts val="0"/>
              </a:spcBef>
              <a:buClr>
                <a:schemeClr val="dk1"/>
              </a:buClr>
              <a:buSzPct val="100000"/>
              <a:buNone/>
              <a:defRPr sz="3600" b="1">
                <a:solidFill>
                  <a:schemeClr val="dk1"/>
                </a:solidFill>
              </a:defRPr>
            </a:lvl5pPr>
            <a:lvl6pPr>
              <a:spcBef>
                <a:spcPts val="0"/>
              </a:spcBef>
              <a:buClr>
                <a:schemeClr val="dk1"/>
              </a:buClr>
              <a:buSzPct val="100000"/>
              <a:buNone/>
              <a:defRPr sz="3600" b="1">
                <a:solidFill>
                  <a:schemeClr val="dk1"/>
                </a:solidFill>
              </a:defRPr>
            </a:lvl6pPr>
            <a:lvl7pPr>
              <a:spcBef>
                <a:spcPts val="0"/>
              </a:spcBef>
              <a:buClr>
                <a:schemeClr val="dk1"/>
              </a:buClr>
              <a:buSzPct val="100000"/>
              <a:buNone/>
              <a:defRPr sz="3600" b="1">
                <a:solidFill>
                  <a:schemeClr val="dk1"/>
                </a:solidFill>
              </a:defRPr>
            </a:lvl7pPr>
            <a:lvl8pPr>
              <a:spcBef>
                <a:spcPts val="0"/>
              </a:spcBef>
              <a:buClr>
                <a:schemeClr val="dk1"/>
              </a:buClr>
              <a:buSzPct val="100000"/>
              <a:buNone/>
              <a:defRPr sz="3600" b="1">
                <a:solidFill>
                  <a:schemeClr val="dk1"/>
                </a:solidFill>
              </a:defRPr>
            </a:lvl8pPr>
            <a:lvl9pPr>
              <a:spcBef>
                <a:spcPts val="0"/>
              </a:spcBef>
              <a:buClr>
                <a:schemeClr val="dk1"/>
              </a:buClr>
              <a:buSzPct val="100000"/>
              <a:buNone/>
              <a:defRPr sz="3600" b="1">
                <a:solidFill>
                  <a:schemeClr val="dk1"/>
                </a:solidFill>
              </a:defRPr>
            </a:lvl9pPr>
          </a:lstStyle>
          <a:p>
            <a:endParaRPr/>
          </a:p>
        </p:txBody>
      </p:sp>
      <p:sp>
        <p:nvSpPr>
          <p:cNvPr id="6" name="Shape 6"/>
          <p:cNvSpPr txBox="1">
            <a:spLocks noGrp="1"/>
          </p:cNvSpPr>
          <p:nvPr>
            <p:ph type="body" idx="1"/>
          </p:nvPr>
        </p:nvSpPr>
        <p:spPr>
          <a:xfrm>
            <a:off x="457200" y="1600200"/>
            <a:ext cx="8229600" cy="4967700"/>
          </a:xfrm>
          <a:prstGeom prst="rect">
            <a:avLst/>
          </a:prstGeom>
          <a:noFill/>
          <a:ln>
            <a:noFill/>
          </a:ln>
        </p:spPr>
        <p:txBody>
          <a:bodyPr lIns="91425" tIns="91425" rIns="91425" bIns="91425" anchor="t" anchorCtr="0"/>
          <a:lstStyle>
            <a:lvl1pPr>
              <a:spcBef>
                <a:spcPts val="600"/>
              </a:spcBef>
              <a:buSzPct val="100000"/>
              <a:defRPr sz="3000"/>
            </a:lvl1pPr>
            <a:lvl2pPr>
              <a:spcBef>
                <a:spcPts val="480"/>
              </a:spcBef>
              <a:buSzPct val="100000"/>
              <a:defRPr sz="2400"/>
            </a:lvl2pPr>
            <a:lvl3pPr>
              <a:spcBef>
                <a:spcPts val="480"/>
              </a:spcBef>
              <a:buSzPct val="100000"/>
              <a:defRPr sz="2400"/>
            </a:lvl3pPr>
            <a:lvl4pPr>
              <a:spcBef>
                <a:spcPts val="360"/>
              </a:spcBef>
              <a:buSzPct val="100000"/>
              <a:defRPr sz="1800"/>
            </a:lvl4pPr>
            <a:lvl5pPr>
              <a:spcBef>
                <a:spcPts val="360"/>
              </a:spcBef>
              <a:buSzPct val="100000"/>
              <a:defRPr sz="1800"/>
            </a:lvl5pPr>
            <a:lvl6pPr>
              <a:spcBef>
                <a:spcPts val="360"/>
              </a:spcBef>
              <a:buSzPct val="100000"/>
              <a:defRPr sz="1800"/>
            </a:lvl6pPr>
            <a:lvl7pPr>
              <a:spcBef>
                <a:spcPts val="360"/>
              </a:spcBef>
              <a:buSzPct val="100000"/>
              <a:defRPr sz="1800"/>
            </a:lvl7pPr>
            <a:lvl8pPr>
              <a:spcBef>
                <a:spcPts val="360"/>
              </a:spcBef>
              <a:buSzPct val="100000"/>
              <a:defRPr sz="1800"/>
            </a:lvl8pPr>
            <a:lvl9pPr>
              <a:spcBef>
                <a:spcPts val="360"/>
              </a:spcBef>
              <a:buSzPct val="100000"/>
              <a:defRPr sz="1800"/>
            </a:lvl9pPr>
          </a:lstStyle>
          <a:p>
            <a:endParaRPr/>
          </a:p>
        </p:txBody>
      </p:sp>
      <p:sp>
        <p:nvSpPr>
          <p:cNvPr id="7" name="Shape 7"/>
          <p:cNvSpPr txBox="1">
            <a:spLocks noGrp="1"/>
          </p:cNvSpPr>
          <p:nvPr>
            <p:ph type="sldNum" idx="12"/>
          </p:nvPr>
        </p:nvSpPr>
        <p:spPr>
          <a:xfrm>
            <a:off x="8556791" y="6333134"/>
            <a:ext cx="548699" cy="524699"/>
          </a:xfrm>
          <a:prstGeom prst="rect">
            <a:avLst/>
          </a:prstGeom>
          <a:noFill/>
          <a:ln>
            <a:noFill/>
          </a:ln>
        </p:spPr>
        <p:txBody>
          <a:bodyPr lIns="91425" tIns="91425" rIns="91425" bIns="91425" anchor="ctr" anchorCtr="0">
            <a:noAutofit/>
          </a:bodyPr>
          <a:lstStyle>
            <a:lvl1pPr algn="r">
              <a:spcBef>
                <a:spcPts val="0"/>
              </a:spcBef>
              <a:buNone/>
              <a:defRPr sz="1300">
                <a:solidFill>
                  <a:schemeClr val="dk1"/>
                </a:solidFill>
              </a:defRPr>
            </a:lvl1pPr>
          </a:lstStyle>
          <a:p>
            <a:pPr>
              <a:spcBef>
                <a:spcPts val="0"/>
              </a:spcBef>
              <a:buNone/>
            </a:pPr>
            <a:fld id="{00000000-1234-1234-1234-123412341234}" type="slidenum">
              <a:rPr lang="en"/>
              <a:t>‹#›</a:t>
            </a:fld>
            <a:endParaRPr lang="en"/>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7.jpg"/><Relationship Id="rId4" Type="http://schemas.openxmlformats.org/officeDocument/2006/relationships/image" Target="../media/image6.jpg"/></Relationships>
</file>

<file path=ppt/slides/_rels/slide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0.jpg"/><Relationship Id="rId4" Type="http://schemas.openxmlformats.org/officeDocument/2006/relationships/image" Target="../media/image9.jpg"/></Relationships>
</file>

<file path=ppt/slides/_rels/slide5.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6.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5.jpg"/><Relationship Id="rId4" Type="http://schemas.openxmlformats.org/officeDocument/2006/relationships/image" Target="../media/image14.jp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9"/>
        <p:cNvGrpSpPr/>
        <p:nvPr/>
      </p:nvGrpSpPr>
      <p:grpSpPr>
        <a:xfrm>
          <a:off x="0" y="0"/>
          <a:ext cx="0" cy="0"/>
          <a:chOff x="0" y="0"/>
          <a:chExt cx="0" cy="0"/>
        </a:xfrm>
      </p:grpSpPr>
      <p:sp>
        <p:nvSpPr>
          <p:cNvPr id="30" name="Shape 30"/>
          <p:cNvSpPr txBox="1">
            <a:spLocks noGrp="1"/>
          </p:cNvSpPr>
          <p:nvPr>
            <p:ph type="ctrTitle"/>
          </p:nvPr>
        </p:nvSpPr>
        <p:spPr>
          <a:xfrm>
            <a:off x="685800" y="458098"/>
            <a:ext cx="7772400" cy="1546500"/>
          </a:xfrm>
          <a:prstGeom prst="rect">
            <a:avLst/>
          </a:prstGeom>
        </p:spPr>
        <p:txBody>
          <a:bodyPr lIns="91425" tIns="91425" rIns="91425" bIns="91425" anchor="b" anchorCtr="0">
            <a:noAutofit/>
          </a:bodyPr>
          <a:lstStyle/>
          <a:p>
            <a:pPr>
              <a:spcBef>
                <a:spcPts val="0"/>
              </a:spcBef>
              <a:buNone/>
            </a:pPr>
            <a:r>
              <a:rPr lang="en" sz="3600">
                <a:solidFill>
                  <a:srgbClr val="4A86E8"/>
                </a:solidFill>
              </a:rPr>
              <a:t>Think Tanks, Lobbyists, Interest Groups </a:t>
            </a:r>
          </a:p>
        </p:txBody>
      </p:sp>
      <p:sp>
        <p:nvSpPr>
          <p:cNvPr id="31" name="Shape 31"/>
          <p:cNvSpPr txBox="1">
            <a:spLocks noGrp="1"/>
          </p:cNvSpPr>
          <p:nvPr>
            <p:ph type="subTitle" idx="1"/>
          </p:nvPr>
        </p:nvSpPr>
        <p:spPr>
          <a:xfrm>
            <a:off x="685800" y="3908687"/>
            <a:ext cx="7772400" cy="1046400"/>
          </a:xfrm>
          <a:prstGeom prst="rect">
            <a:avLst/>
          </a:prstGeom>
        </p:spPr>
        <p:txBody>
          <a:bodyPr lIns="91425" tIns="91425" rIns="91425" bIns="91425" anchor="t" anchorCtr="0">
            <a:noAutofit/>
          </a:bodyPr>
          <a:lstStyle/>
          <a:p>
            <a:pPr rtl="0">
              <a:spcBef>
                <a:spcPts val="0"/>
              </a:spcBef>
              <a:buNone/>
            </a:pPr>
            <a:r>
              <a:rPr lang="en">
                <a:solidFill>
                  <a:srgbClr val="000000"/>
                </a:solidFill>
              </a:rPr>
              <a:t>By: Samiha Azmal,Tyler Tinsley, Kyle Skorupski, and Mario </a:t>
            </a:r>
          </a:p>
          <a:p>
            <a:pPr>
              <a:spcBef>
                <a:spcPts val="0"/>
              </a:spcBef>
              <a:buNone/>
            </a:pPr>
            <a:endParaRPr>
              <a:solidFill>
                <a:srgbClr val="00FFFF"/>
              </a:solidFill>
            </a:endParaRPr>
          </a:p>
        </p:txBody>
      </p:sp>
      <p:sp>
        <p:nvSpPr>
          <p:cNvPr id="32" name="Shape 32"/>
          <p:cNvSpPr txBox="1"/>
          <p:nvPr/>
        </p:nvSpPr>
        <p:spPr>
          <a:xfrm>
            <a:off x="526775" y="2004599"/>
            <a:ext cx="7772400" cy="828300"/>
          </a:xfrm>
          <a:prstGeom prst="rect">
            <a:avLst/>
          </a:prstGeom>
          <a:noFill/>
          <a:ln>
            <a:noFill/>
          </a:ln>
        </p:spPr>
        <p:txBody>
          <a:bodyPr lIns="91425" tIns="91425" rIns="91425" bIns="91425" anchor="t" anchorCtr="0">
            <a:noAutofit/>
          </a:bodyPr>
          <a:lstStyle/>
          <a:p>
            <a:pPr algn="ctr">
              <a:spcBef>
                <a:spcPts val="0"/>
              </a:spcBef>
              <a:buNone/>
            </a:pPr>
            <a:r>
              <a:rPr lang="en" sz="4800">
                <a:solidFill>
                  <a:srgbClr val="0000FF"/>
                </a:solidFill>
              </a:rPr>
              <a:t>Opposing an Increase in Minimum wage </a:t>
            </a:r>
          </a:p>
        </p:txBody>
      </p:sp>
      <p:pic>
        <p:nvPicPr>
          <p:cNvPr id="33" name="Shape 33"/>
          <p:cNvPicPr preferRelativeResize="0"/>
          <p:nvPr/>
        </p:nvPicPr>
        <p:blipFill>
          <a:blip r:embed="rId4">
            <a:alphaModFix/>
          </a:blip>
          <a:stretch>
            <a:fillRect/>
          </a:stretch>
        </p:blipFill>
        <p:spPr>
          <a:xfrm>
            <a:off x="330105" y="4822575"/>
            <a:ext cx="1869774" cy="1869774"/>
          </a:xfrm>
          <a:prstGeom prst="rect">
            <a:avLst/>
          </a:prstGeom>
          <a:noFill/>
          <a:ln>
            <a:noFill/>
          </a:ln>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fade">
                                      <p:cBhvr>
                                        <p:cTn id="7" dur="10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37"/>
        <p:cNvGrpSpPr/>
        <p:nvPr/>
      </p:nvGrpSpPr>
      <p:grpSpPr>
        <a:xfrm>
          <a:off x="0" y="0"/>
          <a:ext cx="0" cy="0"/>
          <a:chOff x="0" y="0"/>
          <a:chExt cx="0" cy="0"/>
        </a:xfrm>
      </p:grpSpPr>
      <p:sp>
        <p:nvSpPr>
          <p:cNvPr id="38" name="Shape 38"/>
          <p:cNvSpPr txBox="1"/>
          <p:nvPr/>
        </p:nvSpPr>
        <p:spPr>
          <a:xfrm>
            <a:off x="91050" y="1093325"/>
            <a:ext cx="8961899" cy="1093199"/>
          </a:xfrm>
          <a:prstGeom prst="rect">
            <a:avLst/>
          </a:prstGeom>
          <a:noFill/>
          <a:ln>
            <a:noFill/>
          </a:ln>
        </p:spPr>
        <p:txBody>
          <a:bodyPr lIns="91425" tIns="91425" rIns="91425" bIns="91425" anchor="t" anchorCtr="0">
            <a:noAutofit/>
          </a:bodyPr>
          <a:lstStyle/>
          <a:p>
            <a:pPr algn="ctr">
              <a:spcBef>
                <a:spcPts val="0"/>
              </a:spcBef>
              <a:buNone/>
            </a:pPr>
            <a:r>
              <a:rPr lang="en" sz="3000" b="1">
                <a:solidFill>
                  <a:schemeClr val="lt1"/>
                </a:solidFill>
                <a:latin typeface="Comic Sans MS"/>
                <a:ea typeface="Comic Sans MS"/>
                <a:cs typeface="Comic Sans MS"/>
                <a:sym typeface="Comic Sans MS"/>
              </a:rPr>
              <a:t>Higher Wages cause Higher Unemployment </a:t>
            </a:r>
          </a:p>
        </p:txBody>
      </p:sp>
      <p:sp>
        <p:nvSpPr>
          <p:cNvPr id="39" name="Shape 39"/>
          <p:cNvSpPr txBox="1"/>
          <p:nvPr/>
        </p:nvSpPr>
        <p:spPr>
          <a:xfrm>
            <a:off x="250050" y="1937475"/>
            <a:ext cx="8643899" cy="2746200"/>
          </a:xfrm>
          <a:prstGeom prst="rect">
            <a:avLst/>
          </a:prstGeom>
          <a:noFill/>
          <a:ln>
            <a:noFill/>
          </a:ln>
        </p:spPr>
        <p:txBody>
          <a:bodyPr lIns="91425" tIns="91425" rIns="91425" bIns="91425" anchor="t" anchorCtr="0">
            <a:noAutofit/>
          </a:bodyPr>
          <a:lstStyle/>
          <a:p>
            <a:pPr>
              <a:spcBef>
                <a:spcPts val="0"/>
              </a:spcBef>
              <a:buNone/>
            </a:pPr>
            <a:r>
              <a:rPr lang="en" sz="3000">
                <a:solidFill>
                  <a:schemeClr val="lt1"/>
                </a:solidFill>
                <a:latin typeface="Comic Sans MS"/>
                <a:ea typeface="Comic Sans MS"/>
                <a:cs typeface="Comic Sans MS"/>
                <a:sym typeface="Comic Sans MS"/>
              </a:rPr>
              <a:t>This will cause employers to lay off some of their workers to compensate for higher wages and unemployment will increase due to the inability of employers paying higher wages to workers. </a:t>
            </a:r>
          </a:p>
        </p:txBody>
      </p:sp>
      <p:pic>
        <p:nvPicPr>
          <p:cNvPr id="40" name="Shape 40"/>
          <p:cNvPicPr preferRelativeResize="0"/>
          <p:nvPr/>
        </p:nvPicPr>
        <p:blipFill>
          <a:blip r:embed="rId4">
            <a:alphaModFix/>
          </a:blip>
          <a:stretch>
            <a:fillRect/>
          </a:stretch>
        </p:blipFill>
        <p:spPr>
          <a:xfrm>
            <a:off x="3354450" y="4026750"/>
            <a:ext cx="2435100" cy="1703299"/>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prism/>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40"/>
                                        </p:tgtEl>
                                        <p:attrNameLst>
                                          <p:attrName>style.visibility</p:attrName>
                                        </p:attrNameLst>
                                      </p:cBhvr>
                                      <p:to>
                                        <p:strVal val="visible"/>
                                      </p:to>
                                    </p:set>
                                    <p:anim calcmode="lin" valueType="num">
                                      <p:cBhvr additive="base">
                                        <p:cTn id="7" dur="1000"/>
                                        <p:tgtEl>
                                          <p:spTgt spid="40"/>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r>
              <a:rPr lang="en">
                <a:solidFill>
                  <a:schemeClr val="lt1"/>
                </a:solidFill>
                <a:latin typeface="Times New Roman"/>
                <a:ea typeface="Times New Roman"/>
                <a:cs typeface="Times New Roman"/>
                <a:sym typeface="Times New Roman"/>
              </a:rPr>
              <a:t>Minimum wage is a starting wage</a:t>
            </a:r>
            <a:r>
              <a:rPr lang="en">
                <a:solidFill>
                  <a:schemeClr val="lt1"/>
                </a:solidFill>
              </a:rPr>
              <a:t> </a:t>
            </a:r>
          </a:p>
        </p:txBody>
      </p:sp>
      <p:sp>
        <p:nvSpPr>
          <p:cNvPr id="46" name="Shape 46"/>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a:spcBef>
                <a:spcPts val="0"/>
              </a:spcBef>
              <a:buNone/>
            </a:pPr>
            <a:r>
              <a:rPr lang="en" sz="4800">
                <a:solidFill>
                  <a:schemeClr val="lt1"/>
                </a:solidFill>
                <a:latin typeface="Times New Roman"/>
                <a:ea typeface="Times New Roman"/>
                <a:cs typeface="Times New Roman"/>
                <a:sym typeface="Times New Roman"/>
              </a:rPr>
              <a:t>Normally in most jobs under minimum wage, workers have the ability to get a raise to support themselves and their families.</a:t>
            </a:r>
          </a:p>
        </p:txBody>
      </p:sp>
      <p:pic>
        <p:nvPicPr>
          <p:cNvPr id="47" name="Shape 47"/>
          <p:cNvPicPr preferRelativeResize="0"/>
          <p:nvPr/>
        </p:nvPicPr>
        <p:blipFill>
          <a:blip r:embed="rId4">
            <a:alphaModFix/>
          </a:blip>
          <a:stretch>
            <a:fillRect/>
          </a:stretch>
        </p:blipFill>
        <p:spPr>
          <a:xfrm>
            <a:off x="3412625" y="4697100"/>
            <a:ext cx="2197849" cy="2004099"/>
          </a:xfrm>
          <a:prstGeom prst="rect">
            <a:avLst/>
          </a:prstGeom>
          <a:noFill/>
          <a:ln>
            <a:noFill/>
          </a:ln>
        </p:spPr>
      </p:pic>
      <p:pic>
        <p:nvPicPr>
          <p:cNvPr id="48" name="Shape 48"/>
          <p:cNvPicPr preferRelativeResize="0"/>
          <p:nvPr/>
        </p:nvPicPr>
        <p:blipFill>
          <a:blip r:embed="rId5">
            <a:alphaModFix/>
          </a:blip>
          <a:stretch>
            <a:fillRect/>
          </a:stretch>
        </p:blipFill>
        <p:spPr>
          <a:xfrm>
            <a:off x="7347075" y="165050"/>
            <a:ext cx="984800" cy="151365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prism/>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47"/>
                                        </p:tgtEl>
                                        <p:attrNameLst>
                                          <p:attrName>style.visibility</p:attrName>
                                        </p:attrNameLst>
                                      </p:cBhvr>
                                      <p:to>
                                        <p:strVal val="visible"/>
                                      </p:to>
                                    </p:set>
                                    <p:anim calcmode="lin" valueType="num">
                                      <p:cBhvr additive="base">
                                        <p:cTn id="7" dur="1000"/>
                                        <p:tgtEl>
                                          <p:spTgt spid="47"/>
                                        </p:tgtEl>
                                        <p:attrNameLst>
                                          <p:attrName>ppt_w</p:attrName>
                                        </p:attrNameLst>
                                      </p:cBhvr>
                                      <p:tavLst>
                                        <p:tav tm="0">
                                          <p:val>
                                            <p:strVal val="0"/>
                                          </p:val>
                                        </p:tav>
                                        <p:tav tm="100000">
                                          <p:val>
                                            <p:strVal val="#ppt_w"/>
                                          </p:val>
                                        </p:tav>
                                      </p:tavLst>
                                    </p:anim>
                                    <p:anim calcmode="lin" valueType="num">
                                      <p:cBhvr additive="base">
                                        <p:cTn id="8" dur="1000"/>
                                        <p:tgtEl>
                                          <p:spTgt spid="47"/>
                                        </p:tgtEl>
                                        <p:attrNameLst>
                                          <p:attrName>ppt_h</p:attrName>
                                        </p:attrNameLst>
                                      </p:cBhvr>
                                      <p:tavLst>
                                        <p:tav tm="0">
                                          <p:val>
                                            <p:strVal val="0"/>
                                          </p:val>
                                        </p:tav>
                                        <p:tav tm="100000">
                                          <p:val>
                                            <p:strVal val="#ppt_h"/>
                                          </p:val>
                                        </p:tav>
                                      </p:tavLst>
                                    </p:anim>
                                  </p:childTnLst>
                                </p:cTn>
                              </p:par>
                            </p:childTnLst>
                          </p:cTn>
                        </p:par>
                        <p:par>
                          <p:cTn id="9" fill="hold">
                            <p:stCondLst>
                              <p:cond delay="1000"/>
                            </p:stCondLst>
                            <p:childTnLst>
                              <p:par>
                                <p:cTn id="10" presetID="8" presetClass="emph" presetSubtype="0" fill="hold" nodeType="afterEffect">
                                  <p:stCondLst>
                                    <p:cond delay="0"/>
                                  </p:stCondLst>
                                  <p:childTnLst>
                                    <p:animRot by="-21600000">
                                      <p:cBhvr>
                                        <p:cTn id="11" dur="1000" fill="hold"/>
                                        <p:tgtEl>
                                          <p:spTgt spid="48"/>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2"/>
        <p:cNvGrpSpPr/>
        <p:nvPr/>
      </p:nvGrpSpPr>
      <p:grpSpPr>
        <a:xfrm>
          <a:off x="0" y="0"/>
          <a:ext cx="0" cy="0"/>
          <a:chOff x="0" y="0"/>
          <a:chExt cx="0" cy="0"/>
        </a:xfrm>
      </p:grpSpPr>
      <p:sp>
        <p:nvSpPr>
          <p:cNvPr id="53" name="Shape 53"/>
          <p:cNvSpPr txBox="1">
            <a:spLocks noGrp="1"/>
          </p:cNvSpPr>
          <p:nvPr>
            <p:ph type="title"/>
          </p:nvPr>
        </p:nvSpPr>
        <p:spPr>
          <a:xfrm>
            <a:off x="457200" y="304637"/>
            <a:ext cx="8229600" cy="1143000"/>
          </a:xfrm>
          <a:prstGeom prst="rect">
            <a:avLst/>
          </a:prstGeom>
        </p:spPr>
        <p:txBody>
          <a:bodyPr lIns="91425" tIns="91425" rIns="91425" bIns="91425" anchor="b" anchorCtr="0">
            <a:noAutofit/>
          </a:bodyPr>
          <a:lstStyle/>
          <a:p>
            <a:pPr algn="ctr">
              <a:spcBef>
                <a:spcPts val="0"/>
              </a:spcBef>
              <a:buNone/>
            </a:pPr>
            <a:r>
              <a:rPr lang="en">
                <a:solidFill>
                  <a:schemeClr val="lt1"/>
                </a:solidFill>
                <a:latin typeface="Trebuchet MS"/>
                <a:ea typeface="Trebuchet MS"/>
                <a:cs typeface="Trebuchet MS"/>
                <a:sym typeface="Trebuchet MS"/>
              </a:rPr>
              <a:t>Inflation Occurs</a:t>
            </a:r>
          </a:p>
        </p:txBody>
      </p:sp>
      <p:sp>
        <p:nvSpPr>
          <p:cNvPr id="54" name="Shape 54"/>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rtl="0">
              <a:spcBef>
                <a:spcPts val="0"/>
              </a:spcBef>
              <a:buNone/>
            </a:pPr>
            <a:r>
              <a:rPr lang="en" sz="3600">
                <a:solidFill>
                  <a:schemeClr val="lt1"/>
                </a:solidFill>
                <a:latin typeface="Trebuchet MS"/>
                <a:ea typeface="Trebuchet MS"/>
                <a:cs typeface="Trebuchet MS"/>
                <a:sym typeface="Trebuchet MS"/>
              </a:rPr>
              <a:t>*Inflation is a general increase in prices and fall in the purchasing value of money.</a:t>
            </a:r>
          </a:p>
          <a:p>
            <a:pPr>
              <a:spcBef>
                <a:spcPts val="0"/>
              </a:spcBef>
              <a:buNone/>
            </a:pPr>
            <a:r>
              <a:rPr lang="en" sz="3600">
                <a:solidFill>
                  <a:schemeClr val="lt1"/>
                </a:solidFill>
                <a:latin typeface="Trebuchet MS"/>
                <a:ea typeface="Trebuchet MS"/>
                <a:cs typeface="Trebuchet MS"/>
                <a:sym typeface="Trebuchet MS"/>
              </a:rPr>
              <a:t>To compensate for the increase in minimum wage, businesses would increase prices and services.</a:t>
            </a:r>
            <a:r>
              <a:rPr lang="en" sz="3600">
                <a:solidFill>
                  <a:schemeClr val="lt1"/>
                </a:solidFill>
              </a:rPr>
              <a:t> </a:t>
            </a:r>
          </a:p>
        </p:txBody>
      </p:sp>
      <p:pic>
        <p:nvPicPr>
          <p:cNvPr id="55" name="Shape 55"/>
          <p:cNvPicPr preferRelativeResize="0"/>
          <p:nvPr/>
        </p:nvPicPr>
        <p:blipFill>
          <a:blip r:embed="rId4">
            <a:alphaModFix/>
          </a:blip>
          <a:stretch>
            <a:fillRect/>
          </a:stretch>
        </p:blipFill>
        <p:spPr>
          <a:xfrm>
            <a:off x="6452400" y="4702100"/>
            <a:ext cx="2549975" cy="1865799"/>
          </a:xfrm>
          <a:prstGeom prst="rect">
            <a:avLst/>
          </a:prstGeom>
          <a:noFill/>
          <a:ln>
            <a:noFill/>
          </a:ln>
        </p:spPr>
      </p:pic>
      <p:pic>
        <p:nvPicPr>
          <p:cNvPr id="56" name="Shape 56"/>
          <p:cNvPicPr preferRelativeResize="0"/>
          <p:nvPr/>
        </p:nvPicPr>
        <p:blipFill>
          <a:blip r:embed="rId5">
            <a:alphaModFix/>
          </a:blip>
          <a:stretch>
            <a:fillRect/>
          </a:stretch>
        </p:blipFill>
        <p:spPr>
          <a:xfrm>
            <a:off x="6617475" y="395950"/>
            <a:ext cx="1882500" cy="1411875"/>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prism/>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56"/>
                                        </p:tgtEl>
                                        <p:attrNameLst>
                                          <p:attrName>style.visibility</p:attrName>
                                        </p:attrNameLst>
                                      </p:cBhvr>
                                      <p:to>
                                        <p:strVal val="visible"/>
                                      </p:to>
                                    </p:set>
                                    <p:anim calcmode="lin" valueType="num">
                                      <p:cBhvr additive="base">
                                        <p:cTn id="7" dur="1000"/>
                                        <p:tgtEl>
                                          <p:spTgt spid="56"/>
                                        </p:tgtEl>
                                        <p:attrNameLst>
                                          <p:attrName>ppt_x</p:attrName>
                                        </p:attrNameLst>
                                      </p:cBhvr>
                                      <p:tavLst>
                                        <p:tav tm="0">
                                          <p:val>
                                            <p:strVal val="#ppt_x-1"/>
                                          </p:val>
                                        </p:tav>
                                        <p:tav tm="100000">
                                          <p:val>
                                            <p:strVal val="#ppt_x"/>
                                          </p:val>
                                        </p:tav>
                                      </p:tavLst>
                                    </p:anim>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55"/>
                                        </p:tgtEl>
                                        <p:attrNameLst>
                                          <p:attrName>style.visibility</p:attrName>
                                        </p:attrNameLst>
                                      </p:cBhvr>
                                      <p:to>
                                        <p:strVal val="visible"/>
                                      </p:to>
                                    </p:set>
                                    <p:animEffect transition="in" filter="fade">
                                      <p:cBhvr>
                                        <p:cTn id="11" dur="10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r>
              <a:rPr lang="en">
                <a:solidFill>
                  <a:schemeClr val="lt1"/>
                </a:solidFill>
              </a:rPr>
              <a:t>Small businesses will be threatened</a:t>
            </a:r>
          </a:p>
        </p:txBody>
      </p:sp>
      <p:sp>
        <p:nvSpPr>
          <p:cNvPr id="62" name="Shape 6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a:spcBef>
                <a:spcPts val="0"/>
              </a:spcBef>
              <a:buNone/>
            </a:pPr>
            <a:r>
              <a:rPr lang="en">
                <a:solidFill>
                  <a:schemeClr val="lt1"/>
                </a:solidFill>
              </a:rPr>
              <a:t>Higher minimum wages put small businesses in danger. These businesses would have to lay off employees or be forced out of business.</a:t>
            </a:r>
            <a:r>
              <a:rPr lang="en"/>
              <a:t> </a:t>
            </a:r>
          </a:p>
        </p:txBody>
      </p:sp>
      <p:pic>
        <p:nvPicPr>
          <p:cNvPr id="63" name="Shape 63"/>
          <p:cNvPicPr preferRelativeResize="0"/>
          <p:nvPr/>
        </p:nvPicPr>
        <p:blipFill>
          <a:blip r:embed="rId4">
            <a:alphaModFix/>
          </a:blip>
          <a:stretch>
            <a:fillRect/>
          </a:stretch>
        </p:blipFill>
        <p:spPr>
          <a:xfrm>
            <a:off x="2812479" y="3569800"/>
            <a:ext cx="3519049" cy="2559324"/>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prism/>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nodeType="afterEffect">
                                  <p:stCondLst>
                                    <p:cond delay="0"/>
                                  </p:stCondLst>
                                  <p:childTnLst>
                                    <p:animRot by="-21600000">
                                      <p:cBhvr>
                                        <p:cTn id="6" dur="1000" fill="hold"/>
                                        <p:tgtEl>
                                          <p:spTgt spid="6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lgn="ctr">
              <a:spcBef>
                <a:spcPts val="0"/>
              </a:spcBef>
              <a:buNone/>
            </a:pPr>
            <a:r>
              <a:rPr lang="en" sz="4800">
                <a:latin typeface="Verdana"/>
                <a:ea typeface="Verdana"/>
                <a:cs typeface="Verdana"/>
                <a:sym typeface="Verdana"/>
              </a:rPr>
              <a:t>Credits</a:t>
            </a:r>
          </a:p>
        </p:txBody>
      </p:sp>
      <p:sp>
        <p:nvSpPr>
          <p:cNvPr id="69" name="Shape 69"/>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a:spcBef>
                <a:spcPts val="0"/>
              </a:spcBef>
              <a:buNone/>
            </a:pPr>
            <a:r>
              <a:rPr lang="en" sz="3600"/>
              <a:t>http://mrkay.weebly.com/uploads/2/9/3/5/2935169/_chapter_12_fact_sheet.pdf</a:t>
            </a:r>
          </a:p>
        </p:txBody>
      </p:sp>
      <p:pic>
        <p:nvPicPr>
          <p:cNvPr id="70" name="Shape 70"/>
          <p:cNvPicPr preferRelativeResize="0"/>
          <p:nvPr/>
        </p:nvPicPr>
        <p:blipFill>
          <a:blip r:embed="rId4">
            <a:alphaModFix/>
          </a:blip>
          <a:stretch>
            <a:fillRect/>
          </a:stretch>
        </p:blipFill>
        <p:spPr>
          <a:xfrm>
            <a:off x="752075" y="3593000"/>
            <a:ext cx="3223574" cy="2177824"/>
          </a:xfrm>
          <a:prstGeom prst="rect">
            <a:avLst/>
          </a:prstGeom>
          <a:noFill/>
          <a:ln>
            <a:noFill/>
          </a:ln>
        </p:spPr>
      </p:pic>
      <p:pic>
        <p:nvPicPr>
          <p:cNvPr id="71" name="Shape 71"/>
          <p:cNvPicPr preferRelativeResize="0"/>
          <p:nvPr/>
        </p:nvPicPr>
        <p:blipFill>
          <a:blip r:embed="rId5">
            <a:alphaModFix/>
          </a:blip>
          <a:stretch>
            <a:fillRect/>
          </a:stretch>
        </p:blipFill>
        <p:spPr>
          <a:xfrm>
            <a:off x="4389800" y="3462187"/>
            <a:ext cx="4411174" cy="2605099"/>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70"/>
                                        </p:tgtEl>
                                        <p:attrNameLst>
                                          <p:attrName>style.visibility</p:attrName>
                                        </p:attrNameLst>
                                      </p:cBhvr>
                                      <p:to>
                                        <p:strVal val="visible"/>
                                      </p:to>
                                    </p:set>
                                    <p:anim calcmode="lin" valueType="num">
                                      <p:cBhvr additive="base">
                                        <p:cTn id="7" dur="1000"/>
                                        <p:tgtEl>
                                          <p:spTgt spid="70"/>
                                        </p:tgtEl>
                                        <p:attrNameLst>
                                          <p:attrName>ppt_x</p:attrName>
                                        </p:attrNameLst>
                                      </p:cBhvr>
                                      <p:tavLst>
                                        <p:tav tm="0">
                                          <p:val>
                                            <p:strVal val="#ppt_x-1"/>
                                          </p:val>
                                        </p:tav>
                                        <p:tav tm="100000">
                                          <p:val>
                                            <p:strVal val="#ppt_x"/>
                                          </p:val>
                                        </p:tav>
                                      </p:tavLst>
                                    </p:anim>
                                  </p:childTnLst>
                                </p:cTn>
                              </p:par>
                            </p:childTnLst>
                          </p:cTn>
                        </p:par>
                        <p:par>
                          <p:cTn id="8" fill="hold">
                            <p:stCondLst>
                              <p:cond delay="1000"/>
                            </p:stCondLst>
                            <p:childTnLst>
                              <p:par>
                                <p:cTn id="9" presetID="23" presetClass="entr" presetSubtype="16" fill="hold" nodeType="afterEffect">
                                  <p:stCondLst>
                                    <p:cond delay="0"/>
                                  </p:stCondLst>
                                  <p:childTnLst>
                                    <p:set>
                                      <p:cBhvr>
                                        <p:cTn id="10" dur="1" fill="hold">
                                          <p:stCondLst>
                                            <p:cond delay="0"/>
                                          </p:stCondLst>
                                        </p:cTn>
                                        <p:tgtEl>
                                          <p:spTgt spid="71"/>
                                        </p:tgtEl>
                                        <p:attrNameLst>
                                          <p:attrName>style.visibility</p:attrName>
                                        </p:attrNameLst>
                                      </p:cBhvr>
                                      <p:to>
                                        <p:strVal val="visible"/>
                                      </p:to>
                                    </p:set>
                                    <p:anim calcmode="lin" valueType="num">
                                      <p:cBhvr additive="base">
                                        <p:cTn id="11" dur="1000"/>
                                        <p:tgtEl>
                                          <p:spTgt spid="71"/>
                                        </p:tgtEl>
                                        <p:attrNameLst>
                                          <p:attrName>ppt_w</p:attrName>
                                        </p:attrNameLst>
                                      </p:cBhvr>
                                      <p:tavLst>
                                        <p:tav tm="0">
                                          <p:val>
                                            <p:strVal val="0"/>
                                          </p:val>
                                        </p:tav>
                                        <p:tav tm="100000">
                                          <p:val>
                                            <p:strVal val="#ppt_w"/>
                                          </p:val>
                                        </p:tav>
                                      </p:tavLst>
                                    </p:anim>
                                    <p:anim calcmode="lin" valueType="num">
                                      <p:cBhvr additive="base">
                                        <p:cTn id="12" dur="1000"/>
                                        <p:tgtEl>
                                          <p:spTgt spid="71"/>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light-gradien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160</Words>
  <Application>Microsoft Office PowerPoint</Application>
  <PresentationFormat>On-screen Show (4:3)</PresentationFormat>
  <Paragraphs>14</Paragraphs>
  <Slides>6</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Comic Sans MS</vt:lpstr>
      <vt:lpstr>Times New Roman</vt:lpstr>
      <vt:lpstr>Trebuchet MS</vt:lpstr>
      <vt:lpstr>Verdana</vt:lpstr>
      <vt:lpstr>light-gradient</vt:lpstr>
      <vt:lpstr>Think Tanks, Lobbyists, Interest Groups </vt:lpstr>
      <vt:lpstr>PowerPoint Presentation</vt:lpstr>
      <vt:lpstr>Minimum wage is a starting wage </vt:lpstr>
      <vt:lpstr>Inflation Occurs</vt:lpstr>
      <vt:lpstr>Small businesses will be threatened</vt:lpstr>
      <vt:lpstr>Credits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Think Tanks, Lobbyists, Interest Groups</dc:title>
  <dc:creator>Ryan Kay</dc:creator>
  <cp:lastModifiedBy>Ryan Kay</cp:lastModifiedBy>
  <cp:revision>2</cp:revision>
  <dcterms:modified xsi:type="dcterms:W3CDTF">2015-01-19T03:58:24Z</dcterms:modified>
</cp:coreProperties>
</file>