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4" r:id="rId5"/>
    <p:sldId id="277" r:id="rId6"/>
    <p:sldId id="275" r:id="rId7"/>
    <p:sldId id="276" r:id="rId8"/>
    <p:sldId id="279" r:id="rId9"/>
    <p:sldId id="280" r:id="rId10"/>
    <p:sldId id="281"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163C5-461B-43C0-907B-DBC3A9512B08}"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344616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163C5-461B-43C0-907B-DBC3A9512B08}"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85097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163C5-461B-43C0-907B-DBC3A9512B08}"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172312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163C5-461B-43C0-907B-DBC3A9512B08}"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304262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163C5-461B-43C0-907B-DBC3A9512B08}"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355293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163C5-461B-43C0-907B-DBC3A9512B08}"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256739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163C5-461B-43C0-907B-DBC3A9512B08}" type="datetimeFigureOut">
              <a:rPr lang="en-US" smtClean="0"/>
              <a:t>12/12/2014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114166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163C5-461B-43C0-907B-DBC3A9512B08}" type="datetimeFigureOut">
              <a:rPr lang="en-US" smtClean="0"/>
              <a:t>12/12/2014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411392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163C5-461B-43C0-907B-DBC3A9512B08}" type="datetimeFigureOut">
              <a:rPr lang="en-US" smtClean="0"/>
              <a:t>12/12/2014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5135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163C5-461B-43C0-907B-DBC3A9512B08}"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81490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163C5-461B-43C0-907B-DBC3A9512B08}"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99FA2-259C-42CE-9349-D798F94434D3}" type="slidenum">
              <a:rPr lang="en-US" smtClean="0"/>
              <a:t>‹#›</a:t>
            </a:fld>
            <a:endParaRPr lang="en-US"/>
          </a:p>
        </p:txBody>
      </p:sp>
    </p:spTree>
    <p:extLst>
      <p:ext uri="{BB962C8B-B14F-4D97-AF65-F5344CB8AC3E}">
        <p14:creationId xmlns:p14="http://schemas.microsoft.com/office/powerpoint/2010/main" val="122046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163C5-461B-43C0-907B-DBC3A9512B08}" type="datetimeFigureOut">
              <a:rPr lang="en-US" smtClean="0"/>
              <a:t>12/12/2014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99FA2-259C-42CE-9349-D798F94434D3}" type="slidenum">
              <a:rPr lang="en-US" smtClean="0"/>
              <a:t>‹#›</a:t>
            </a:fld>
            <a:endParaRPr lang="en-US"/>
          </a:p>
        </p:txBody>
      </p:sp>
    </p:spTree>
    <p:extLst>
      <p:ext uri="{BB962C8B-B14F-4D97-AF65-F5344CB8AC3E}">
        <p14:creationId xmlns:p14="http://schemas.microsoft.com/office/powerpoint/2010/main" val="3125428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1.gstatic.com/images?q=tbn:ANd9GcTBGceyB5_EHE8VjatzKX_E9DkX5ZxtXwCGCNoFhjq6Ei9cgVk8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89" y="0"/>
            <a:ext cx="98903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villagepinesschool.org/Grade5/5thgrade/American-Patriotic-Flag-PPT-Backgrounds-680x5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88" y="0"/>
            <a:ext cx="9890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24245"/>
            <a:ext cx="7772400" cy="1470025"/>
          </a:xfrm>
        </p:spPr>
        <p:txBody>
          <a:bodyPr/>
          <a:lstStyle/>
          <a:p>
            <a:r>
              <a:rPr lang="en-US" b="1" u="sng" dirty="0" smtClean="0">
                <a:solidFill>
                  <a:schemeClr val="bg1"/>
                </a:solidFill>
              </a:rPr>
              <a:t>Minimum Wage Should Not Be Raised</a:t>
            </a:r>
            <a:endParaRPr lang="en-US" b="1" u="sng" dirty="0">
              <a:solidFill>
                <a:schemeClr val="bg1"/>
              </a:solidFill>
            </a:endParaRPr>
          </a:p>
        </p:txBody>
      </p:sp>
      <p:sp>
        <p:nvSpPr>
          <p:cNvPr id="3" name="Subtitle 2"/>
          <p:cNvSpPr>
            <a:spLocks noGrp="1"/>
          </p:cNvSpPr>
          <p:nvPr>
            <p:ph type="subTitle" idx="1"/>
          </p:nvPr>
        </p:nvSpPr>
        <p:spPr>
          <a:xfrm>
            <a:off x="1143000" y="1523999"/>
            <a:ext cx="6400800" cy="2810246"/>
          </a:xfrm>
        </p:spPr>
        <p:txBody>
          <a:bodyPr>
            <a:normAutofit fontScale="92500" lnSpcReduction="20000"/>
          </a:bodyPr>
          <a:lstStyle/>
          <a:p>
            <a:r>
              <a:rPr lang="en-US" b="1" dirty="0" smtClean="0">
                <a:solidFill>
                  <a:schemeClr val="bg1"/>
                </a:solidFill>
              </a:rPr>
              <a:t>Presented by</a:t>
            </a:r>
          </a:p>
          <a:p>
            <a:r>
              <a:rPr lang="en-US" b="1" dirty="0" smtClean="0">
                <a:solidFill>
                  <a:schemeClr val="bg1"/>
                </a:solidFill>
              </a:rPr>
              <a:t>Chamber Of Commerce</a:t>
            </a:r>
          </a:p>
          <a:p>
            <a:r>
              <a:rPr lang="en-US" b="1" dirty="0" smtClean="0">
                <a:solidFill>
                  <a:schemeClr val="bg1"/>
                </a:solidFill>
              </a:rPr>
              <a:t>Sara Clarke</a:t>
            </a:r>
          </a:p>
          <a:p>
            <a:r>
              <a:rPr lang="en-US" b="1" dirty="0" err="1" smtClean="0">
                <a:solidFill>
                  <a:schemeClr val="bg1"/>
                </a:solidFill>
              </a:rPr>
              <a:t>Dinko</a:t>
            </a:r>
            <a:r>
              <a:rPr lang="en-US" b="1" dirty="0" smtClean="0">
                <a:solidFill>
                  <a:schemeClr val="bg1"/>
                </a:solidFill>
              </a:rPr>
              <a:t> I.</a:t>
            </a:r>
          </a:p>
          <a:p>
            <a:r>
              <a:rPr lang="en-US" b="1" dirty="0" err="1" smtClean="0">
                <a:solidFill>
                  <a:schemeClr val="bg1"/>
                </a:solidFill>
              </a:rPr>
              <a:t>Darek</a:t>
            </a:r>
            <a:r>
              <a:rPr lang="en-US" b="1" dirty="0" smtClean="0">
                <a:solidFill>
                  <a:schemeClr val="bg1"/>
                </a:solidFill>
              </a:rPr>
              <a:t> E.</a:t>
            </a:r>
          </a:p>
          <a:p>
            <a:r>
              <a:rPr lang="en-US" b="1" dirty="0" smtClean="0">
                <a:solidFill>
                  <a:schemeClr val="bg1"/>
                </a:solidFill>
              </a:rPr>
              <a:t>Jabir Ahmed </a:t>
            </a:r>
            <a:endParaRPr lang="en-US" b="1" dirty="0">
              <a:solidFill>
                <a:schemeClr val="bg1"/>
              </a:solidFill>
            </a:endParaRPr>
          </a:p>
        </p:txBody>
      </p:sp>
      <p:pic>
        <p:nvPicPr>
          <p:cNvPr id="1026" name="Picture 2" descr="http://upload.wikimedia.org/wikipedia/en/1/19/US_CoC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540" y="914185"/>
            <a:ext cx="2362200" cy="23530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363940" y="914185"/>
            <a:ext cx="2359356" cy="2353260"/>
          </a:xfrm>
          <a:prstGeom prst="rect">
            <a:avLst/>
          </a:prstGeom>
        </p:spPr>
      </p:pic>
    </p:spTree>
    <p:extLst>
      <p:ext uri="{BB962C8B-B14F-4D97-AF65-F5344CB8AC3E}">
        <p14:creationId xmlns:p14="http://schemas.microsoft.com/office/powerpoint/2010/main" val="364927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a:bodyPr>
          <a:lstStyle/>
          <a:p>
            <a:r>
              <a:rPr lang="en-US" b="1" u="sng" dirty="0">
                <a:solidFill>
                  <a:schemeClr val="bg1"/>
                </a:solidFill>
              </a:rPr>
              <a:t>Competition Will Intensify</a:t>
            </a:r>
            <a:endParaRPr lang="en-US" u="sng" dirty="0"/>
          </a:p>
        </p:txBody>
      </p:sp>
      <p:sp>
        <p:nvSpPr>
          <p:cNvPr id="3" name="Content Placeholder 2"/>
          <p:cNvSpPr>
            <a:spLocks noGrp="1"/>
          </p:cNvSpPr>
          <p:nvPr>
            <p:ph idx="1"/>
          </p:nvPr>
        </p:nvSpPr>
        <p:spPr>
          <a:xfrm>
            <a:off x="-375333" y="1524000"/>
            <a:ext cx="9894665" cy="5334000"/>
          </a:xfrm>
          <a:solidFill>
            <a:schemeClr val="tx2"/>
          </a:solidFill>
        </p:spPr>
        <p:txBody>
          <a:bodyPr>
            <a:normAutofit lnSpcReduction="10000"/>
          </a:bodyPr>
          <a:lstStyle/>
          <a:p>
            <a:r>
              <a:rPr lang="en-US" sz="2400" dirty="0" smtClean="0">
                <a:solidFill>
                  <a:schemeClr val="bg1"/>
                </a:solidFill>
              </a:rPr>
              <a:t>Finally, raising minimum wage will cause greater competition for work in the labor system.</a:t>
            </a:r>
          </a:p>
          <a:p>
            <a:r>
              <a:rPr lang="en-US" sz="2400" dirty="0" smtClean="0">
                <a:solidFill>
                  <a:schemeClr val="bg1"/>
                </a:solidFill>
              </a:rPr>
              <a:t>If </a:t>
            </a:r>
            <a:r>
              <a:rPr lang="en-US" sz="2400" dirty="0">
                <a:solidFill>
                  <a:schemeClr val="bg1"/>
                </a:solidFill>
              </a:rPr>
              <a:t>minimum wage increases, overly qualified individuals will be vying for minimum wage positions, pushing younger, inexperienced workers out of the running and robbing them of their opportunity to gain experience and knowledge to build a resume for themselves and enter the workforce</a:t>
            </a:r>
            <a:r>
              <a:rPr lang="en-US" sz="2400" dirty="0" smtClean="0">
                <a:solidFill>
                  <a:schemeClr val="bg1"/>
                </a:solidFill>
              </a:rPr>
              <a:t>.</a:t>
            </a:r>
          </a:p>
          <a:p>
            <a:r>
              <a:rPr lang="en-US" sz="2400" dirty="0" smtClean="0">
                <a:solidFill>
                  <a:schemeClr val="bg1"/>
                </a:solidFill>
              </a:rPr>
              <a:t>In other words, employers will more likely hire skilled or experienced workers rather than unskilled or inexperienced ones. From earlier in our presentation, you may recall that nearly 50% of the people at minimum wage are under the age of 25, aka young people. And the majority of these young people are just leaving high school or have just started college where they have little experience in the actual job market. Therefore, this increase in minimum wage would be unfair and hurtful towards those who may not qualify as much as others for a job and also make it harder for some to be hired as well.  </a:t>
            </a:r>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4704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a:bodyPr>
          <a:lstStyle/>
          <a:p>
            <a:r>
              <a:rPr lang="en-US" b="1" u="sng" dirty="0" smtClean="0">
                <a:solidFill>
                  <a:schemeClr val="bg1"/>
                </a:solidFill>
              </a:rPr>
              <a:t>It </a:t>
            </a:r>
            <a:r>
              <a:rPr lang="en-US" b="1" u="sng" dirty="0">
                <a:solidFill>
                  <a:schemeClr val="bg1"/>
                </a:solidFill>
              </a:rPr>
              <a:t>I</a:t>
            </a:r>
            <a:r>
              <a:rPr lang="en-US" b="1" u="sng" dirty="0" smtClean="0">
                <a:solidFill>
                  <a:schemeClr val="bg1"/>
                </a:solidFill>
              </a:rPr>
              <a:t>s </a:t>
            </a:r>
            <a:r>
              <a:rPr lang="en-US" b="1" u="sng" dirty="0">
                <a:solidFill>
                  <a:schemeClr val="bg1"/>
                </a:solidFill>
              </a:rPr>
              <a:t>N</a:t>
            </a:r>
            <a:r>
              <a:rPr lang="en-US" b="1" u="sng" dirty="0" smtClean="0">
                <a:solidFill>
                  <a:schemeClr val="bg1"/>
                </a:solidFill>
              </a:rPr>
              <a:t>ot Fair For Everyone</a:t>
            </a:r>
            <a:endParaRPr lang="en-US" u="sng" dirty="0"/>
          </a:p>
        </p:txBody>
      </p:sp>
      <p:sp>
        <p:nvSpPr>
          <p:cNvPr id="3" name="Content Placeholder 2"/>
          <p:cNvSpPr>
            <a:spLocks noGrp="1"/>
          </p:cNvSpPr>
          <p:nvPr>
            <p:ph idx="1"/>
          </p:nvPr>
        </p:nvSpPr>
        <p:spPr>
          <a:xfrm>
            <a:off x="-375333" y="1524000"/>
            <a:ext cx="9894665" cy="5334000"/>
          </a:xfrm>
          <a:solidFill>
            <a:schemeClr val="tx2"/>
          </a:solidFill>
        </p:spPr>
        <p:txBody>
          <a:bodyPr>
            <a:normAutofit lnSpcReduction="10000"/>
          </a:bodyPr>
          <a:lstStyle/>
          <a:p>
            <a:r>
              <a:rPr lang="en-US" sz="2400" dirty="0" smtClean="0">
                <a:solidFill>
                  <a:schemeClr val="bg1"/>
                </a:solidFill>
              </a:rPr>
              <a:t>Not only is it not fair in terms of employment in the job market, a raise in minimum wage is not fair for everyone.</a:t>
            </a:r>
          </a:p>
          <a:p>
            <a:r>
              <a:rPr lang="en-US" sz="2400" dirty="0" smtClean="0">
                <a:solidFill>
                  <a:schemeClr val="bg1"/>
                </a:solidFill>
              </a:rPr>
              <a:t>Raising the minimum wage to $10.10 an hour would be unfair to those who are already employed at that pay. So for those people, they would ask for a raise since they didn’t sign up to be paid at minimum wage. And so what this does is it creates a ripple affect that when minimum wage is increased, all other wages are affected in some way as well. And if an employer or business does not have to raise another’s wage just because of an increase in minimum wage, then this would be unfair to that person. For example, if I am working at 10.10 an hour and the minimum wage is raised to 10.10 an hour, it’d be logical for me or any other person in similar situations to ask for a raise since I did sign up to be paid at minimum wage.</a:t>
            </a:r>
          </a:p>
          <a:p>
            <a:r>
              <a:rPr lang="en-US" sz="2400" dirty="0" smtClean="0">
                <a:solidFill>
                  <a:schemeClr val="bg1"/>
                </a:solidFill>
              </a:rPr>
              <a:t>And so, raising minimum wage would be very unbeneficial to any working employee, especially if that employee is now being paid, technically, minimum wage</a:t>
            </a:r>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96846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a:solidFill>
                  <a:schemeClr val="bg1"/>
                </a:solidFill>
              </a:rPr>
              <a:t>Raise Minimum Wage, Kill Jobs</a:t>
            </a:r>
            <a:r>
              <a:rPr lang="en-US" b="1" dirty="0"/>
              <a:t/>
            </a:r>
            <a:br>
              <a:rPr lang="en-US" b="1" dirty="0"/>
            </a:br>
            <a:endParaRPr lang="en-US" dirty="0"/>
          </a:p>
        </p:txBody>
      </p:sp>
      <p:sp>
        <p:nvSpPr>
          <p:cNvPr id="3" name="Content Placeholder 2"/>
          <p:cNvSpPr>
            <a:spLocks noGrp="1"/>
          </p:cNvSpPr>
          <p:nvPr>
            <p:ph idx="1"/>
          </p:nvPr>
        </p:nvSpPr>
        <p:spPr>
          <a:xfrm>
            <a:off x="-375333" y="1066800"/>
            <a:ext cx="9894665" cy="5791200"/>
          </a:xfrm>
          <a:solidFill>
            <a:schemeClr val="tx2"/>
          </a:solidFill>
        </p:spPr>
        <p:txBody>
          <a:bodyPr>
            <a:normAutofit/>
          </a:bodyPr>
          <a:lstStyle/>
          <a:p>
            <a:r>
              <a:rPr lang="en-US" sz="2400" dirty="0">
                <a:solidFill>
                  <a:schemeClr val="bg1"/>
                </a:solidFill>
              </a:rPr>
              <a:t>During his State of the Union address, President Obama announced that he intended to raise minimum wages to $10.10/hour for certain workers. Based on data from EU countries, it is clear that minimum wage laws kill jobs</a:t>
            </a:r>
            <a:r>
              <a:rPr lang="en-US" sz="2400" dirty="0" smtClean="0">
                <a:solidFill>
                  <a:schemeClr val="bg1"/>
                </a:solidFill>
              </a:rPr>
              <a:t>.</a:t>
            </a:r>
          </a:p>
          <a:p>
            <a:r>
              <a:rPr lang="en-US" sz="2400" dirty="0">
                <a:solidFill>
                  <a:schemeClr val="bg1"/>
                </a:solidFill>
                <a:latin typeface="DroidSerif"/>
              </a:rPr>
              <a:t>Chief Financial Officers from around the world were interviewed and the majority of them concurred: a minimum wage increase from $7.25/hour to $10.10/hour would kill a significant number of jobs</a:t>
            </a:r>
            <a:r>
              <a:rPr lang="en-US" sz="2400" dirty="0" smtClean="0">
                <a:solidFill>
                  <a:schemeClr val="bg1"/>
                </a:solidFill>
                <a:latin typeface="DroidSerif"/>
              </a:rPr>
              <a:t>.</a:t>
            </a:r>
          </a:p>
          <a:p>
            <a:r>
              <a:rPr lang="en-US" sz="2400" dirty="0" smtClean="0">
                <a:solidFill>
                  <a:schemeClr val="bg1"/>
                </a:solidFill>
              </a:rPr>
              <a:t>In other words, a increase in minimum wage would lead to employers having to pay their employees more. These employers are not all necessarily rich or big businesses that can afford a increase in wage pay. Many of America’s businesses wont be able to afford higher pays and therefore will have to cut employees in order to keep the business running and afford it. </a:t>
            </a:r>
            <a:endParaRPr lang="en-US" sz="2400" dirty="0">
              <a:solidFill>
                <a:schemeClr val="bg1"/>
              </a:solidFill>
            </a:endParaRPr>
          </a:p>
        </p:txBody>
      </p:sp>
    </p:spTree>
    <p:extLst>
      <p:ext uri="{BB962C8B-B14F-4D97-AF65-F5344CB8AC3E}">
        <p14:creationId xmlns:p14="http://schemas.microsoft.com/office/powerpoint/2010/main" val="266550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a:solidFill>
                  <a:schemeClr val="bg1"/>
                </a:solidFill>
              </a:rPr>
              <a:t>Raise Minimum Wage, Kill Jobs</a:t>
            </a:r>
            <a:r>
              <a:rPr lang="en-US" b="1" dirty="0"/>
              <a:t/>
            </a:r>
            <a:br>
              <a:rPr lang="en-US" b="1" dirty="0"/>
            </a:br>
            <a:endParaRPr lang="en-US" dirty="0"/>
          </a:p>
        </p:txBody>
      </p:sp>
      <p:sp>
        <p:nvSpPr>
          <p:cNvPr id="3" name="Content Placeholder 2"/>
          <p:cNvSpPr>
            <a:spLocks noGrp="1"/>
          </p:cNvSpPr>
          <p:nvPr>
            <p:ph idx="1"/>
          </p:nvPr>
        </p:nvSpPr>
        <p:spPr>
          <a:xfrm>
            <a:off x="762000" y="1295400"/>
            <a:ext cx="7620000" cy="5235363"/>
          </a:xfrm>
          <a:solidFill>
            <a:schemeClr val="tx2"/>
          </a:solidFill>
        </p:spPr>
        <p:txBody>
          <a:bodyPr>
            <a:normAutofit/>
          </a:bodyPr>
          <a:lstStyle/>
          <a:p>
            <a:endParaRPr lang="en-US" sz="2400" dirty="0">
              <a:solidFill>
                <a:schemeClr val="bg1"/>
              </a:solidFill>
            </a:endParaRPr>
          </a:p>
        </p:txBody>
      </p:sp>
      <p:pic>
        <p:nvPicPr>
          <p:cNvPr id="1026" name="Picture 2" descr="http://object.cato.org/sites/cato.org/files/wp-content/uploads/screen_shot_2014-03-13_at_3.20.30_pm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20000" cy="52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5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a:solidFill>
                  <a:schemeClr val="bg1"/>
                </a:solidFill>
              </a:rPr>
              <a:t>Raising Minimum Wage Hurts Young People </a:t>
            </a:r>
            <a:endParaRPr lang="en-US" dirty="0"/>
          </a:p>
        </p:txBody>
      </p:sp>
      <p:sp>
        <p:nvSpPr>
          <p:cNvPr id="3" name="Content Placeholder 2"/>
          <p:cNvSpPr>
            <a:spLocks noGrp="1"/>
          </p:cNvSpPr>
          <p:nvPr>
            <p:ph idx="1"/>
          </p:nvPr>
        </p:nvSpPr>
        <p:spPr>
          <a:xfrm>
            <a:off x="-375333" y="1524000"/>
            <a:ext cx="9894665" cy="5334000"/>
          </a:xfrm>
          <a:solidFill>
            <a:schemeClr val="tx2"/>
          </a:solidFill>
        </p:spPr>
        <p:txBody>
          <a:bodyPr>
            <a:normAutofit fontScale="92500" lnSpcReduction="10000"/>
          </a:bodyPr>
          <a:lstStyle/>
          <a:p>
            <a:r>
              <a:rPr lang="en-US" sz="2400" dirty="0" smtClean="0">
                <a:solidFill>
                  <a:schemeClr val="bg1"/>
                </a:solidFill>
              </a:rPr>
              <a:t>According to the U.S. Department of Labor, half </a:t>
            </a:r>
            <a:r>
              <a:rPr lang="en-US" sz="2400" dirty="0">
                <a:solidFill>
                  <a:schemeClr val="bg1"/>
                </a:solidFill>
              </a:rPr>
              <a:t>of minimum wage workers are younger than 25, and 24 percent are teens. This group’s unemployment rates are already higher than the 7.3 percent average rate. </a:t>
            </a:r>
            <a:r>
              <a:rPr lang="en-US" sz="2400" dirty="0" smtClean="0">
                <a:solidFill>
                  <a:schemeClr val="bg1"/>
                </a:solidFill>
              </a:rPr>
              <a:t>Not only this, the </a:t>
            </a:r>
            <a:r>
              <a:rPr lang="en-US" sz="2400" dirty="0">
                <a:solidFill>
                  <a:schemeClr val="bg1"/>
                </a:solidFill>
              </a:rPr>
              <a:t>teen unemployment rate is 22 </a:t>
            </a:r>
            <a:r>
              <a:rPr lang="en-US" sz="2400" dirty="0" smtClean="0">
                <a:solidFill>
                  <a:schemeClr val="bg1"/>
                </a:solidFill>
              </a:rPr>
              <a:t>percent.</a:t>
            </a:r>
          </a:p>
          <a:p>
            <a:r>
              <a:rPr lang="en-US" sz="2400" dirty="0">
                <a:solidFill>
                  <a:schemeClr val="bg1"/>
                </a:solidFill>
              </a:rPr>
              <a:t>At its current level, the minimum wage disproportionately affects teens and low-skill </a:t>
            </a:r>
            <a:r>
              <a:rPr lang="en-US" sz="2400" dirty="0" smtClean="0">
                <a:solidFill>
                  <a:schemeClr val="bg1"/>
                </a:solidFill>
              </a:rPr>
              <a:t>workers. </a:t>
            </a:r>
            <a:r>
              <a:rPr lang="en-US" sz="2400" dirty="0">
                <a:solidFill>
                  <a:schemeClr val="bg1"/>
                </a:solidFill>
              </a:rPr>
              <a:t>The minimum wage of $7.25 an hour, plus the mandatory employer’s share of social security, unemployment insurance, and workers’ compensation taxes, brings the hourly employer cost to $8, even without benefits. Raising the hourly minimum wage to $9 will bring the cost to employers to about $10</a:t>
            </a:r>
            <a:r>
              <a:rPr lang="en-US" sz="2400" dirty="0" smtClean="0">
                <a:solidFill>
                  <a:schemeClr val="bg1"/>
                </a:solidFill>
              </a:rPr>
              <a:t>. </a:t>
            </a:r>
          </a:p>
          <a:p>
            <a:r>
              <a:rPr lang="en-US" sz="2400" dirty="0" smtClean="0">
                <a:solidFill>
                  <a:schemeClr val="bg1"/>
                </a:solidFill>
              </a:rPr>
              <a:t>In other words, a raise in minimum wage will cause employers more. And because of this, employers are more likely to keep or hire skilled workers at minimum wage than those unskilled, historically teens and young adults. An employer would hire a skilled worker at minimum wage knowing that with that skill comes more productivity from the worker and in turn also profit. Therefore, the young people who make up nearly half of the workers at minimum wage would be hurt due to a raise in it. </a:t>
            </a: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13426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a:solidFill>
                  <a:schemeClr val="bg1"/>
                </a:solidFill>
              </a:rPr>
              <a:t>Raise Minimum Wage, Kill Jobs</a:t>
            </a:r>
            <a:r>
              <a:rPr lang="en-US" b="1" dirty="0"/>
              <a:t/>
            </a:r>
            <a:br>
              <a:rPr lang="en-US" b="1" dirty="0"/>
            </a:br>
            <a:endParaRPr lang="en-US" dirty="0"/>
          </a:p>
        </p:txBody>
      </p:sp>
      <p:pic>
        <p:nvPicPr>
          <p:cNvPr id="2052" name="Picture 4" descr="http://www.aei.org/wp-content/uploads/2013/02/minwage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125742"/>
            <a:ext cx="8229600" cy="557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2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a:solidFill>
                  <a:schemeClr val="bg1"/>
                </a:solidFill>
              </a:rPr>
              <a:t>Raising Minimum Wage </a:t>
            </a:r>
            <a:r>
              <a:rPr lang="en-US" b="1" u="sng" dirty="0" smtClean="0">
                <a:solidFill>
                  <a:schemeClr val="bg1"/>
                </a:solidFill>
              </a:rPr>
              <a:t>Will Result in Higher Prices for Consumers</a:t>
            </a:r>
            <a:endParaRPr lang="en-US" dirty="0"/>
          </a:p>
        </p:txBody>
      </p:sp>
      <p:sp>
        <p:nvSpPr>
          <p:cNvPr id="3" name="Content Placeholder 2"/>
          <p:cNvSpPr>
            <a:spLocks noGrp="1"/>
          </p:cNvSpPr>
          <p:nvPr>
            <p:ph idx="1"/>
          </p:nvPr>
        </p:nvSpPr>
        <p:spPr>
          <a:xfrm>
            <a:off x="-375333" y="1524000"/>
            <a:ext cx="9894665" cy="5334000"/>
          </a:xfrm>
          <a:solidFill>
            <a:schemeClr val="tx2"/>
          </a:solidFill>
        </p:spPr>
        <p:txBody>
          <a:bodyPr>
            <a:normAutofit lnSpcReduction="10000"/>
          </a:bodyPr>
          <a:lstStyle/>
          <a:p>
            <a:r>
              <a:rPr lang="en-US" sz="2400" dirty="0">
                <a:solidFill>
                  <a:schemeClr val="bg1"/>
                </a:solidFill>
              </a:rPr>
              <a:t>The costs of minimum wage increases must be paid by </a:t>
            </a:r>
            <a:r>
              <a:rPr lang="en-US" sz="2400" dirty="0" smtClean="0">
                <a:solidFill>
                  <a:schemeClr val="bg1"/>
                </a:solidFill>
              </a:rPr>
              <a:t>someone.</a:t>
            </a:r>
            <a:endParaRPr lang="en-US" sz="2400" dirty="0">
              <a:solidFill>
                <a:schemeClr val="bg1"/>
              </a:solidFill>
            </a:endParaRPr>
          </a:p>
          <a:p>
            <a:r>
              <a:rPr lang="en-US" sz="2400" dirty="0" smtClean="0">
                <a:solidFill>
                  <a:schemeClr val="bg1"/>
                </a:solidFill>
              </a:rPr>
              <a:t>According to the 2012 Wilson review: A </a:t>
            </a:r>
            <a:r>
              <a:rPr lang="en-US" sz="2400" dirty="0">
                <a:solidFill>
                  <a:schemeClr val="bg1"/>
                </a:solidFill>
              </a:rPr>
              <a:t>2004 </a:t>
            </a:r>
            <a:r>
              <a:rPr lang="en-US" sz="2400" dirty="0" smtClean="0">
                <a:solidFill>
                  <a:schemeClr val="bg1"/>
                </a:solidFill>
              </a:rPr>
              <a:t>“study </a:t>
            </a:r>
            <a:r>
              <a:rPr lang="en-US" sz="2400" dirty="0">
                <a:solidFill>
                  <a:schemeClr val="bg1"/>
                </a:solidFill>
              </a:rPr>
              <a:t>of more than 20 minimum wage studies </a:t>
            </a:r>
            <a:r>
              <a:rPr lang="en-US" sz="2400" dirty="0" smtClean="0">
                <a:solidFill>
                  <a:schemeClr val="bg1"/>
                </a:solidFill>
              </a:rPr>
              <a:t>looking </a:t>
            </a:r>
            <a:r>
              <a:rPr lang="en-US" sz="2400" dirty="0">
                <a:solidFill>
                  <a:schemeClr val="bg1"/>
                </a:solidFill>
              </a:rPr>
              <a:t>at </a:t>
            </a:r>
            <a:r>
              <a:rPr lang="en-US" sz="2400" dirty="0" smtClean="0">
                <a:solidFill>
                  <a:schemeClr val="bg1"/>
                </a:solidFill>
              </a:rPr>
              <a:t>price effects </a:t>
            </a:r>
            <a:r>
              <a:rPr lang="en-US" sz="2400" dirty="0">
                <a:solidFill>
                  <a:schemeClr val="bg1"/>
                </a:solidFill>
              </a:rPr>
              <a:t>found that a 10 percent increase in the U.S. minimum wage raises food prices by up to 4 percent.”</a:t>
            </a:r>
          </a:p>
          <a:p>
            <a:r>
              <a:rPr lang="en-US" sz="2400" dirty="0" smtClean="0">
                <a:solidFill>
                  <a:schemeClr val="bg1"/>
                </a:solidFill>
              </a:rPr>
              <a:t>Also a </a:t>
            </a:r>
            <a:r>
              <a:rPr lang="en-US" sz="2400" dirty="0">
                <a:solidFill>
                  <a:schemeClr val="bg1"/>
                </a:solidFill>
              </a:rPr>
              <a:t>2007 study from the Federal Reserve Bank of Chicago found that restaurant prices increase in response </a:t>
            </a:r>
            <a:r>
              <a:rPr lang="en-US" sz="2400" dirty="0" smtClean="0">
                <a:solidFill>
                  <a:schemeClr val="bg1"/>
                </a:solidFill>
              </a:rPr>
              <a:t>to minimum </a:t>
            </a:r>
            <a:r>
              <a:rPr lang="en-US" sz="2400" dirty="0">
                <a:solidFill>
                  <a:schemeClr val="bg1"/>
                </a:solidFill>
              </a:rPr>
              <a:t>wage increases.</a:t>
            </a:r>
            <a:endParaRPr lang="en-US" sz="2400" dirty="0" smtClean="0">
              <a:solidFill>
                <a:schemeClr val="bg1"/>
              </a:solidFill>
            </a:endParaRPr>
          </a:p>
          <a:p>
            <a:r>
              <a:rPr lang="en-US" sz="2400" dirty="0" smtClean="0">
                <a:solidFill>
                  <a:schemeClr val="bg1"/>
                </a:solidFill>
              </a:rPr>
              <a:t>Not only this, but raising minimum wage will cause costs for all people to go up whether, they are at minimum wage or not. For an employer to cover for the loss in pay, he or she may have to cut employees or in some situations raise prices on products. This means there will be higher costs on all products overall and thus a con for all people in general. </a:t>
            </a:r>
          </a:p>
          <a:p>
            <a:r>
              <a:rPr lang="en-US" sz="2400" dirty="0" smtClean="0">
                <a:solidFill>
                  <a:schemeClr val="bg1"/>
                </a:solidFill>
              </a:rPr>
              <a:t>This affects </a:t>
            </a:r>
            <a:r>
              <a:rPr lang="en-US" sz="2400" dirty="0">
                <a:solidFill>
                  <a:schemeClr val="bg1"/>
                </a:solidFill>
              </a:rPr>
              <a:t>e</a:t>
            </a:r>
            <a:r>
              <a:rPr lang="en-US" sz="2400" dirty="0" smtClean="0">
                <a:solidFill>
                  <a:schemeClr val="bg1"/>
                </a:solidFill>
              </a:rPr>
              <a:t>specially those who are at minimum wage because it is already hard for them to get by in their life and now with an increase in costs, it’ll be even harder. </a:t>
            </a:r>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33380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a:solidFill>
                  <a:schemeClr val="bg1"/>
                </a:solidFill>
              </a:rPr>
              <a:t>Raising Minimum Wage </a:t>
            </a:r>
            <a:r>
              <a:rPr lang="en-US" b="1" u="sng" dirty="0" smtClean="0">
                <a:solidFill>
                  <a:schemeClr val="bg1"/>
                </a:solidFill>
              </a:rPr>
              <a:t>Will Result in Higher Prices for Consumers</a:t>
            </a:r>
            <a:endParaRPr lang="en-US" dirty="0"/>
          </a:p>
        </p:txBody>
      </p:sp>
      <p:sp>
        <p:nvSpPr>
          <p:cNvPr id="3" name="Content Placeholder 2"/>
          <p:cNvSpPr>
            <a:spLocks noGrp="1"/>
          </p:cNvSpPr>
          <p:nvPr>
            <p:ph idx="1"/>
          </p:nvPr>
        </p:nvSpPr>
        <p:spPr>
          <a:xfrm>
            <a:off x="-375333" y="1524000"/>
            <a:ext cx="9894665" cy="5334000"/>
          </a:xfrm>
          <a:solidFill>
            <a:schemeClr val="tx2"/>
          </a:solidFill>
        </p:spPr>
        <p:txBody>
          <a:bodyPr>
            <a:normAutofit/>
          </a:bodyPr>
          <a:lstStyle/>
          <a:p>
            <a:r>
              <a:rPr lang="en-US" sz="2400" dirty="0">
                <a:solidFill>
                  <a:schemeClr val="bg1"/>
                </a:solidFill>
              </a:rPr>
              <a:t> </a:t>
            </a:r>
            <a:r>
              <a:rPr lang="en-US" sz="2400" dirty="0" smtClean="0">
                <a:solidFill>
                  <a:schemeClr val="bg1"/>
                </a:solidFill>
              </a:rPr>
              <a:t>In other words, employers </a:t>
            </a:r>
            <a:r>
              <a:rPr lang="en-US" sz="2400" dirty="0">
                <a:solidFill>
                  <a:schemeClr val="bg1"/>
                </a:solidFill>
              </a:rPr>
              <a:t>might raise prices of their product in order to generate enough income to </a:t>
            </a:r>
            <a:r>
              <a:rPr lang="en-US" sz="2400" dirty="0" smtClean="0">
                <a:solidFill>
                  <a:schemeClr val="bg1"/>
                </a:solidFill>
              </a:rPr>
              <a:t>cover for this increase in wage, which </a:t>
            </a:r>
            <a:r>
              <a:rPr lang="en-US" sz="2400" dirty="0">
                <a:solidFill>
                  <a:schemeClr val="bg1"/>
                </a:solidFill>
              </a:rPr>
              <a:t>could ultimately create a ripple effect for other shops and industries, resulting in a slightly higher cost of living, resulting in another push to raise minimum wage again</a:t>
            </a:r>
            <a:r>
              <a:rPr lang="en-US" sz="2400" dirty="0" smtClean="0">
                <a:solidFill>
                  <a:schemeClr val="bg1"/>
                </a:solidFill>
              </a:rPr>
              <a:t>. </a:t>
            </a:r>
          </a:p>
          <a:p>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2971800" y="3029099"/>
            <a:ext cx="2857500" cy="3829050"/>
          </a:xfrm>
          <a:prstGeom prst="rect">
            <a:avLst/>
          </a:prstGeom>
        </p:spPr>
      </p:pic>
    </p:spTree>
    <p:extLst>
      <p:ext uri="{BB962C8B-B14F-4D97-AF65-F5344CB8AC3E}">
        <p14:creationId xmlns:p14="http://schemas.microsoft.com/office/powerpoint/2010/main" val="367876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smtClean="0">
                <a:solidFill>
                  <a:schemeClr val="bg1"/>
                </a:solidFill>
              </a:rPr>
              <a:t>Raising Minimum Wage Would </a:t>
            </a:r>
            <a:r>
              <a:rPr lang="en-US" b="1" u="sng" dirty="0">
                <a:solidFill>
                  <a:schemeClr val="bg1"/>
                </a:solidFill>
              </a:rPr>
              <a:t>Have Little Effect On Reducing Poverty</a:t>
            </a:r>
            <a:endParaRPr lang="en-US" dirty="0"/>
          </a:p>
        </p:txBody>
      </p:sp>
      <p:sp>
        <p:nvSpPr>
          <p:cNvPr id="3" name="Content Placeholder 2"/>
          <p:cNvSpPr>
            <a:spLocks noGrp="1"/>
          </p:cNvSpPr>
          <p:nvPr>
            <p:ph idx="1"/>
          </p:nvPr>
        </p:nvSpPr>
        <p:spPr>
          <a:xfrm>
            <a:off x="-375333" y="1524000"/>
            <a:ext cx="9894665" cy="5334000"/>
          </a:xfrm>
          <a:solidFill>
            <a:schemeClr val="tx2"/>
          </a:solidFill>
        </p:spPr>
        <p:txBody>
          <a:bodyPr>
            <a:normAutofit fontScale="92500"/>
          </a:bodyPr>
          <a:lstStyle/>
          <a:p>
            <a:r>
              <a:rPr lang="en-US" sz="2400" dirty="0">
                <a:solidFill>
                  <a:schemeClr val="bg1"/>
                </a:solidFill>
              </a:rPr>
              <a:t>Studies from both sides of the debate make it relatively clear that increasing minimum wage will not make a significant impact on the poverty level. </a:t>
            </a:r>
            <a:endParaRPr lang="en-US" sz="2400" dirty="0" smtClean="0">
              <a:solidFill>
                <a:schemeClr val="bg1"/>
              </a:solidFill>
            </a:endParaRPr>
          </a:p>
          <a:p>
            <a:r>
              <a:rPr lang="en-US" sz="2400" dirty="0" smtClean="0">
                <a:solidFill>
                  <a:schemeClr val="bg1"/>
                </a:solidFill>
              </a:rPr>
              <a:t>According </a:t>
            </a:r>
            <a:r>
              <a:rPr lang="en-US" sz="2400" dirty="0">
                <a:solidFill>
                  <a:schemeClr val="bg1"/>
                </a:solidFill>
              </a:rPr>
              <a:t>to the Congressional Budget Office report on The Effects of a Minimum-Wage Increase on Employment and Family Income, increasing the minimum wage from $7.25 to $10.10 per hour will only reduce the number of people in poverty by 900,000, a relatively few portion of the 16.5 million people that would supposedly benefit from the raise. </a:t>
            </a:r>
            <a:endParaRPr lang="en-US" sz="2400" dirty="0" smtClean="0">
              <a:solidFill>
                <a:schemeClr val="bg1"/>
              </a:solidFill>
            </a:endParaRPr>
          </a:p>
          <a:p>
            <a:r>
              <a:rPr lang="en-US" sz="2400" dirty="0" smtClean="0">
                <a:solidFill>
                  <a:schemeClr val="bg1"/>
                </a:solidFill>
              </a:rPr>
              <a:t>In other words, this </a:t>
            </a:r>
            <a:r>
              <a:rPr lang="en-US" sz="2400" dirty="0">
                <a:solidFill>
                  <a:schemeClr val="bg1"/>
                </a:solidFill>
              </a:rPr>
              <a:t>is because of the number of minimum wage workers, relatively few are actually in poverty, and of families who live in poverty, only about 7 percent have a full-time worker in the family meaning poverty is not because people are not being paid enough, it is because they are not working or not working enough</a:t>
            </a:r>
            <a:r>
              <a:rPr lang="en-US" sz="2400" dirty="0" smtClean="0">
                <a:solidFill>
                  <a:schemeClr val="bg1"/>
                </a:solidFill>
              </a:rPr>
              <a:t>.</a:t>
            </a:r>
          </a:p>
          <a:p>
            <a:r>
              <a:rPr lang="en-US" sz="2400" dirty="0" smtClean="0">
                <a:solidFill>
                  <a:schemeClr val="bg1"/>
                </a:solidFill>
              </a:rPr>
              <a:t>Not only this, but the </a:t>
            </a:r>
            <a:r>
              <a:rPr lang="en-US" sz="2400" dirty="0">
                <a:solidFill>
                  <a:schemeClr val="bg1"/>
                </a:solidFill>
              </a:rPr>
              <a:t>2012 Wilson review noted: “Since 1995, eight studies have examined the income and poverty effects </a:t>
            </a:r>
            <a:r>
              <a:rPr lang="en-US" sz="2400" dirty="0" smtClean="0">
                <a:solidFill>
                  <a:schemeClr val="bg1"/>
                </a:solidFill>
              </a:rPr>
              <a:t>of minimum </a:t>
            </a:r>
            <a:r>
              <a:rPr lang="en-US" sz="2400" dirty="0">
                <a:solidFill>
                  <a:schemeClr val="bg1"/>
                </a:solidFill>
              </a:rPr>
              <a:t>wage increases, and all but one have found that past minimum wage hikes had no effect </a:t>
            </a:r>
            <a:r>
              <a:rPr lang="en-US" sz="2400" dirty="0" smtClean="0">
                <a:solidFill>
                  <a:schemeClr val="bg1"/>
                </a:solidFill>
              </a:rPr>
              <a:t>on poverty</a:t>
            </a:r>
            <a:r>
              <a:rPr lang="en-US" sz="2400" dirty="0">
                <a:solidFill>
                  <a:schemeClr val="bg1"/>
                </a:solidFill>
              </a:rPr>
              <a:t>.”</a:t>
            </a: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40259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33" y="-297"/>
            <a:ext cx="9894666" cy="6858594"/>
          </a:xfrm>
          <a:prstGeom prst="rect">
            <a:avLst/>
          </a:prstGeom>
        </p:spPr>
      </p:pic>
      <p:sp>
        <p:nvSpPr>
          <p:cNvPr id="2" name="Title 1"/>
          <p:cNvSpPr>
            <a:spLocks noGrp="1"/>
          </p:cNvSpPr>
          <p:nvPr>
            <p:ph type="title"/>
          </p:nvPr>
        </p:nvSpPr>
        <p:spPr/>
        <p:txBody>
          <a:bodyPr>
            <a:normAutofit fontScale="90000"/>
          </a:bodyPr>
          <a:lstStyle/>
          <a:p>
            <a:r>
              <a:rPr lang="en-US" b="1" u="sng" dirty="0" smtClean="0">
                <a:solidFill>
                  <a:schemeClr val="bg1"/>
                </a:solidFill>
              </a:rPr>
              <a:t>Raising Minimum Wage Would </a:t>
            </a:r>
            <a:r>
              <a:rPr lang="en-US" b="1" u="sng" dirty="0">
                <a:solidFill>
                  <a:schemeClr val="bg1"/>
                </a:solidFill>
              </a:rPr>
              <a:t>Have Little Effect On Reducing Poverty</a:t>
            </a:r>
            <a:endParaRPr lang="en-US" dirty="0"/>
          </a:p>
        </p:txBody>
      </p:sp>
      <p:sp>
        <p:nvSpPr>
          <p:cNvPr id="3" name="Content Placeholder 2"/>
          <p:cNvSpPr>
            <a:spLocks noGrp="1"/>
          </p:cNvSpPr>
          <p:nvPr>
            <p:ph idx="1"/>
          </p:nvPr>
        </p:nvSpPr>
        <p:spPr>
          <a:xfrm>
            <a:off x="-375333" y="1524000"/>
            <a:ext cx="9894665" cy="5334000"/>
          </a:xfrm>
          <a:solidFill>
            <a:schemeClr val="tx2"/>
          </a:solidFill>
        </p:spPr>
        <p:txBody>
          <a:bodyPr>
            <a:normAutofit/>
          </a:bodyPr>
          <a:lstStyle/>
          <a:p>
            <a:r>
              <a:rPr lang="en-US" sz="2400" dirty="0" smtClean="0">
                <a:solidFill>
                  <a:schemeClr val="bg1"/>
                </a:solidFill>
              </a:rPr>
              <a:t>Minimum wage has little effect on reducing poverty since poverty, the majority of it, is because of the number of jobs available and those that work. According to the supporters of this bill, an increase will help alleviate this poverty. But from our evidence we found, poverty has not been affected majorly by an increase in pay. Rather, we feel that poverty should be dealt with by other means such as creating more jobs. In doing so, poverty stricken people will have an opportunity to leave poverty and make money.</a:t>
            </a:r>
          </a:p>
          <a:p>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1447800" y="4191000"/>
            <a:ext cx="5715000" cy="2305050"/>
          </a:xfrm>
          <a:prstGeom prst="rect">
            <a:avLst/>
          </a:prstGeom>
        </p:spPr>
      </p:pic>
    </p:spTree>
    <p:extLst>
      <p:ext uri="{BB962C8B-B14F-4D97-AF65-F5344CB8AC3E}">
        <p14:creationId xmlns:p14="http://schemas.microsoft.com/office/powerpoint/2010/main" val="873834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1393</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Minimum Wage Should Not Be Raised</vt:lpstr>
      <vt:lpstr>Raise Minimum Wage, Kill Jobs </vt:lpstr>
      <vt:lpstr>Raise Minimum Wage, Kill Jobs </vt:lpstr>
      <vt:lpstr>Raising Minimum Wage Hurts Young People </vt:lpstr>
      <vt:lpstr>Raise Minimum Wage, Kill Jobs </vt:lpstr>
      <vt:lpstr>Raising Minimum Wage Will Result in Higher Prices for Consumers</vt:lpstr>
      <vt:lpstr>Raising Minimum Wage Will Result in Higher Prices for Consumers</vt:lpstr>
      <vt:lpstr>Raising Minimum Wage Would Have Little Effect On Reducing Poverty</vt:lpstr>
      <vt:lpstr>Raising Minimum Wage Would Have Little Effect On Reducing Poverty</vt:lpstr>
      <vt:lpstr>Competition Will Intensify</vt:lpstr>
      <vt:lpstr>It Is Not Fair For Everyone</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cp:revision>
  <dcterms:created xsi:type="dcterms:W3CDTF">2014-12-10T13:52:51Z</dcterms:created>
  <dcterms:modified xsi:type="dcterms:W3CDTF">2014-12-12T11:57:34Z</dcterms:modified>
</cp:coreProperties>
</file>