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6"/>
  </p:notesMasterIdLst>
  <p:sldIdLst>
    <p:sldId id="256" r:id="rId2"/>
    <p:sldId id="282" r:id="rId3"/>
    <p:sldId id="267" r:id="rId4"/>
    <p:sldId id="268" r:id="rId5"/>
    <p:sldId id="271" r:id="rId6"/>
    <p:sldId id="272" r:id="rId7"/>
    <p:sldId id="273" r:id="rId8"/>
    <p:sldId id="274" r:id="rId9"/>
    <p:sldId id="269" r:id="rId10"/>
    <p:sldId id="270" r:id="rId11"/>
    <p:sldId id="275" r:id="rId12"/>
    <p:sldId id="277" r:id="rId13"/>
    <p:sldId id="279" r:id="rId14"/>
    <p:sldId id="287"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7" autoAdjust="0"/>
    <p:restoredTop sz="94660"/>
  </p:normalViewPr>
  <p:slideViewPr>
    <p:cSldViewPr>
      <p:cViewPr varScale="1">
        <p:scale>
          <a:sx n="109" d="100"/>
          <a:sy n="109" d="100"/>
        </p:scale>
        <p:origin x="169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C0546F1-B045-40C1-A2B6-C257731C461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4A491F-A435-400C-B959-67B8EB4685D2}" type="slidenum">
              <a:rPr lang="en-US" altLang="en-US"/>
              <a:pPr/>
              <a:t>2</a:t>
            </a:fld>
            <a:endParaRPr lang="en-US" altLang="en-US"/>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CC7660-334F-4FB0-941B-8D69CA4D9CBF}" type="slidenum">
              <a:rPr lang="en-US" altLang="en-US"/>
              <a:pPr/>
              <a:t>12</a:t>
            </a:fld>
            <a:endParaRPr lang="en-US" altLang="en-US"/>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65F6DE-7BB9-4D25-B003-2FD5A903B178}" type="slidenum">
              <a:rPr lang="en-US" altLang="en-US"/>
              <a:pPr/>
              <a:t>13</a:t>
            </a:fld>
            <a:endParaRPr lang="en-US" altLang="en-US"/>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latin typeface="Arial" charset="0"/>
              </a:endParaRPr>
            </a:p>
          </p:txBody>
        </p:sp>
      </p:grpSp>
      <p:sp>
        <p:nvSpPr>
          <p:cNvPr id="7" name="Freeform 5"/>
          <p:cNvSpPr>
            <a:spLocks/>
          </p:cNvSpPr>
          <p:nvPr/>
        </p:nvSpPr>
        <p:spPr bwMode="hidden">
          <a:xfrm>
            <a:off x="6242050" y="626903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42"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514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smtClean="0"/>
            </a:lvl1pPr>
          </a:lstStyle>
          <a:p>
            <a:pPr>
              <a:defRPr/>
            </a:pPr>
            <a:fld id="{967FF9C4-288F-4CEA-A38B-B42B421BF824}" type="slidenum">
              <a:rPr lang="en-US" altLang="en-US"/>
              <a:pPr>
                <a:defRPr/>
              </a:pPr>
              <a:t>‹#›</a:t>
            </a:fld>
            <a:endParaRPr lang="en-US" alt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701109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70FEFA35-AD14-4AE6-8694-463DA6A7A424}" type="slidenum">
              <a:rPr lang="en-US" altLang="en-US"/>
              <a:pPr>
                <a:defRPr/>
              </a:pPr>
              <a:t>‹#›</a:t>
            </a:fld>
            <a:endParaRPr lang="en-US" altLang="en-US"/>
          </a:p>
        </p:txBody>
      </p:sp>
    </p:spTree>
    <p:extLst>
      <p:ext uri="{BB962C8B-B14F-4D97-AF65-F5344CB8AC3E}">
        <p14:creationId xmlns:p14="http://schemas.microsoft.com/office/powerpoint/2010/main" val="376107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D725CFB8-FCA0-4C3B-A72F-D67332DF3796}" type="slidenum">
              <a:rPr lang="en-US" altLang="en-US"/>
              <a:pPr>
                <a:defRPr/>
              </a:pPr>
              <a:t>‹#›</a:t>
            </a:fld>
            <a:endParaRPr lang="en-US" altLang="en-US"/>
          </a:p>
        </p:txBody>
      </p:sp>
    </p:spTree>
    <p:extLst>
      <p:ext uri="{BB962C8B-B14F-4D97-AF65-F5344CB8AC3E}">
        <p14:creationId xmlns:p14="http://schemas.microsoft.com/office/powerpoint/2010/main" val="2698585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54CDD1D0-45BC-454B-8F89-54C3A6444DFC}" type="slidenum">
              <a:rPr lang="en-US" altLang="en-US"/>
              <a:pPr>
                <a:defRPr/>
              </a:pPr>
              <a:t>‹#›</a:t>
            </a:fld>
            <a:endParaRPr lang="en-US" altLang="en-US"/>
          </a:p>
        </p:txBody>
      </p:sp>
    </p:spTree>
    <p:extLst>
      <p:ext uri="{BB962C8B-B14F-4D97-AF65-F5344CB8AC3E}">
        <p14:creationId xmlns:p14="http://schemas.microsoft.com/office/powerpoint/2010/main" val="347635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12A25A01-E28B-49B0-9FC0-488BEF8317C6}" type="slidenum">
              <a:rPr lang="en-US" altLang="en-US"/>
              <a:pPr>
                <a:defRPr/>
              </a:pPr>
              <a:t>‹#›</a:t>
            </a:fld>
            <a:endParaRPr lang="en-US" altLang="en-US"/>
          </a:p>
        </p:txBody>
      </p:sp>
    </p:spTree>
    <p:extLst>
      <p:ext uri="{BB962C8B-B14F-4D97-AF65-F5344CB8AC3E}">
        <p14:creationId xmlns:p14="http://schemas.microsoft.com/office/powerpoint/2010/main" val="314810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B3AB0068-0039-441E-ADDB-731C1A8EFA08}" type="slidenum">
              <a:rPr lang="en-US" altLang="en-US"/>
              <a:pPr>
                <a:defRPr/>
              </a:pPr>
              <a:t>‹#›</a:t>
            </a:fld>
            <a:endParaRPr lang="en-US" altLang="en-US"/>
          </a:p>
        </p:txBody>
      </p:sp>
    </p:spTree>
    <p:extLst>
      <p:ext uri="{BB962C8B-B14F-4D97-AF65-F5344CB8AC3E}">
        <p14:creationId xmlns:p14="http://schemas.microsoft.com/office/powerpoint/2010/main" val="1931586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54C4003A-1D34-4633-8501-886D141A174D}" type="slidenum">
              <a:rPr lang="en-US" altLang="en-US"/>
              <a:pPr>
                <a:defRPr/>
              </a:pPr>
              <a:t>‹#›</a:t>
            </a:fld>
            <a:endParaRPr lang="en-US" altLang="en-US"/>
          </a:p>
        </p:txBody>
      </p:sp>
    </p:spTree>
    <p:extLst>
      <p:ext uri="{BB962C8B-B14F-4D97-AF65-F5344CB8AC3E}">
        <p14:creationId xmlns:p14="http://schemas.microsoft.com/office/powerpoint/2010/main" val="2577369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09AEF223-9EA5-4651-B8C8-C7058FC6113D}" type="slidenum">
              <a:rPr lang="en-US" altLang="en-US"/>
              <a:pPr>
                <a:defRPr/>
              </a:pPr>
              <a:t>‹#›</a:t>
            </a:fld>
            <a:endParaRPr lang="en-US" altLang="en-US"/>
          </a:p>
        </p:txBody>
      </p:sp>
    </p:spTree>
    <p:extLst>
      <p:ext uri="{BB962C8B-B14F-4D97-AF65-F5344CB8AC3E}">
        <p14:creationId xmlns:p14="http://schemas.microsoft.com/office/powerpoint/2010/main" val="4035061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F4366062-D803-4190-BD55-EF8E7B508B3D}" type="slidenum">
              <a:rPr lang="en-US" altLang="en-US"/>
              <a:pPr>
                <a:defRPr/>
              </a:pPr>
              <a:t>‹#›</a:t>
            </a:fld>
            <a:endParaRPr lang="en-US" altLang="en-US"/>
          </a:p>
        </p:txBody>
      </p:sp>
    </p:spTree>
    <p:extLst>
      <p:ext uri="{BB962C8B-B14F-4D97-AF65-F5344CB8AC3E}">
        <p14:creationId xmlns:p14="http://schemas.microsoft.com/office/powerpoint/2010/main" val="338474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59CB0D36-EACC-4E70-B97E-B063839AE55D}" type="slidenum">
              <a:rPr lang="en-US" altLang="en-US"/>
              <a:pPr>
                <a:defRPr/>
              </a:pPr>
              <a:t>‹#›</a:t>
            </a:fld>
            <a:endParaRPr lang="en-US" altLang="en-US"/>
          </a:p>
        </p:txBody>
      </p:sp>
    </p:spTree>
    <p:extLst>
      <p:ext uri="{BB962C8B-B14F-4D97-AF65-F5344CB8AC3E}">
        <p14:creationId xmlns:p14="http://schemas.microsoft.com/office/powerpoint/2010/main" val="178395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1E6D1929-FBC7-43E6-B646-2F3D563888A9}" type="slidenum">
              <a:rPr lang="en-US" altLang="en-US"/>
              <a:pPr>
                <a:defRPr/>
              </a:pPr>
              <a:t>‹#›</a:t>
            </a:fld>
            <a:endParaRPr lang="en-US" altLang="en-US"/>
          </a:p>
        </p:txBody>
      </p:sp>
    </p:spTree>
    <p:extLst>
      <p:ext uri="{BB962C8B-B14F-4D97-AF65-F5344CB8AC3E}">
        <p14:creationId xmlns:p14="http://schemas.microsoft.com/office/powerpoint/2010/main" val="36279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latin typeface="Arial" charset="0"/>
              </a:endParaRPr>
            </a:p>
          </p:txBody>
        </p:sp>
      </p:grpSp>
      <p:sp>
        <p:nvSpPr>
          <p:cNvPr id="1027" name="Freeform 5"/>
          <p:cNvSpPr>
            <a:spLocks/>
          </p:cNvSpPr>
          <p:nvPr/>
        </p:nvSpPr>
        <p:spPr bwMode="hidden">
          <a:xfrm>
            <a:off x="6248400" y="626268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41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1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41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41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13805062-20F8-42E4-87A8-906E6D8AB706}"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1295400"/>
            <a:ext cx="8229600" cy="2362200"/>
          </a:xfrm>
        </p:spPr>
        <p:txBody>
          <a:bodyPr/>
          <a:lstStyle/>
          <a:p>
            <a:pPr eaLnBrk="1" hangingPunct="1">
              <a:defRPr/>
            </a:pPr>
            <a:r>
              <a:rPr lang="en-US" sz="4800" dirty="0" smtClean="0"/>
              <a:t/>
            </a:r>
            <a:br>
              <a:rPr lang="en-US" sz="4800" dirty="0" smtClean="0"/>
            </a:br>
            <a:r>
              <a:rPr lang="en-US" sz="4800" dirty="0" smtClean="0"/>
              <a:t> The Columbian Exchange</a:t>
            </a:r>
            <a:br>
              <a:rPr lang="en-US" sz="4800" dirty="0" smtClean="0"/>
            </a:br>
            <a:r>
              <a:rPr lang="en-US" sz="1800" dirty="0" smtClean="0"/>
              <a:t>(Turn to page 84 of your Atlas before we begin)</a:t>
            </a:r>
            <a:endParaRPr lang="en-US" sz="4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mtClean="0"/>
              <a:t>Columbian Exchange</a:t>
            </a:r>
          </a:p>
        </p:txBody>
      </p:sp>
      <p:sp>
        <p:nvSpPr>
          <p:cNvPr id="14339" name="Rectangle 3"/>
          <p:cNvSpPr>
            <a:spLocks noGrp="1" noChangeArrowheads="1"/>
          </p:cNvSpPr>
          <p:nvPr>
            <p:ph type="body" idx="1"/>
          </p:nvPr>
        </p:nvSpPr>
        <p:spPr/>
        <p:txBody>
          <a:bodyPr/>
          <a:lstStyle/>
          <a:p>
            <a:pPr eaLnBrk="1" hangingPunct="1"/>
            <a:r>
              <a:rPr lang="en-US" altLang="en-US" sz="3600" b="1" dirty="0" smtClean="0"/>
              <a:t>New World (Americas) to Old World (Europe)</a:t>
            </a:r>
          </a:p>
          <a:p>
            <a:pPr lvl="1" eaLnBrk="1" hangingPunct="1"/>
            <a:r>
              <a:rPr lang="en-US" altLang="en-US" sz="3200" b="1" dirty="0" smtClean="0"/>
              <a:t>Disease</a:t>
            </a:r>
          </a:p>
          <a:p>
            <a:pPr lvl="2" eaLnBrk="1" hangingPunct="1"/>
            <a:r>
              <a:rPr lang="en-US" altLang="en-US" dirty="0" smtClean="0"/>
              <a:t>Hepatitis</a:t>
            </a:r>
            <a:endParaRPr lang="en-US" altLang="en-US" dirty="0" smtClean="0"/>
          </a:p>
          <a:p>
            <a:pPr lvl="2" eaLnBrk="1" hangingPunct="1"/>
            <a:r>
              <a:rPr lang="en-US" altLang="en-US" dirty="0" smtClean="0"/>
              <a:t>Polio</a:t>
            </a:r>
          </a:p>
          <a:p>
            <a:pPr lvl="2" eaLnBrk="1" hangingPunct="1"/>
            <a:r>
              <a:rPr lang="en-US" altLang="en-US" dirty="0" smtClean="0"/>
              <a:t>Tuberculosis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2"/>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mtClean="0"/>
              <a:t>What was the Effect of the Columbian Exchange?</a:t>
            </a:r>
          </a:p>
        </p:txBody>
      </p:sp>
      <p:sp>
        <p:nvSpPr>
          <p:cNvPr id="27651" name="Rectangle 3"/>
          <p:cNvSpPr>
            <a:spLocks noGrp="1" noChangeArrowheads="1"/>
          </p:cNvSpPr>
          <p:nvPr>
            <p:ph type="body" idx="1"/>
          </p:nvPr>
        </p:nvSpPr>
        <p:spPr/>
        <p:txBody>
          <a:bodyPr/>
          <a:lstStyle/>
          <a:p>
            <a:pPr eaLnBrk="1" hangingPunct="1">
              <a:buFontTx/>
              <a:buNone/>
            </a:pPr>
            <a:r>
              <a:rPr lang="en-US" altLang="en-US" sz="2800" smtClean="0"/>
              <a:t>2. What was the effect of the Columbian Exchange?</a:t>
            </a:r>
          </a:p>
          <a:p>
            <a:pPr eaLnBrk="1" hangingPunct="1">
              <a:buFontTx/>
              <a:buNone/>
            </a:pPr>
            <a:r>
              <a:rPr lang="en-US" altLang="en-US" sz="2800" smtClean="0"/>
              <a:t>		a. Both hemispheres were introduced to new foods and animals that changed entire societies.</a:t>
            </a:r>
          </a:p>
          <a:p>
            <a:pPr eaLnBrk="1" hangingPunct="1">
              <a:buFontTx/>
              <a:buNone/>
            </a:pPr>
            <a:r>
              <a:rPr lang="en-US" altLang="en-US" sz="2800" smtClean="0"/>
              <a:t>		b.  Potatoes and corn became major food sources for Europeans allowing populations to increase greatly.</a:t>
            </a:r>
          </a:p>
          <a:p>
            <a:pPr eaLnBrk="1" hangingPunct="1">
              <a:buFontTx/>
              <a:buNone/>
            </a:pPr>
            <a:r>
              <a:rPr lang="en-US" altLang="en-US" sz="2800" smtClean="0"/>
              <a:t>		c.  The introduction of pigs, cows, and horses gave new food sources and new animals for the Native Americans to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mtClean="0"/>
              <a:t>What was the Effect of the Columbian Exchange?</a:t>
            </a:r>
          </a:p>
        </p:txBody>
      </p:sp>
      <p:sp>
        <p:nvSpPr>
          <p:cNvPr id="31747" name="Rectangle 3"/>
          <p:cNvSpPr>
            <a:spLocks noGrp="1" noChangeArrowheads="1"/>
          </p:cNvSpPr>
          <p:nvPr>
            <p:ph type="body" idx="1"/>
          </p:nvPr>
        </p:nvSpPr>
        <p:spPr/>
        <p:txBody>
          <a:bodyPr/>
          <a:lstStyle/>
          <a:p>
            <a:pPr eaLnBrk="1" hangingPunct="1">
              <a:buFontTx/>
              <a:buNone/>
            </a:pPr>
            <a:r>
              <a:rPr lang="en-US" altLang="en-US" sz="2800" smtClean="0"/>
              <a:t>		d. The diseases the Europeans brought with them killed up to 90% of the Native Americans in the New World.  European conquest of the Native Americans was made easy by the effect disease had on the Natives.  </a:t>
            </a:r>
          </a:p>
          <a:p>
            <a:pPr eaLnBrk="1" hangingPunct="1">
              <a:buFontTx/>
              <a:buNone/>
            </a:pPr>
            <a:r>
              <a:rPr lang="en-US" altLang="en-US" sz="2800" smtClean="0"/>
              <a:t>		e. The Native Americans had never been exposed to these diseases so their bodies could not fight them.  Europeans had lived with these diseases for thousands of years and were not as likely to die from them.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Economic Revolution	</a:t>
            </a:r>
          </a:p>
        </p:txBody>
      </p:sp>
      <p:sp>
        <p:nvSpPr>
          <p:cNvPr id="23555" name="Content Placeholder 2"/>
          <p:cNvSpPr>
            <a:spLocks noGrp="1"/>
          </p:cNvSpPr>
          <p:nvPr>
            <p:ph idx="1"/>
          </p:nvPr>
        </p:nvSpPr>
        <p:spPr/>
        <p:txBody>
          <a:bodyPr/>
          <a:lstStyle/>
          <a:p>
            <a:pPr eaLnBrk="1" hangingPunct="1"/>
            <a:r>
              <a:rPr lang="en-US" altLang="en-US" smtClean="0"/>
              <a:t>Spurred growth of towns</a:t>
            </a:r>
          </a:p>
          <a:p>
            <a:pPr eaLnBrk="1" hangingPunct="1"/>
            <a:r>
              <a:rPr lang="en-US" altLang="en-US" smtClean="0"/>
              <a:t>Many merchants became very wealthy</a:t>
            </a:r>
          </a:p>
          <a:p>
            <a:pPr eaLnBrk="1" hangingPunct="1"/>
            <a:r>
              <a:rPr lang="en-US" altLang="en-US" smtClean="0"/>
              <a:t>Most people still lived in rural areas</a:t>
            </a:r>
          </a:p>
          <a:p>
            <a:pPr eaLnBrk="1" hangingPunct="1"/>
            <a:r>
              <a:rPr lang="en-US" altLang="en-US" smtClean="0"/>
              <a:t>Mainly only traders and merchants gained social mobility</a:t>
            </a:r>
          </a:p>
          <a:p>
            <a:pPr eaLnBrk="1" hangingPunct="1"/>
            <a:r>
              <a:rPr lang="en-US" altLang="en-US" smtClean="0"/>
              <a:t>Mercantilism started to create national identity</a:t>
            </a:r>
          </a:p>
          <a:p>
            <a:pPr eaLnBrk="1" hangingPunct="1"/>
            <a:r>
              <a:rPr lang="en-US" altLang="en-US" smtClean="0"/>
              <a:t>Effects of Globalization?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endParaRPr lang="en-US" smtClean="0"/>
          </a:p>
        </p:txBody>
      </p:sp>
      <p:sp>
        <p:nvSpPr>
          <p:cNvPr id="35843" name="Rectangle 3"/>
          <p:cNvSpPr>
            <a:spLocks noGrp="1" noChangeArrowheads="1"/>
          </p:cNvSpPr>
          <p:nvPr>
            <p:ph type="body" idx="1"/>
          </p:nvPr>
        </p:nvSpPr>
        <p:spPr/>
        <p:txBody>
          <a:bodyPr/>
          <a:lstStyle/>
          <a:p>
            <a:pPr eaLnBrk="1" hangingPunct="1">
              <a:buFontTx/>
              <a:buNone/>
            </a:pPr>
            <a:endParaRPr lang="en-US" altLang="en-US" smtClean="0"/>
          </a:p>
        </p:txBody>
      </p:sp>
      <p:pic>
        <p:nvPicPr>
          <p:cNvPr id="5124" name="Picture 4" descr="world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1371600" y="281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2400">
              <a:ea typeface="ＭＳ Ｐゴシック" panose="020B0600070205080204" pitchFamily="34" charset="-128"/>
            </a:endParaRPr>
          </a:p>
        </p:txBody>
      </p:sp>
      <p:sp>
        <p:nvSpPr>
          <p:cNvPr id="5126" name="Text Box 6"/>
          <p:cNvSpPr txBox="1">
            <a:spLocks noChangeArrowheads="1"/>
          </p:cNvSpPr>
          <p:nvPr/>
        </p:nvSpPr>
        <p:spPr bwMode="auto">
          <a:xfrm>
            <a:off x="1066800" y="1752600"/>
            <a:ext cx="26828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a:ea typeface="ＭＳ Ｐゴシック" panose="020B0600070205080204" pitchFamily="34" charset="-128"/>
              </a:rPr>
              <a:t>Western Hemisphere </a:t>
            </a:r>
          </a:p>
          <a:p>
            <a:pPr>
              <a:spcBef>
                <a:spcPct val="0"/>
              </a:spcBef>
              <a:buClrTx/>
              <a:buFontTx/>
              <a:buNone/>
            </a:pPr>
            <a:r>
              <a:rPr lang="en-US" altLang="en-US" sz="2400">
                <a:ea typeface="ＭＳ Ｐゴシック" panose="020B0600070205080204" pitchFamily="34" charset="-128"/>
              </a:rPr>
              <a:t>(New World)</a:t>
            </a:r>
          </a:p>
        </p:txBody>
      </p:sp>
      <p:sp>
        <p:nvSpPr>
          <p:cNvPr id="5127" name="Text Box 7"/>
          <p:cNvSpPr txBox="1">
            <a:spLocks noChangeArrowheads="1"/>
          </p:cNvSpPr>
          <p:nvPr/>
        </p:nvSpPr>
        <p:spPr bwMode="auto">
          <a:xfrm>
            <a:off x="5791200" y="2971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2400">
              <a:ea typeface="ＭＳ Ｐゴシック" panose="020B0600070205080204" pitchFamily="34" charset="-128"/>
            </a:endParaRPr>
          </a:p>
        </p:txBody>
      </p:sp>
      <p:sp>
        <p:nvSpPr>
          <p:cNvPr id="5128" name="Text Box 8"/>
          <p:cNvSpPr txBox="1">
            <a:spLocks noChangeArrowheads="1"/>
          </p:cNvSpPr>
          <p:nvPr/>
        </p:nvSpPr>
        <p:spPr bwMode="auto">
          <a:xfrm>
            <a:off x="3962400" y="1752600"/>
            <a:ext cx="373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a:ea typeface="ＭＳ Ｐゴシック" panose="020B0600070205080204" pitchFamily="34" charset="-128"/>
              </a:rPr>
              <a:t>Eastern Hemisphere</a:t>
            </a:r>
          </a:p>
          <a:p>
            <a:pPr>
              <a:spcBef>
                <a:spcPct val="0"/>
              </a:spcBef>
              <a:buClrTx/>
              <a:buFontTx/>
              <a:buNone/>
            </a:pPr>
            <a:r>
              <a:rPr lang="en-US" altLang="en-US" sz="2400">
                <a:ea typeface="ＭＳ Ｐゴシック" panose="020B0600070205080204" pitchFamily="34" charset="-128"/>
              </a:rPr>
              <a:t>(Old World)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mtClean="0"/>
              <a:t>The Columbian Exchange</a:t>
            </a:r>
          </a:p>
        </p:txBody>
      </p:sp>
      <p:sp>
        <p:nvSpPr>
          <p:cNvPr id="7171" name="Rectangle 3"/>
          <p:cNvSpPr>
            <a:spLocks noGrp="1" noChangeArrowheads="1"/>
          </p:cNvSpPr>
          <p:nvPr>
            <p:ph type="body" idx="1"/>
          </p:nvPr>
        </p:nvSpPr>
        <p:spPr/>
        <p:txBody>
          <a:bodyPr/>
          <a:lstStyle/>
          <a:p>
            <a:pPr eaLnBrk="1" hangingPunct="1"/>
            <a:r>
              <a:rPr lang="en-US" altLang="en-US" smtClean="0"/>
              <a:t>Columbus’ voyages May have had greater consequences biologically than culturally</a:t>
            </a:r>
          </a:p>
          <a:p>
            <a:pPr algn="just" eaLnBrk="1" hangingPunct="1">
              <a:buFont typeface="Symbol" panose="05050102010706020507" pitchFamily="18" charset="2"/>
              <a:buChar char=""/>
            </a:pPr>
            <a:r>
              <a:rPr lang="en-US" altLang="en-US" smtClean="0"/>
              <a:t>The Columbian Exchange was coined to describe the worldwide redistribution of plants, animals, and diseases that resulted from the initial contacts between Europeans and Natives.</a:t>
            </a:r>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0"/>
            <a:ext cx="8229600" cy="1143000"/>
          </a:xfrm>
        </p:spPr>
        <p:txBody>
          <a:bodyPr/>
          <a:lstStyle/>
          <a:p>
            <a:pPr eaLnBrk="1" hangingPunct="1">
              <a:defRPr/>
            </a:pPr>
            <a:r>
              <a:rPr lang="en-US" dirty="0" smtClean="0"/>
              <a:t>Impact of Columbian Exchange</a:t>
            </a:r>
          </a:p>
        </p:txBody>
      </p:sp>
      <p:sp>
        <p:nvSpPr>
          <p:cNvPr id="8195" name="Rectangle 3"/>
          <p:cNvSpPr>
            <a:spLocks noGrp="1" noChangeArrowheads="1"/>
          </p:cNvSpPr>
          <p:nvPr>
            <p:ph type="body" idx="1"/>
          </p:nvPr>
        </p:nvSpPr>
        <p:spPr>
          <a:xfrm>
            <a:off x="457200" y="1066800"/>
            <a:ext cx="8229600" cy="6400800"/>
          </a:xfrm>
        </p:spPr>
        <p:txBody>
          <a:bodyPr/>
          <a:lstStyle/>
          <a:p>
            <a:pPr eaLnBrk="1" hangingPunct="1">
              <a:lnSpc>
                <a:spcPct val="80000"/>
              </a:lnSpc>
            </a:pPr>
            <a:r>
              <a:rPr lang="en-US" altLang="en-US" smtClean="0"/>
              <a:t>Exchanged food, plants, and animals during colonization.</a:t>
            </a:r>
          </a:p>
          <a:p>
            <a:pPr eaLnBrk="1" hangingPunct="1">
              <a:lnSpc>
                <a:spcPct val="80000"/>
              </a:lnSpc>
              <a:buFontTx/>
              <a:buNone/>
            </a:pPr>
            <a:endParaRPr lang="en-US" altLang="en-US" sz="2800" smtClean="0"/>
          </a:p>
          <a:p>
            <a:pPr lvl="1" eaLnBrk="1" hangingPunct="1">
              <a:lnSpc>
                <a:spcPct val="80000"/>
              </a:lnSpc>
              <a:buFontTx/>
              <a:buNone/>
            </a:pPr>
            <a:endParaRPr lang="en-US" altLang="en-US" sz="2400" smtClean="0"/>
          </a:p>
        </p:txBody>
      </p:sp>
      <p:pic>
        <p:nvPicPr>
          <p:cNvPr id="8196" name="Picture 5" descr="flower geor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4350" y="2530475"/>
            <a:ext cx="1828800"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wild-hors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6363" y="2962275"/>
            <a:ext cx="39576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food_grou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362200"/>
            <a:ext cx="523875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mtClean="0"/>
              <a:t>Columbian Exchange</a:t>
            </a:r>
          </a:p>
        </p:txBody>
      </p:sp>
      <p:sp>
        <p:nvSpPr>
          <p:cNvPr id="9219" name="Rectangle 3"/>
          <p:cNvSpPr>
            <a:spLocks noGrp="1" noChangeArrowheads="1"/>
          </p:cNvSpPr>
          <p:nvPr>
            <p:ph type="body" idx="1"/>
          </p:nvPr>
        </p:nvSpPr>
        <p:spPr/>
        <p:txBody>
          <a:bodyPr/>
          <a:lstStyle/>
          <a:p>
            <a:pPr eaLnBrk="1" hangingPunct="1">
              <a:lnSpc>
                <a:spcPct val="90000"/>
              </a:lnSpc>
            </a:pPr>
            <a:r>
              <a:rPr lang="en-US" altLang="en-US" b="1" smtClean="0"/>
              <a:t>Old World (Europe) to New World (Americas)</a:t>
            </a:r>
          </a:p>
          <a:p>
            <a:pPr lvl="1" eaLnBrk="1" hangingPunct="1">
              <a:lnSpc>
                <a:spcPct val="90000"/>
              </a:lnSpc>
            </a:pPr>
            <a:r>
              <a:rPr lang="en-US" altLang="en-US" b="1" smtClean="0"/>
              <a:t>Plants:</a:t>
            </a:r>
          </a:p>
          <a:p>
            <a:pPr lvl="2" eaLnBrk="1" hangingPunct="1">
              <a:lnSpc>
                <a:spcPct val="90000"/>
              </a:lnSpc>
            </a:pPr>
            <a:r>
              <a:rPr lang="en-US" altLang="en-US" b="1" smtClean="0"/>
              <a:t>rice                        melons</a:t>
            </a:r>
          </a:p>
          <a:p>
            <a:pPr lvl="2" eaLnBrk="1" hangingPunct="1">
              <a:lnSpc>
                <a:spcPct val="90000"/>
              </a:lnSpc>
            </a:pPr>
            <a:r>
              <a:rPr lang="en-US" altLang="en-US" b="1" smtClean="0"/>
              <a:t>wheat                    olives</a:t>
            </a:r>
          </a:p>
          <a:p>
            <a:pPr lvl="2" eaLnBrk="1" hangingPunct="1">
              <a:lnSpc>
                <a:spcPct val="90000"/>
              </a:lnSpc>
            </a:pPr>
            <a:r>
              <a:rPr lang="en-US" altLang="en-US" b="1" smtClean="0"/>
              <a:t>barley                    dandelions</a:t>
            </a:r>
          </a:p>
          <a:p>
            <a:pPr lvl="2" eaLnBrk="1" hangingPunct="1">
              <a:lnSpc>
                <a:spcPct val="90000"/>
              </a:lnSpc>
            </a:pPr>
            <a:r>
              <a:rPr lang="en-US" altLang="en-US" b="1" smtClean="0"/>
              <a:t>oats                       daisies</a:t>
            </a:r>
          </a:p>
          <a:p>
            <a:pPr lvl="2" eaLnBrk="1" hangingPunct="1">
              <a:lnSpc>
                <a:spcPct val="90000"/>
              </a:lnSpc>
            </a:pPr>
            <a:r>
              <a:rPr lang="en-US" altLang="en-US" b="1" smtClean="0"/>
              <a:t>coffee                    ragweed</a:t>
            </a:r>
          </a:p>
          <a:p>
            <a:pPr lvl="2" eaLnBrk="1" hangingPunct="1">
              <a:lnSpc>
                <a:spcPct val="90000"/>
              </a:lnSpc>
            </a:pPr>
            <a:r>
              <a:rPr lang="en-US" altLang="en-US" b="1" smtClean="0"/>
              <a:t>sugarcane            (Kentucky) bluegrass</a:t>
            </a:r>
          </a:p>
          <a:p>
            <a:pPr lvl="2" eaLnBrk="1" hangingPunct="1">
              <a:lnSpc>
                <a:spcPct val="90000"/>
              </a:lnSpc>
            </a:pPr>
            <a:r>
              <a:rPr lang="en-US" altLang="en-US" b="1" smtClean="0"/>
              <a:t>bananas</a:t>
            </a:r>
            <a:r>
              <a:rPr lang="en-US" altLang="en-US" smtClean="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mtClean="0"/>
              <a:t>Columbian Exchange</a:t>
            </a:r>
          </a:p>
        </p:txBody>
      </p:sp>
      <p:sp>
        <p:nvSpPr>
          <p:cNvPr id="10243" name="Rectangle 3"/>
          <p:cNvSpPr>
            <a:spLocks noGrp="1" noChangeArrowheads="1"/>
          </p:cNvSpPr>
          <p:nvPr>
            <p:ph type="body" idx="1"/>
          </p:nvPr>
        </p:nvSpPr>
        <p:spPr/>
        <p:txBody>
          <a:bodyPr/>
          <a:lstStyle/>
          <a:p>
            <a:pPr eaLnBrk="1" hangingPunct="1">
              <a:lnSpc>
                <a:spcPct val="80000"/>
              </a:lnSpc>
            </a:pPr>
            <a:r>
              <a:rPr lang="en-US" altLang="en-US" b="1" smtClean="0"/>
              <a:t>New World (Americas) to Old World (Europe)</a:t>
            </a:r>
          </a:p>
          <a:p>
            <a:pPr lvl="1" eaLnBrk="1" hangingPunct="1">
              <a:lnSpc>
                <a:spcPct val="80000"/>
              </a:lnSpc>
            </a:pPr>
            <a:r>
              <a:rPr lang="en-US" altLang="en-US" b="1" smtClean="0"/>
              <a:t>Plants:</a:t>
            </a:r>
          </a:p>
          <a:p>
            <a:pPr eaLnBrk="1" hangingPunct="1">
              <a:lnSpc>
                <a:spcPct val="80000"/>
              </a:lnSpc>
            </a:pPr>
            <a:r>
              <a:rPr lang="en-US" altLang="en-US" sz="2800" smtClean="0"/>
              <a:t>avocados            pumpkins        guavas</a:t>
            </a:r>
          </a:p>
          <a:p>
            <a:pPr eaLnBrk="1" hangingPunct="1">
              <a:lnSpc>
                <a:spcPct val="80000"/>
              </a:lnSpc>
            </a:pPr>
            <a:r>
              <a:rPr lang="en-US" altLang="en-US" sz="2800" smtClean="0"/>
              <a:t>peanuts               pineapple        squash</a:t>
            </a:r>
          </a:p>
          <a:p>
            <a:pPr eaLnBrk="1" hangingPunct="1">
              <a:lnSpc>
                <a:spcPct val="80000"/>
              </a:lnSpc>
            </a:pPr>
            <a:r>
              <a:rPr lang="en-US" altLang="en-US" sz="2800" smtClean="0"/>
              <a:t>corn (maize)                                tobacco </a:t>
            </a:r>
          </a:p>
          <a:p>
            <a:pPr eaLnBrk="1" hangingPunct="1">
              <a:lnSpc>
                <a:spcPct val="80000"/>
              </a:lnSpc>
            </a:pPr>
            <a:r>
              <a:rPr lang="en-US" altLang="en-US" sz="2800" smtClean="0"/>
              <a:t>potatoes (white / sweet)</a:t>
            </a:r>
          </a:p>
          <a:p>
            <a:pPr eaLnBrk="1" hangingPunct="1">
              <a:lnSpc>
                <a:spcPct val="80000"/>
              </a:lnSpc>
            </a:pPr>
            <a:r>
              <a:rPr lang="en-US" altLang="en-US" sz="2800" smtClean="0"/>
              <a:t>beans (snap / kidney, lima)</a:t>
            </a:r>
          </a:p>
          <a:p>
            <a:pPr eaLnBrk="1" hangingPunct="1">
              <a:lnSpc>
                <a:spcPct val="80000"/>
              </a:lnSpc>
            </a:pPr>
            <a:r>
              <a:rPr lang="en-US" altLang="en-US" sz="2800" smtClean="0"/>
              <a:t>cacao (source of chocolate)</a:t>
            </a:r>
          </a:p>
          <a:p>
            <a:pPr eaLnBrk="1" hangingPunct="1">
              <a:lnSpc>
                <a:spcPct val="80000"/>
              </a:lnSpc>
            </a:pPr>
            <a:r>
              <a:rPr lang="en-US" altLang="en-US" sz="2800" smtClean="0"/>
              <a:t>chicle (source of gum)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mtClean="0"/>
              <a:t>Columbian Exchange </a:t>
            </a:r>
          </a:p>
        </p:txBody>
      </p:sp>
      <p:sp>
        <p:nvSpPr>
          <p:cNvPr id="11267" name="Rectangle 3"/>
          <p:cNvSpPr>
            <a:spLocks noGrp="1" noChangeArrowheads="1"/>
          </p:cNvSpPr>
          <p:nvPr>
            <p:ph type="body" idx="1"/>
          </p:nvPr>
        </p:nvSpPr>
        <p:spPr/>
        <p:txBody>
          <a:bodyPr/>
          <a:lstStyle/>
          <a:p>
            <a:pPr eaLnBrk="1" hangingPunct="1"/>
            <a:r>
              <a:rPr lang="en-US" altLang="en-US" b="1" smtClean="0"/>
              <a:t>Old World (Europe) to New World (Americas)</a:t>
            </a:r>
          </a:p>
          <a:p>
            <a:pPr lvl="1" eaLnBrk="1" hangingPunct="1"/>
            <a:r>
              <a:rPr lang="en-US" altLang="en-US" smtClean="0"/>
              <a:t>Animals:</a:t>
            </a:r>
          </a:p>
          <a:p>
            <a:pPr lvl="2" eaLnBrk="1" hangingPunct="1"/>
            <a:r>
              <a:rPr lang="en-US" altLang="en-US" smtClean="0"/>
              <a:t>horses</a:t>
            </a:r>
          </a:p>
          <a:p>
            <a:pPr lvl="2" eaLnBrk="1" hangingPunct="1"/>
            <a:r>
              <a:rPr lang="en-US" altLang="en-US" smtClean="0"/>
              <a:t>cattle</a:t>
            </a:r>
          </a:p>
          <a:p>
            <a:pPr lvl="2" eaLnBrk="1" hangingPunct="1"/>
            <a:r>
              <a:rPr lang="en-US" altLang="en-US" smtClean="0"/>
              <a:t>pigs</a:t>
            </a:r>
          </a:p>
          <a:p>
            <a:pPr lvl="2" eaLnBrk="1" hangingPunct="1"/>
            <a:r>
              <a:rPr lang="en-US" altLang="en-US" smtClean="0"/>
              <a:t>sheep</a:t>
            </a:r>
          </a:p>
          <a:p>
            <a:pPr lvl="2" eaLnBrk="1" hangingPunct="1"/>
            <a:r>
              <a:rPr lang="en-US" altLang="en-US" smtClean="0"/>
              <a:t>goats</a:t>
            </a:r>
          </a:p>
          <a:p>
            <a:pPr lvl="2" eaLnBrk="1" hangingPunct="1"/>
            <a:r>
              <a:rPr lang="en-US" altLang="en-US" smtClean="0"/>
              <a:t>chickens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mtClean="0"/>
              <a:t>Columbian Exchange</a:t>
            </a:r>
          </a:p>
        </p:txBody>
      </p:sp>
      <p:sp>
        <p:nvSpPr>
          <p:cNvPr id="12291" name="Rectangle 3"/>
          <p:cNvSpPr>
            <a:spLocks noGrp="1" noChangeArrowheads="1"/>
          </p:cNvSpPr>
          <p:nvPr>
            <p:ph type="body" idx="1"/>
          </p:nvPr>
        </p:nvSpPr>
        <p:spPr/>
        <p:txBody>
          <a:bodyPr/>
          <a:lstStyle/>
          <a:p>
            <a:pPr eaLnBrk="1" hangingPunct="1"/>
            <a:r>
              <a:rPr lang="en-US" altLang="en-US" sz="3600" b="1" smtClean="0"/>
              <a:t>New World (Americas) to Old World (Europe)</a:t>
            </a:r>
          </a:p>
          <a:p>
            <a:pPr lvl="1" eaLnBrk="1" hangingPunct="1"/>
            <a:r>
              <a:rPr lang="en-US" altLang="en-US" smtClean="0"/>
              <a:t>Animals:</a:t>
            </a:r>
          </a:p>
          <a:p>
            <a:pPr lvl="2" eaLnBrk="1" hangingPunct="1"/>
            <a:r>
              <a:rPr lang="en-US" altLang="en-US" smtClean="0"/>
              <a:t>llamas</a:t>
            </a:r>
          </a:p>
          <a:p>
            <a:pPr lvl="2" eaLnBrk="1" hangingPunct="1"/>
            <a:r>
              <a:rPr lang="en-US" altLang="en-US" smtClean="0"/>
              <a:t>alpacas</a:t>
            </a:r>
          </a:p>
          <a:p>
            <a:pPr lvl="2" eaLnBrk="1" hangingPunct="1"/>
            <a:r>
              <a:rPr lang="en-US" altLang="en-US" smtClean="0"/>
              <a:t>guinea pigs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mtClean="0"/>
              <a:t>Columbian Exchange </a:t>
            </a:r>
          </a:p>
        </p:txBody>
      </p:sp>
      <p:sp>
        <p:nvSpPr>
          <p:cNvPr id="13315" name="Rectangle 3"/>
          <p:cNvSpPr>
            <a:spLocks noGrp="1" noChangeArrowheads="1"/>
          </p:cNvSpPr>
          <p:nvPr>
            <p:ph type="body" idx="1"/>
          </p:nvPr>
        </p:nvSpPr>
        <p:spPr>
          <a:xfrm>
            <a:off x="457200" y="1143000"/>
            <a:ext cx="8229600" cy="5715000"/>
          </a:xfrm>
        </p:spPr>
        <p:txBody>
          <a:bodyPr/>
          <a:lstStyle/>
          <a:p>
            <a:pPr eaLnBrk="1" hangingPunct="1"/>
            <a:r>
              <a:rPr lang="en-US" altLang="en-US" b="1" smtClean="0"/>
              <a:t>Old World (Europe) to New World (Americas) </a:t>
            </a:r>
          </a:p>
          <a:p>
            <a:pPr lvl="1" eaLnBrk="1" hangingPunct="1"/>
            <a:r>
              <a:rPr lang="en-US" altLang="en-US" sz="3200" b="1" smtClean="0"/>
              <a:t>Disease:</a:t>
            </a:r>
          </a:p>
          <a:p>
            <a:pPr lvl="2" eaLnBrk="1" hangingPunct="1"/>
            <a:r>
              <a:rPr lang="en-US" altLang="en-US" sz="2800" smtClean="0"/>
              <a:t>measles   	                     </a:t>
            </a:r>
          </a:p>
          <a:p>
            <a:pPr lvl="2" eaLnBrk="1" hangingPunct="1"/>
            <a:r>
              <a:rPr lang="en-US" altLang="en-US" sz="2800" smtClean="0"/>
              <a:t>chicken pox </a:t>
            </a:r>
          </a:p>
          <a:p>
            <a:pPr lvl="2" eaLnBrk="1" hangingPunct="1"/>
            <a:r>
              <a:rPr lang="en-US" altLang="en-US" sz="2800" smtClean="0"/>
              <a:t>smallpox </a:t>
            </a:r>
          </a:p>
          <a:p>
            <a:pPr lvl="2" eaLnBrk="1" hangingPunct="1"/>
            <a:r>
              <a:rPr lang="en-US" altLang="en-US" sz="2800" smtClean="0"/>
              <a:t>yellow fever </a:t>
            </a:r>
          </a:p>
          <a:p>
            <a:pPr lvl="2" eaLnBrk="1" hangingPunct="1"/>
            <a:r>
              <a:rPr lang="en-US" altLang="en-US" sz="2800" smtClean="0"/>
              <a:t>Malaria</a:t>
            </a:r>
          </a:p>
          <a:p>
            <a:pPr lvl="2" eaLnBrk="1" hangingPunct="1"/>
            <a:r>
              <a:rPr lang="en-US" altLang="en-US" sz="2800" smtClean="0"/>
              <a:t>influenza (flu)</a:t>
            </a:r>
          </a:p>
          <a:p>
            <a:pPr lvl="2" eaLnBrk="1" hangingPunct="1"/>
            <a:r>
              <a:rPr lang="en-US" altLang="en-US" sz="2800" smtClean="0"/>
              <a:t>common cold</a:t>
            </a:r>
          </a:p>
        </p:txBody>
      </p:sp>
    </p:spTree>
  </p:cSld>
  <p:clrMapOvr>
    <a:masterClrMapping/>
  </p:clrMapOvr>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407</TotalTime>
  <Words>292</Words>
  <Application>Microsoft Office PowerPoint</Application>
  <PresentationFormat>On-screen Show (4:3)</PresentationFormat>
  <Paragraphs>79</Paragraphs>
  <Slides>14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ＭＳ Ｐゴシック</vt:lpstr>
      <vt:lpstr>Symbol</vt:lpstr>
      <vt:lpstr>Mountain Top</vt:lpstr>
      <vt:lpstr>  The Columbian Exchange (Turn to page 84 of your Atlas before we begin)</vt:lpstr>
      <vt:lpstr>PowerPoint Presentation</vt:lpstr>
      <vt:lpstr>The Columbian Exchange</vt:lpstr>
      <vt:lpstr>Impact of Columbian Exchange</vt:lpstr>
      <vt:lpstr>Columbian Exchange</vt:lpstr>
      <vt:lpstr>Columbian Exchange</vt:lpstr>
      <vt:lpstr>Columbian Exchange </vt:lpstr>
      <vt:lpstr>Columbian Exchange</vt:lpstr>
      <vt:lpstr>Columbian Exchange </vt:lpstr>
      <vt:lpstr>Columbian Exchange</vt:lpstr>
      <vt:lpstr>PowerPoint Presentation</vt:lpstr>
      <vt:lpstr>What was the Effect of the Columbian Exchange?</vt:lpstr>
      <vt:lpstr>What was the Effect of the Columbian Exchange?</vt:lpstr>
      <vt:lpstr>Economic Revolution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Christopher Columbus and  The Columbian Exchange</dc:title>
  <dc:creator>8th Grade Social Studies</dc:creator>
  <cp:lastModifiedBy>Windows User</cp:lastModifiedBy>
  <cp:revision>13</cp:revision>
  <dcterms:created xsi:type="dcterms:W3CDTF">2007-08-29T22:19:18Z</dcterms:created>
  <dcterms:modified xsi:type="dcterms:W3CDTF">2018-09-07T13:42:48Z</dcterms:modified>
</cp:coreProperties>
</file>