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5"/>
  </p:notesMasterIdLst>
  <p:sldIdLst>
    <p:sldId id="603" r:id="rId2"/>
    <p:sldId id="604" r:id="rId3"/>
    <p:sldId id="605" r:id="rId4"/>
    <p:sldId id="606" r:id="rId5"/>
    <p:sldId id="607" r:id="rId6"/>
    <p:sldId id="608" r:id="rId7"/>
    <p:sldId id="596" r:id="rId8"/>
    <p:sldId id="597" r:id="rId9"/>
    <p:sldId id="598" r:id="rId10"/>
    <p:sldId id="599" r:id="rId11"/>
    <p:sldId id="600" r:id="rId12"/>
    <p:sldId id="601" r:id="rId13"/>
    <p:sldId id="602" r:id="rId14"/>
    <p:sldId id="590" r:id="rId15"/>
    <p:sldId id="591" r:id="rId16"/>
    <p:sldId id="592" r:id="rId17"/>
    <p:sldId id="593" r:id="rId18"/>
    <p:sldId id="594" r:id="rId19"/>
    <p:sldId id="595" r:id="rId20"/>
    <p:sldId id="581" r:id="rId21"/>
    <p:sldId id="582" r:id="rId22"/>
    <p:sldId id="588" r:id="rId23"/>
    <p:sldId id="587" r:id="rId2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3552">
          <p15:clr>
            <a:srgbClr val="A4A3A4"/>
          </p15:clr>
        </p15:guide>
        <p15:guide id="4" pos="2880">
          <p15:clr>
            <a:srgbClr val="A4A3A4"/>
          </p15:clr>
        </p15:guide>
        <p15:guide id="5" pos="480">
          <p15:clr>
            <a:srgbClr val="A4A3A4"/>
          </p15:clr>
        </p15:guide>
        <p15:guide id="6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3300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826" autoAdjust="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orient="horz" pos="864"/>
        <p:guide orient="horz" pos="3552"/>
        <p:guide pos="2880"/>
        <p:guide pos="48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B7DC09-7880-4EB6-BD36-04A3CE794D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4748C-424D-46F8-BEC2-BD49928A7DF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3099E-B726-4015-930E-29715E453BA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92BB58-214B-43F2-B5D0-7D400C5A980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E1BAF-76F4-4E03-A20A-41D211A9330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FE823-6438-4C60-BB29-A1CB315F72F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88737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44937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533400"/>
            <a:ext cx="2019300" cy="5643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905500" cy="564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69551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12351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89757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382561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9944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32987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91927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4842259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3693390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495265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33400"/>
            <a:ext cx="807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AutoShape 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5867400" y="6019800"/>
            <a:ext cx="762000" cy="838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6781800" y="6016625"/>
            <a:ext cx="533400" cy="838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>
            <a:hlinkClick r:id="" action="ppaction://hlinkshowjump?jump=endshow" highlightClick="1"/>
          </p:cNvPr>
          <p:cNvSpPr>
            <a:spLocks noChangeArrowheads="1"/>
          </p:cNvSpPr>
          <p:nvPr userDrawn="1"/>
        </p:nvSpPr>
        <p:spPr bwMode="auto">
          <a:xfrm>
            <a:off x="8305800" y="6016625"/>
            <a:ext cx="609600" cy="838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>
            <a:off x="7467600" y="6016625"/>
            <a:ext cx="762000" cy="838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2500" b="1" kern="1200">
          <a:solidFill>
            <a:srgbClr val="FFFF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500" b="1">
          <a:solidFill>
            <a:srgbClr val="FFFF99"/>
          </a:solidFill>
          <a:latin typeface="Verdan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500" b="1">
          <a:solidFill>
            <a:srgbClr val="FFFF99"/>
          </a:solidFill>
          <a:latin typeface="Verdan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500" b="1">
          <a:solidFill>
            <a:srgbClr val="FFFF99"/>
          </a:solidFill>
          <a:latin typeface="Verdan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500" b="1">
          <a:solidFill>
            <a:srgbClr val="FFFF99"/>
          </a:solidFill>
          <a:latin typeface="Verdan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500" b="1">
          <a:solidFill>
            <a:srgbClr val="FFFF99"/>
          </a:solidFill>
          <a:latin typeface="Verdan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500" b="1">
          <a:solidFill>
            <a:srgbClr val="FFFF99"/>
          </a:solidFill>
          <a:latin typeface="Verdan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500" b="1">
          <a:solidFill>
            <a:srgbClr val="FFFF99"/>
          </a:solidFill>
          <a:latin typeface="Verdan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500" b="1">
          <a:solidFill>
            <a:srgbClr val="FFFF99"/>
          </a:solidFill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3600" dirty="0" smtClean="0">
                <a:solidFill>
                  <a:schemeClr val="tx1"/>
                </a:solidFill>
              </a:rPr>
              <a:t>Chapter 9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>American </a:t>
            </a:r>
            <a:r>
              <a:rPr lang="en-US" altLang="en-US" sz="2400" dirty="0"/>
              <a:t>Foreign Policy</a:t>
            </a:r>
          </a:p>
        </p:txBody>
      </p:sp>
      <p:sp>
        <p:nvSpPr>
          <p:cNvPr id="411651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077200" cy="41910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03300"/>
                </a:solidFill>
                <a:latin typeface="Verdana" panose="020B0604030504040204" pitchFamily="34" charset="0"/>
              </a:rPr>
              <a:t>The Big </a:t>
            </a:r>
            <a:r>
              <a:rPr lang="en-US" altLang="en-US" sz="2000" b="1" dirty="0" smtClean="0">
                <a:solidFill>
                  <a:srgbClr val="003300"/>
                </a:solidFill>
                <a:latin typeface="Verdana" panose="020B0604030504040204" pitchFamily="34" charset="0"/>
              </a:rPr>
              <a:t>Idea and Concept</a:t>
            </a:r>
            <a:endParaRPr lang="en-US" altLang="en-US" sz="2000" b="1" dirty="0">
              <a:solidFill>
                <a:srgbClr val="0033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3300"/>
                </a:solidFill>
                <a:latin typeface="Verdana" panose="020B0604030504040204" pitchFamily="34" charset="0"/>
              </a:rPr>
              <a:t>The United States peacefully settled disputes with foreign powers.</a:t>
            </a:r>
            <a:endParaRPr lang="en-US" altLang="en-US" sz="2000" b="1" dirty="0">
              <a:solidFill>
                <a:srgbClr val="003300"/>
              </a:solidFill>
              <a:latin typeface="Verdana" panose="020B0604030504040204" pitchFamily="34" charset="0"/>
            </a:endParaRPr>
          </a:p>
          <a:p>
            <a:pPr algn="ctr" eaLnBrk="1" hangingPunct="1"/>
            <a:endParaRPr lang="en-US" altLang="en-US" sz="2000" b="1" dirty="0">
              <a:solidFill>
                <a:srgbClr val="0033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en-US" altLang="en-US" sz="2000" b="1" dirty="0">
                <a:solidFill>
                  <a:srgbClr val="003300"/>
                </a:solidFill>
                <a:latin typeface="Verdana" panose="020B0604030504040204" pitchFamily="34" charset="0"/>
              </a:rPr>
              <a:t>Main </a:t>
            </a:r>
            <a:r>
              <a:rPr lang="en-US" altLang="en-US" sz="2000" b="1" dirty="0" smtClean="0">
                <a:solidFill>
                  <a:srgbClr val="003300"/>
                </a:solidFill>
                <a:latin typeface="Verdana" panose="020B0604030504040204" pitchFamily="34" charset="0"/>
              </a:rPr>
              <a:t>Ideas and Objectives</a:t>
            </a:r>
            <a:endParaRPr lang="en-US" altLang="en-US" sz="2000" b="1" dirty="0">
              <a:solidFill>
                <a:srgbClr val="0033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>
                <a:solidFill>
                  <a:srgbClr val="003300"/>
                </a:solidFill>
                <a:latin typeface="Verdana" panose="020B0604030504040204" pitchFamily="34" charset="0"/>
              </a:rPr>
              <a:t>The United States and Great Britain settled their disputes over boundaries and control of waterways.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>
                <a:solidFill>
                  <a:srgbClr val="003300"/>
                </a:solidFill>
                <a:latin typeface="Verdana" panose="020B0604030504040204" pitchFamily="34" charset="0"/>
              </a:rPr>
              <a:t>The United States gained Florida in an agreement with Spain.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>
                <a:solidFill>
                  <a:srgbClr val="003300"/>
                </a:solidFill>
                <a:latin typeface="Verdana" panose="020B0604030504040204" pitchFamily="34" charset="0"/>
              </a:rPr>
              <a:t>With the Monroe Doctrine, the United States strengthened its relationship with Latin America.</a:t>
            </a:r>
          </a:p>
        </p:txBody>
      </p:sp>
      <p:sp>
        <p:nvSpPr>
          <p:cNvPr id="411652" name="Rectangl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1722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3" name="Rectangl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58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762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"/>
              </a:spcBef>
            </a:pPr>
            <a:r>
              <a:rPr lang="en-US" altLang="en-US" sz="2000" b="1">
                <a:solidFill>
                  <a:srgbClr val="FFFF99"/>
                </a:solidFill>
                <a:latin typeface="Verdana" panose="020B0604030504040204" pitchFamily="34" charset="0"/>
              </a:rPr>
              <a:t>Roads</a:t>
            </a:r>
          </a:p>
        </p:txBody>
      </p:sp>
      <p:sp>
        <p:nvSpPr>
          <p:cNvPr id="406531" name="Text Box 3"/>
          <p:cNvSpPr txBox="1">
            <a:spLocks noChangeArrowheads="1"/>
          </p:cNvSpPr>
          <p:nvPr/>
        </p:nvSpPr>
        <p:spPr bwMode="auto">
          <a:xfrm>
            <a:off x="533400" y="2811463"/>
            <a:ext cx="762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"/>
              </a:spcBef>
            </a:pPr>
            <a:r>
              <a:rPr lang="en-US" altLang="en-US" sz="2000" b="1">
                <a:solidFill>
                  <a:srgbClr val="FFFF99"/>
                </a:solidFill>
                <a:latin typeface="Verdana" panose="020B0604030504040204" pitchFamily="34" charset="0"/>
              </a:rPr>
              <a:t>Canals</a:t>
            </a:r>
          </a:p>
        </p:txBody>
      </p:sp>
      <p:sp>
        <p:nvSpPr>
          <p:cNvPr id="406532" name="Text Box 4"/>
          <p:cNvSpPr txBox="1">
            <a:spLocks noChangeArrowheads="1"/>
          </p:cNvSpPr>
          <p:nvPr/>
        </p:nvSpPr>
        <p:spPr bwMode="auto">
          <a:xfrm>
            <a:off x="533400" y="1928813"/>
            <a:ext cx="7620000" cy="75088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Char char="•"/>
            </a:pPr>
            <a:r>
              <a:rPr lang="en-US" altLang="en-US" sz="1800" b="1">
                <a:solidFill>
                  <a:srgbClr val="003300"/>
                </a:solidFill>
                <a:latin typeface="Verdana" panose="020B0604030504040204" pitchFamily="34" charset="0"/>
              </a:rPr>
              <a:t>Cumberland Road</a:t>
            </a:r>
            <a:r>
              <a:rPr lang="en-US" altLang="en-US" sz="1800">
                <a:solidFill>
                  <a:srgbClr val="003300"/>
                </a:solidFill>
                <a:latin typeface="Verdana" panose="020B0604030504040204" pitchFamily="34" charset="0"/>
              </a:rPr>
              <a:t> was first federally built road</a:t>
            </a:r>
          </a:p>
          <a:p>
            <a:pPr eaLnBrk="1" hangingPunct="1">
              <a:spcBef>
                <a:spcPct val="40000"/>
              </a:spcBef>
              <a:buFontTx/>
              <a:buChar char="•"/>
            </a:pPr>
            <a:r>
              <a:rPr lang="en-US" altLang="en-US" sz="1800">
                <a:solidFill>
                  <a:srgbClr val="003300"/>
                </a:solidFill>
                <a:latin typeface="Verdana" panose="020B0604030504040204" pitchFamily="34" charset="0"/>
              </a:rPr>
              <a:t>Begun in Maryland in 1815, stretched to Illinois by 1850</a:t>
            </a:r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400"/>
              <a:t>Roads and Canals</a:t>
            </a:r>
          </a:p>
        </p:txBody>
      </p:sp>
      <p:sp>
        <p:nvSpPr>
          <p:cNvPr id="406536" name="Text Box 8"/>
          <p:cNvSpPr txBox="1">
            <a:spLocks noChangeArrowheads="1"/>
          </p:cNvSpPr>
          <p:nvPr/>
        </p:nvSpPr>
        <p:spPr bwMode="auto">
          <a:xfrm>
            <a:off x="533400" y="3290888"/>
            <a:ext cx="7620000" cy="223361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Char char="•"/>
            </a:pPr>
            <a:r>
              <a:rPr lang="en-US" altLang="en-US" sz="1800">
                <a:solidFill>
                  <a:srgbClr val="003300"/>
                </a:solidFill>
                <a:latin typeface="Verdana" panose="020B0604030504040204" pitchFamily="34" charset="0"/>
              </a:rPr>
              <a:t>Americans tried to make water transportation easier by building canals.</a:t>
            </a:r>
          </a:p>
          <a:p>
            <a:pPr eaLnBrk="1" hangingPunct="1">
              <a:spcBef>
                <a:spcPct val="40000"/>
              </a:spcBef>
              <a:buFontTx/>
              <a:buChar char="•"/>
            </a:pPr>
            <a:r>
              <a:rPr lang="en-US" altLang="en-US" sz="1800">
                <a:solidFill>
                  <a:srgbClr val="003300"/>
                </a:solidFill>
                <a:latin typeface="Verdana" panose="020B0604030504040204" pitchFamily="34" charset="0"/>
              </a:rPr>
              <a:t>Erie Canal ran from Albany to Buffalo in New York, allowing goods and people to move between East Coast and towns on Lake Erie</a:t>
            </a:r>
          </a:p>
          <a:p>
            <a:pPr eaLnBrk="1" hangingPunct="1">
              <a:spcBef>
                <a:spcPct val="40000"/>
              </a:spcBef>
              <a:buFontTx/>
              <a:buChar char="•"/>
            </a:pPr>
            <a:r>
              <a:rPr lang="en-US" altLang="en-US" sz="1800">
                <a:solidFill>
                  <a:srgbClr val="003300"/>
                </a:solidFill>
                <a:latin typeface="Verdana" panose="020B0604030504040204" pitchFamily="34" charset="0"/>
              </a:rPr>
              <a:t>Success of Erie Canal provided incentive for future canal building</a:t>
            </a:r>
          </a:p>
        </p:txBody>
      </p:sp>
      <p:sp>
        <p:nvSpPr>
          <p:cNvPr id="406537" name="Rectangle 9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1722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38" name="Rectangl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58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42" name="Rectangle 1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7620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6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0" grpId="0"/>
      <p:bldP spid="406531" grpId="0" build="p" autoUpdateAnimBg="0"/>
      <p:bldP spid="406532" grpId="0" animBg="1"/>
      <p:bldP spid="4065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20700"/>
            <a:ext cx="8077200" cy="5461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400"/>
              <a:t>The Era of Good Feelings</a:t>
            </a:r>
          </a:p>
        </p:txBody>
      </p:sp>
      <p:sp>
        <p:nvSpPr>
          <p:cNvPr id="407555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76200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altLang="en-US" sz="1800" b="1">
                <a:solidFill>
                  <a:srgbClr val="003300"/>
                </a:solidFill>
                <a:latin typeface="Verdana" panose="020B0604030504040204" pitchFamily="34" charset="0"/>
              </a:rPr>
              <a:t>Era of Good Feelings:</a:t>
            </a:r>
            <a:r>
              <a:rPr lang="en-US" altLang="en-US" sz="1800">
                <a:solidFill>
                  <a:srgbClr val="003300"/>
                </a:solidFill>
                <a:latin typeface="Verdana" panose="020B0604030504040204" pitchFamily="34" charset="0"/>
              </a:rPr>
              <a:t> time of peace, prosperity, and progress from 1815–1825.</a:t>
            </a:r>
          </a:p>
        </p:txBody>
      </p:sp>
      <p:sp>
        <p:nvSpPr>
          <p:cNvPr id="407556" name="Text Box 4"/>
          <p:cNvSpPr txBox="1">
            <a:spLocks noChangeArrowheads="1"/>
          </p:cNvSpPr>
          <p:nvPr/>
        </p:nvSpPr>
        <p:spPr bwMode="auto">
          <a:xfrm>
            <a:off x="533400" y="2390775"/>
            <a:ext cx="76200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altLang="en-US" sz="1800">
                <a:solidFill>
                  <a:srgbClr val="003300"/>
                </a:solidFill>
                <a:latin typeface="Verdana" panose="020B0604030504040204" pitchFamily="34" charset="0"/>
              </a:rPr>
              <a:t>National unity strengthened by two Supreme Court decisions that reinforced federal power.</a:t>
            </a:r>
          </a:p>
        </p:txBody>
      </p:sp>
      <p:sp>
        <p:nvSpPr>
          <p:cNvPr id="407557" name="Text Box 5"/>
          <p:cNvSpPr txBox="1">
            <a:spLocks noChangeArrowheads="1"/>
          </p:cNvSpPr>
          <p:nvPr/>
        </p:nvSpPr>
        <p:spPr bwMode="auto">
          <a:xfrm>
            <a:off x="533400" y="3330575"/>
            <a:ext cx="76200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altLang="en-US" sz="1800" i="1">
                <a:solidFill>
                  <a:srgbClr val="003300"/>
                </a:solidFill>
                <a:latin typeface="Verdana" panose="020B0604030504040204" pitchFamily="34" charset="0"/>
              </a:rPr>
              <a:t>McCulloch v. Maryland</a:t>
            </a:r>
            <a:r>
              <a:rPr lang="en-US" altLang="en-US" sz="1800">
                <a:solidFill>
                  <a:srgbClr val="003300"/>
                </a:solidFill>
                <a:latin typeface="Verdana" panose="020B0604030504040204" pitchFamily="34" charset="0"/>
              </a:rPr>
              <a:t> (1819) asserted implied powers of Congress, allowing for creation of national bank.</a:t>
            </a:r>
          </a:p>
        </p:txBody>
      </p:sp>
      <p:sp>
        <p:nvSpPr>
          <p:cNvPr id="407558" name="Text Box 6"/>
          <p:cNvSpPr txBox="1">
            <a:spLocks noChangeArrowheads="1"/>
          </p:cNvSpPr>
          <p:nvPr/>
        </p:nvSpPr>
        <p:spPr bwMode="auto">
          <a:xfrm>
            <a:off x="533400" y="4276725"/>
            <a:ext cx="76200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altLang="en-US" sz="1800" i="1">
                <a:solidFill>
                  <a:srgbClr val="003300"/>
                </a:solidFill>
                <a:latin typeface="Verdana" panose="020B0604030504040204" pitchFamily="34" charset="0"/>
              </a:rPr>
              <a:t>Gibbons v. Ogden</a:t>
            </a:r>
            <a:r>
              <a:rPr lang="en-US" altLang="en-US" sz="1800">
                <a:solidFill>
                  <a:srgbClr val="003300"/>
                </a:solidFill>
                <a:latin typeface="Verdana" panose="020B0604030504040204" pitchFamily="34" charset="0"/>
              </a:rPr>
              <a:t> (1824) said states could not interfere with power of Congress to regulate interstate trade.</a:t>
            </a:r>
          </a:p>
        </p:txBody>
      </p:sp>
      <p:sp>
        <p:nvSpPr>
          <p:cNvPr id="407563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1722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564" name="Rectangl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58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7568" name="Rectangle 16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7620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animBg="1"/>
      <p:bldP spid="407556" grpId="0" animBg="1"/>
      <p:bldP spid="407557" grpId="0" animBg="1"/>
      <p:bldP spid="4075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77200" cy="1216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400"/>
              <a:t>Main Idea 2:</a:t>
            </a:r>
            <a:br>
              <a:rPr lang="en-US" altLang="en-US" sz="2400"/>
            </a:br>
            <a:r>
              <a:rPr lang="en-US" altLang="en-US" sz="2400"/>
              <a:t>The Missouri Compromise settled an important regional conflict.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33600"/>
            <a:ext cx="8077200" cy="3733800"/>
          </a:xfrm>
          <a:solidFill>
            <a:srgbClr val="FFFF99"/>
          </a:solidFill>
          <a:ln>
            <a:solidFill>
              <a:srgbClr val="FFFF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30000"/>
              </a:spcBef>
            </a:pPr>
            <a:r>
              <a:rPr lang="en-US" altLang="en-US" sz="1600" b="1">
                <a:solidFill>
                  <a:srgbClr val="003300"/>
                </a:solidFill>
              </a:rPr>
              <a:t>Sectionalism</a:t>
            </a:r>
            <a:r>
              <a:rPr lang="en-US" altLang="en-US" sz="1600">
                <a:solidFill>
                  <a:srgbClr val="003300"/>
                </a:solidFill>
              </a:rPr>
              <a:t>, or disagreements between different regions,</a:t>
            </a:r>
            <a:r>
              <a:rPr lang="en-US" altLang="en-US" sz="1600" b="1">
                <a:solidFill>
                  <a:srgbClr val="003300"/>
                </a:solidFill>
              </a:rPr>
              <a:t> </a:t>
            </a:r>
            <a:r>
              <a:rPr lang="en-US" altLang="en-US" sz="1600">
                <a:solidFill>
                  <a:srgbClr val="003300"/>
                </a:solidFill>
              </a:rPr>
              <a:t>threatened the Union.</a:t>
            </a:r>
          </a:p>
          <a:p>
            <a:pPr marL="228600" indent="-228600">
              <a:spcBef>
                <a:spcPct val="30000"/>
              </a:spcBef>
            </a:pPr>
            <a:r>
              <a:rPr lang="en-US" altLang="en-US" sz="1600">
                <a:solidFill>
                  <a:srgbClr val="003300"/>
                </a:solidFill>
              </a:rPr>
              <a:t>Missouri applied to enter Union as slave state, which would change balance between free and slave states</a:t>
            </a:r>
          </a:p>
          <a:p>
            <a:pPr marL="228600" indent="-228600">
              <a:spcBef>
                <a:spcPct val="30000"/>
              </a:spcBef>
            </a:pPr>
            <a:r>
              <a:rPr lang="en-US" altLang="en-US" sz="1600">
                <a:solidFill>
                  <a:srgbClr val="003300"/>
                </a:solidFill>
              </a:rPr>
              <a:t>Initial compromise rejected</a:t>
            </a:r>
          </a:p>
          <a:p>
            <a:pPr marL="228600" indent="-228600">
              <a:spcBef>
                <a:spcPct val="30000"/>
              </a:spcBef>
            </a:pPr>
            <a:r>
              <a:rPr lang="en-US" altLang="en-US" sz="1600">
                <a:solidFill>
                  <a:srgbClr val="003300"/>
                </a:solidFill>
              </a:rPr>
              <a:t>Henry Clay proposed </a:t>
            </a:r>
            <a:r>
              <a:rPr lang="en-US" altLang="en-US" sz="1600" b="1">
                <a:solidFill>
                  <a:srgbClr val="003300"/>
                </a:solidFill>
              </a:rPr>
              <a:t>Missouri Compromise </a:t>
            </a:r>
            <a:r>
              <a:rPr lang="en-US" altLang="en-US" sz="1600">
                <a:solidFill>
                  <a:srgbClr val="003300"/>
                </a:solidFill>
              </a:rPr>
              <a:t>in 1820</a:t>
            </a:r>
          </a:p>
          <a:p>
            <a:pPr marL="571500" lvl="1" indent="-228600">
              <a:spcBef>
                <a:spcPct val="30000"/>
              </a:spcBef>
            </a:pPr>
            <a:r>
              <a:rPr lang="en-US" altLang="en-US" sz="1600">
                <a:solidFill>
                  <a:srgbClr val="003300"/>
                </a:solidFill>
              </a:rPr>
              <a:t>Missouri entered as slave state</a:t>
            </a:r>
          </a:p>
          <a:p>
            <a:pPr marL="571500" lvl="1" indent="-228600">
              <a:spcBef>
                <a:spcPct val="30000"/>
              </a:spcBef>
            </a:pPr>
            <a:r>
              <a:rPr lang="en-US" altLang="en-US" sz="1600">
                <a:solidFill>
                  <a:srgbClr val="003300"/>
                </a:solidFill>
              </a:rPr>
              <a:t>Maine would join Union as a free state, preserving balance between free and slave states</a:t>
            </a:r>
          </a:p>
          <a:p>
            <a:pPr marL="571500" lvl="1" indent="-228600">
              <a:spcBef>
                <a:spcPct val="30000"/>
              </a:spcBef>
            </a:pPr>
            <a:r>
              <a:rPr lang="en-US" altLang="en-US" sz="1600">
                <a:solidFill>
                  <a:srgbClr val="003300"/>
                </a:solidFill>
              </a:rPr>
              <a:t>Slavery would be prohibited in any new states or territories north of 36°30’.</a:t>
            </a:r>
          </a:p>
          <a:p>
            <a:pPr marL="228600" indent="-228600">
              <a:spcBef>
                <a:spcPct val="30000"/>
              </a:spcBef>
            </a:pPr>
            <a:r>
              <a:rPr lang="en-US" altLang="en-US" sz="1600">
                <a:solidFill>
                  <a:srgbClr val="003300"/>
                </a:solidFill>
              </a:rPr>
              <a:t>Disagreements between the North and South over slavery continued.</a:t>
            </a:r>
          </a:p>
        </p:txBody>
      </p:sp>
      <p:sp>
        <p:nvSpPr>
          <p:cNvPr id="409604" name="Rectangl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1722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05" name="Rectangl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58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77200" cy="1216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400"/>
              <a:t>Main Idea 3:</a:t>
            </a:r>
            <a:br>
              <a:rPr lang="en-US" altLang="en-US" sz="2400"/>
            </a:br>
            <a:r>
              <a:rPr lang="en-US" altLang="en-US" sz="2400"/>
              <a:t>The outcome of the election of 1824 </a:t>
            </a:r>
            <a:br>
              <a:rPr lang="en-US" altLang="en-US" sz="2400"/>
            </a:br>
            <a:r>
              <a:rPr lang="en-US" altLang="en-US" sz="2400"/>
              <a:t>led to controversy.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33600"/>
            <a:ext cx="8077200" cy="3733800"/>
          </a:xfrm>
          <a:solidFill>
            <a:srgbClr val="FFFF99"/>
          </a:solidFill>
          <a:ln>
            <a:solidFill>
              <a:srgbClr val="FFFF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3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Andrew Jackson won the popular vote but did not have enough electoral votes.</a:t>
            </a:r>
          </a:p>
          <a:p>
            <a:pPr>
              <a:spcBef>
                <a:spcPct val="3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The House of Representatives was required by the Constitution to choose the winner; they chose </a:t>
            </a:r>
            <a:r>
              <a:rPr lang="en-US" altLang="en-US" sz="2000" b="1">
                <a:solidFill>
                  <a:srgbClr val="003300"/>
                </a:solidFill>
              </a:rPr>
              <a:t>John Quincy Adams</a:t>
            </a:r>
            <a:r>
              <a:rPr lang="en-US" altLang="en-US" sz="2000">
                <a:solidFill>
                  <a:srgbClr val="003300"/>
                </a:solidFill>
              </a:rPr>
              <a:t>.</a:t>
            </a:r>
          </a:p>
          <a:p>
            <a:pPr>
              <a:spcBef>
                <a:spcPct val="3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Jackson’s supporters claimed Adams had made a “corrupt bargain” with Henry Clay. </a:t>
            </a:r>
          </a:p>
          <a:p>
            <a:pPr>
              <a:spcBef>
                <a:spcPct val="3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Accusations grew after Adams made Clay secretary of state.</a:t>
            </a:r>
          </a:p>
          <a:p>
            <a:pPr>
              <a:spcBef>
                <a:spcPct val="3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Controversy weakened Adams’s support.</a:t>
            </a:r>
            <a:endParaRPr lang="en-US" altLang="en-US" sz="2000"/>
          </a:p>
        </p:txBody>
      </p:sp>
      <p:sp>
        <p:nvSpPr>
          <p:cNvPr id="410628" name="Rectangl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1722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29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858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33" name="Rectangle 9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7620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American Culture</a:t>
            </a:r>
          </a:p>
        </p:txBody>
      </p:sp>
      <p:sp>
        <p:nvSpPr>
          <p:cNvPr id="395267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077200" cy="44196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altLang="en-US" sz="2000" b="1" dirty="0">
                <a:solidFill>
                  <a:srgbClr val="003300"/>
                </a:solidFill>
                <a:latin typeface="Verdana" panose="020B0604030504040204" pitchFamily="34" charset="0"/>
              </a:rPr>
              <a:t>The Big </a:t>
            </a:r>
            <a:r>
              <a:rPr lang="en-US" altLang="en-US" sz="2000" b="1" dirty="0" smtClean="0">
                <a:solidFill>
                  <a:srgbClr val="003300"/>
                </a:solidFill>
                <a:latin typeface="Verdana" panose="020B0604030504040204" pitchFamily="34" charset="0"/>
              </a:rPr>
              <a:t>Idea and Concept</a:t>
            </a:r>
            <a:endParaRPr lang="en-US" altLang="en-US" sz="2000" b="1" dirty="0">
              <a:solidFill>
                <a:srgbClr val="0033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30000"/>
              </a:spcBef>
            </a:pPr>
            <a:r>
              <a:rPr lang="en-US" altLang="en-US" sz="2000" dirty="0">
                <a:solidFill>
                  <a:srgbClr val="003300"/>
                </a:solidFill>
                <a:latin typeface="Verdana" panose="020B0604030504040204" pitchFamily="34" charset="0"/>
              </a:rPr>
              <a:t>As the United States grew, developments in many cultural areas contributed to the creation of a new American identity.</a:t>
            </a:r>
            <a:endParaRPr lang="en-US" altLang="en-US" sz="2000" b="1" dirty="0">
              <a:solidFill>
                <a:srgbClr val="003300"/>
              </a:solidFill>
              <a:latin typeface="Verdana" panose="020B0604030504040204" pitchFamily="34" charset="0"/>
            </a:endParaRPr>
          </a:p>
          <a:p>
            <a:pPr algn="ctr" eaLnBrk="1" hangingPunct="1"/>
            <a:endParaRPr lang="en-US" altLang="en-US" sz="2000" b="1" dirty="0">
              <a:solidFill>
                <a:srgbClr val="0033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en-US" altLang="en-US" sz="2000" b="1" dirty="0">
                <a:solidFill>
                  <a:srgbClr val="003300"/>
                </a:solidFill>
                <a:latin typeface="Verdana" panose="020B0604030504040204" pitchFamily="34" charset="0"/>
              </a:rPr>
              <a:t>Main </a:t>
            </a:r>
            <a:r>
              <a:rPr lang="en-US" altLang="en-US" sz="2000" b="1" dirty="0" smtClean="0">
                <a:solidFill>
                  <a:srgbClr val="003300"/>
                </a:solidFill>
                <a:latin typeface="Verdana" panose="020B0604030504040204" pitchFamily="34" charset="0"/>
              </a:rPr>
              <a:t>Ideas and Objectives</a:t>
            </a:r>
            <a:endParaRPr lang="en-US" altLang="en-US" sz="2000" b="1" dirty="0">
              <a:solidFill>
                <a:srgbClr val="0033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en-US" altLang="en-US" sz="2000" dirty="0">
                <a:solidFill>
                  <a:srgbClr val="003300"/>
                </a:solidFill>
                <a:latin typeface="Verdana" panose="020B0604030504040204" pitchFamily="34" charset="0"/>
              </a:rPr>
              <a:t>American writers created a new style of literature. </a:t>
            </a:r>
          </a:p>
          <a:p>
            <a:pPr eaLnBrk="1" hangingPunct="1">
              <a:buFontTx/>
              <a:buChar char="•"/>
            </a:pPr>
            <a:r>
              <a:rPr lang="en-US" altLang="en-US" sz="2000" dirty="0">
                <a:solidFill>
                  <a:srgbClr val="003300"/>
                </a:solidFill>
                <a:latin typeface="Verdana" panose="020B0604030504040204" pitchFamily="34" charset="0"/>
              </a:rPr>
              <a:t>A new style of art showcased the beauty of America and its people.</a:t>
            </a:r>
          </a:p>
          <a:p>
            <a:pPr eaLnBrk="1" hangingPunct="1">
              <a:buFontTx/>
              <a:buChar char="•"/>
            </a:pPr>
            <a:r>
              <a:rPr lang="en-US" altLang="en-US" sz="2000" dirty="0">
                <a:solidFill>
                  <a:srgbClr val="003300"/>
                </a:solidFill>
                <a:latin typeface="Verdana" panose="020B0604030504040204" pitchFamily="34" charset="0"/>
              </a:rPr>
              <a:t>American ideals influenced other aspects of culture, including religion and music.</a:t>
            </a:r>
          </a:p>
          <a:p>
            <a:pPr eaLnBrk="1" hangingPunct="1">
              <a:buFontTx/>
              <a:buChar char="•"/>
            </a:pPr>
            <a:r>
              <a:rPr lang="en-US" altLang="en-US" sz="2000" dirty="0">
                <a:solidFill>
                  <a:srgbClr val="003300"/>
                </a:solidFill>
                <a:latin typeface="Verdana" panose="020B0604030504040204" pitchFamily="34" charset="0"/>
              </a:rPr>
              <a:t>Architecture and education were affected by cultural ideals.</a:t>
            </a:r>
          </a:p>
        </p:txBody>
      </p:sp>
      <p:sp>
        <p:nvSpPr>
          <p:cNvPr id="395268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1722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5269" name="Rectangl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58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5273" name="Rectangle 9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7620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77200" cy="1216025"/>
          </a:xfrm>
          <a:noFill/>
        </p:spPr>
        <p:txBody>
          <a:bodyPr/>
          <a:lstStyle/>
          <a:p>
            <a:r>
              <a:rPr lang="en-US" altLang="en-US"/>
              <a:t>Main Idea 1:</a:t>
            </a:r>
            <a:br>
              <a:rPr lang="en-US" altLang="en-US"/>
            </a:br>
            <a:r>
              <a:rPr lang="en-US" altLang="en-US"/>
              <a:t> American writers created a new style of literature. 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33600"/>
            <a:ext cx="8077200" cy="3505200"/>
          </a:xfrm>
          <a:solidFill>
            <a:srgbClr val="FFFF99"/>
          </a:solidFill>
          <a:ln>
            <a:solidFill>
              <a:srgbClr val="FFFF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30000"/>
              </a:spcBef>
            </a:pPr>
            <a:r>
              <a:rPr lang="en-US" altLang="en-US" sz="1800" b="1">
                <a:solidFill>
                  <a:srgbClr val="003300"/>
                </a:solidFill>
              </a:rPr>
              <a:t>Washington Irving</a:t>
            </a:r>
          </a:p>
          <a:p>
            <a:pPr marL="571500" lvl="1" indent="-228600">
              <a:spcBef>
                <a:spcPct val="30000"/>
              </a:spcBef>
            </a:pPr>
            <a:r>
              <a:rPr lang="en-US" altLang="en-US" sz="1800">
                <a:solidFill>
                  <a:srgbClr val="003300"/>
                </a:solidFill>
              </a:rPr>
              <a:t>Wrote about American history</a:t>
            </a:r>
          </a:p>
          <a:p>
            <a:pPr marL="571500" lvl="1" indent="-228600">
              <a:spcBef>
                <a:spcPct val="30000"/>
              </a:spcBef>
            </a:pPr>
            <a:r>
              <a:rPr lang="en-US" altLang="en-US" sz="1800">
                <a:solidFill>
                  <a:srgbClr val="003300"/>
                </a:solidFill>
              </a:rPr>
              <a:t>Used satire to warn that Americans should learn from the past and be cautious about the future</a:t>
            </a:r>
          </a:p>
          <a:p>
            <a:pPr marL="571500" lvl="1" indent="-228600">
              <a:spcBef>
                <a:spcPct val="30000"/>
              </a:spcBef>
            </a:pPr>
            <a:r>
              <a:rPr lang="en-US" altLang="en-US" sz="1800">
                <a:solidFill>
                  <a:srgbClr val="003300"/>
                </a:solidFill>
              </a:rPr>
              <a:t>Combined European influences with American settings and characters</a:t>
            </a:r>
          </a:p>
          <a:p>
            <a:pPr marL="228600" indent="-228600">
              <a:spcBef>
                <a:spcPct val="30000"/>
              </a:spcBef>
            </a:pPr>
            <a:r>
              <a:rPr lang="en-US" altLang="en-US" sz="1800" b="1">
                <a:solidFill>
                  <a:srgbClr val="003300"/>
                </a:solidFill>
              </a:rPr>
              <a:t>James Fenimore Cooper</a:t>
            </a:r>
          </a:p>
          <a:p>
            <a:pPr marL="571500" lvl="1" indent="-228600">
              <a:spcBef>
                <a:spcPct val="30000"/>
              </a:spcBef>
            </a:pPr>
            <a:r>
              <a:rPr lang="en-US" altLang="en-US" sz="1800">
                <a:solidFill>
                  <a:srgbClr val="003300"/>
                </a:solidFill>
              </a:rPr>
              <a:t>Focused on American characters and society</a:t>
            </a:r>
          </a:p>
          <a:p>
            <a:pPr marL="571500" lvl="1" indent="-228600">
              <a:spcBef>
                <a:spcPct val="30000"/>
              </a:spcBef>
            </a:pPr>
            <a:r>
              <a:rPr lang="en-US" altLang="en-US" sz="1800">
                <a:solidFill>
                  <a:srgbClr val="003300"/>
                </a:solidFill>
              </a:rPr>
              <a:t>Wrote stories about the western frontier and Native Americans</a:t>
            </a:r>
          </a:p>
          <a:p>
            <a:pPr marL="571500" lvl="1" indent="-228600">
              <a:spcBef>
                <a:spcPct val="30000"/>
              </a:spcBef>
            </a:pPr>
            <a:r>
              <a:rPr lang="en-US" altLang="en-US" sz="1800">
                <a:solidFill>
                  <a:srgbClr val="003300"/>
                </a:solidFill>
              </a:rPr>
              <a:t>Popularized historical fiction</a:t>
            </a:r>
          </a:p>
        </p:txBody>
      </p:sp>
      <p:sp>
        <p:nvSpPr>
          <p:cNvPr id="397316" name="Rectangl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1722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7317" name="Rectangl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58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7321" name="Rectangle 9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7620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77200" cy="1216025"/>
          </a:xfrm>
          <a:noFill/>
        </p:spPr>
        <p:txBody>
          <a:bodyPr/>
          <a:lstStyle/>
          <a:p>
            <a:r>
              <a:rPr lang="en-US" altLang="en-US"/>
              <a:t>Main Idea 2:</a:t>
            </a:r>
            <a:br>
              <a:rPr lang="en-US" altLang="en-US"/>
            </a:br>
            <a:r>
              <a:rPr lang="en-US" altLang="en-US"/>
              <a:t>A new style of art showcased the beauty </a:t>
            </a:r>
            <a:br>
              <a:rPr lang="en-US" altLang="en-US"/>
            </a:br>
            <a:r>
              <a:rPr lang="en-US" altLang="en-US"/>
              <a:t>of America and its people.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33600"/>
            <a:ext cx="8077200" cy="3276600"/>
          </a:xfrm>
          <a:solidFill>
            <a:srgbClr val="FFFF99"/>
          </a:solidFill>
          <a:ln>
            <a:solidFill>
              <a:srgbClr val="FFFF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Early American artists had painted mainly portraits, but the new style of art involved painting landscapes that showed the history of America and the beauty of the land.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003300"/>
                </a:solidFill>
              </a:rPr>
              <a:t>Hudson River School</a:t>
            </a:r>
          </a:p>
          <a:p>
            <a:pPr marL="685800" lvl="1" indent="-228600"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Emerged in 1830s</a:t>
            </a:r>
          </a:p>
          <a:p>
            <a:pPr marL="685800" lvl="1" indent="-228600"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Founded by landscape painter </a:t>
            </a:r>
            <a:r>
              <a:rPr lang="en-US" altLang="en-US" sz="2000" b="1">
                <a:solidFill>
                  <a:srgbClr val="003300"/>
                </a:solidFill>
              </a:rPr>
              <a:t>Thomas Cole</a:t>
            </a:r>
          </a:p>
          <a:p>
            <a:pPr marL="685800" lvl="1" indent="-228600"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Created paintings that reflected national pride and beauty of American landscape</a:t>
            </a:r>
            <a:endParaRPr lang="en-US" altLang="en-US" sz="2000" b="1">
              <a:solidFill>
                <a:srgbClr val="003300"/>
              </a:solidFill>
            </a:endParaRPr>
          </a:p>
        </p:txBody>
      </p:sp>
      <p:sp>
        <p:nvSpPr>
          <p:cNvPr id="398340" name="Rectangl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1722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8341" name="Rectangl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58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77200" cy="530225"/>
          </a:xfrm>
          <a:noFill/>
        </p:spPr>
        <p:txBody>
          <a:bodyPr/>
          <a:lstStyle/>
          <a:p>
            <a:r>
              <a:rPr lang="en-US" altLang="en-US"/>
              <a:t>Art in the 1840s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077200" cy="2133600"/>
          </a:xfrm>
          <a:solidFill>
            <a:srgbClr val="FFFF99"/>
          </a:solidFill>
          <a:ln>
            <a:solidFill>
              <a:srgbClr val="FFFF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The style of art began to change in the 1840s.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Artists tried to combine images of the American landscape and scenes of people’s daily lives.</a:t>
            </a:r>
          </a:p>
          <a:p>
            <a:pPr>
              <a:spcBef>
                <a:spcPct val="50000"/>
              </a:spcBef>
            </a:pPr>
            <a:r>
              <a:rPr lang="en-US" altLang="en-US" sz="2000" i="1">
                <a:solidFill>
                  <a:srgbClr val="003300"/>
                </a:solidFill>
              </a:rPr>
              <a:t>Fur Traders Descending the Missouri</a:t>
            </a:r>
            <a:r>
              <a:rPr lang="en-US" altLang="en-US" sz="2000">
                <a:solidFill>
                  <a:srgbClr val="003300"/>
                </a:solidFill>
              </a:rPr>
              <a:t>, by </a:t>
            </a:r>
            <a:r>
              <a:rPr lang="en-US" altLang="en-US" sz="2000" b="1">
                <a:solidFill>
                  <a:srgbClr val="003300"/>
                </a:solidFill>
              </a:rPr>
              <a:t>George Caleb Bingham</a:t>
            </a:r>
            <a:r>
              <a:rPr lang="en-US" altLang="en-US" sz="2000">
                <a:solidFill>
                  <a:srgbClr val="003300"/>
                </a:solidFill>
              </a:rPr>
              <a:t>, is an important example of this style.</a:t>
            </a:r>
          </a:p>
        </p:txBody>
      </p:sp>
      <p:sp>
        <p:nvSpPr>
          <p:cNvPr id="399364" name="Rectangl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1722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65" name="Rectangl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58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77200" cy="1216025"/>
          </a:xfrm>
          <a:noFill/>
        </p:spPr>
        <p:txBody>
          <a:bodyPr/>
          <a:lstStyle/>
          <a:p>
            <a:r>
              <a:rPr lang="en-US" altLang="en-US"/>
              <a:t>Main Idea 3:</a:t>
            </a:r>
            <a:br>
              <a:rPr lang="en-US" altLang="en-US"/>
            </a:br>
            <a:r>
              <a:rPr lang="en-US" altLang="en-US"/>
              <a:t>American ideals influenced other aspects of culture, including religion and music</a:t>
            </a:r>
            <a:r>
              <a:rPr lang="en-US" altLang="en-US" b="0"/>
              <a:t>.</a:t>
            </a:r>
            <a:endParaRPr lang="en-US" altLang="en-US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33600"/>
            <a:ext cx="8077200" cy="2667000"/>
          </a:xfrm>
          <a:solidFill>
            <a:srgbClr val="FFFF99"/>
          </a:solidFill>
          <a:ln>
            <a:solidFill>
              <a:srgbClr val="FFFF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Religious revivalism swept the United States in the early and mid-1800s.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Spirituals—songs based on text from the Bible—became popular in both African American and white folk-music traditions.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Popular folk music reflected the unique views of the growing nation and rising nationalism.</a:t>
            </a:r>
          </a:p>
        </p:txBody>
      </p:sp>
      <p:sp>
        <p:nvSpPr>
          <p:cNvPr id="400388" name="Rectangl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1722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389" name="Rectangl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58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77200" cy="12192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Main Idea 4:</a:t>
            </a:r>
            <a:br>
              <a:rPr lang="en-US" altLang="en-US"/>
            </a:br>
            <a:r>
              <a:rPr lang="en-US" altLang="en-US"/>
              <a:t>Architecture and education were affected by cultural ideals.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33600"/>
            <a:ext cx="8077200" cy="3581400"/>
          </a:xfrm>
          <a:solidFill>
            <a:srgbClr val="FFFF99"/>
          </a:solidFill>
          <a:ln>
            <a:solidFill>
              <a:srgbClr val="FFFF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American architects modeled buildings after the style of ancient Greece and Rome.</a:t>
            </a:r>
          </a:p>
          <a:p>
            <a:pPr marL="685800" lvl="1" indent="-228600"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Admired classical civilizations for their democratic and republican ideals.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Early American political leaders believed an educated populace was needed for democracy.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The idea of state-funded public schools gained support.</a:t>
            </a:r>
          </a:p>
          <a:p>
            <a:pPr marL="685800" lvl="1" indent="-228600"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Massachusetts created state board of education in 1837, and other states followed.</a:t>
            </a:r>
          </a:p>
        </p:txBody>
      </p:sp>
      <p:sp>
        <p:nvSpPr>
          <p:cNvPr id="401412" name="Rectangl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1722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1413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858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77200" cy="16002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400"/>
              <a:t>Main Idea 1:</a:t>
            </a:r>
            <a:br>
              <a:rPr lang="en-US" altLang="en-US" sz="2400"/>
            </a:br>
            <a:r>
              <a:rPr lang="en-US" altLang="en-US" sz="2400"/>
              <a:t> The United States and Great Britain settled their disputes over boundaries and </a:t>
            </a:r>
            <a:br>
              <a:rPr lang="en-US" altLang="en-US" sz="2400"/>
            </a:br>
            <a:r>
              <a:rPr lang="en-US" altLang="en-US" sz="2400"/>
              <a:t>control of waterways. 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33600"/>
            <a:ext cx="8077200" cy="3505200"/>
          </a:xfrm>
          <a:solidFill>
            <a:srgbClr val="FFFF99"/>
          </a:solidFill>
          <a:ln>
            <a:solidFill>
              <a:srgbClr val="FFFF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50000"/>
              </a:spcBef>
            </a:pPr>
            <a:r>
              <a:rPr lang="en-US" altLang="en-US" sz="1800">
                <a:solidFill>
                  <a:srgbClr val="003300"/>
                </a:solidFill>
              </a:rPr>
              <a:t>United States and British Canada both wanted naval and fishing rights on the Great Lakes</a:t>
            </a:r>
          </a:p>
          <a:p>
            <a:pPr marL="571500" lvl="1" indent="-228600">
              <a:spcBef>
                <a:spcPct val="50000"/>
              </a:spcBef>
            </a:pPr>
            <a:r>
              <a:rPr lang="en-US" altLang="en-US" sz="1800" b="1">
                <a:solidFill>
                  <a:srgbClr val="003300"/>
                </a:solidFill>
              </a:rPr>
              <a:t>Rush-Bagot Agreement</a:t>
            </a:r>
            <a:r>
              <a:rPr lang="en-US" altLang="en-US" sz="1800">
                <a:solidFill>
                  <a:srgbClr val="003300"/>
                </a:solidFill>
              </a:rPr>
              <a:t> (1817) limited naval power on Great Lakes for both</a:t>
            </a:r>
          </a:p>
          <a:p>
            <a:pPr marL="228600" indent="-228600">
              <a:spcBef>
                <a:spcPct val="50000"/>
              </a:spcBef>
            </a:pPr>
            <a:r>
              <a:rPr lang="en-US" altLang="en-US" sz="1800">
                <a:solidFill>
                  <a:srgbClr val="003300"/>
                </a:solidFill>
              </a:rPr>
              <a:t>Disputes over fishing rights off Canada, fur trade in Oregon Country, and the U.S.–Canadian border</a:t>
            </a:r>
          </a:p>
          <a:p>
            <a:pPr marL="571500" lvl="1" indent="-228600">
              <a:spcBef>
                <a:spcPct val="50000"/>
              </a:spcBef>
            </a:pPr>
            <a:r>
              <a:rPr lang="en-US" altLang="en-US" sz="1800" b="1">
                <a:solidFill>
                  <a:srgbClr val="003300"/>
                </a:solidFill>
              </a:rPr>
              <a:t>Convention of 1818</a:t>
            </a:r>
            <a:r>
              <a:rPr lang="en-US" altLang="en-US" sz="1800">
                <a:solidFill>
                  <a:srgbClr val="003300"/>
                </a:solidFill>
              </a:rPr>
              <a:t> allowed U.S. fishing off Canada and set the border between the United States and Canada at the 49</a:t>
            </a:r>
            <a:r>
              <a:rPr lang="en-US" altLang="en-US" sz="1800" baseline="30000">
                <a:solidFill>
                  <a:srgbClr val="003300"/>
                </a:solidFill>
              </a:rPr>
              <a:t>th</a:t>
            </a:r>
            <a:r>
              <a:rPr lang="en-US" altLang="en-US" sz="1800">
                <a:solidFill>
                  <a:srgbClr val="003300"/>
                </a:solidFill>
              </a:rPr>
              <a:t> parallel as far west as the Rocky Mountains.</a:t>
            </a:r>
          </a:p>
          <a:p>
            <a:pPr marL="571500" lvl="1" indent="-228600">
              <a:spcBef>
                <a:spcPct val="50000"/>
              </a:spcBef>
            </a:pPr>
            <a:r>
              <a:rPr lang="en-US" altLang="en-US" sz="1800">
                <a:solidFill>
                  <a:srgbClr val="003300"/>
                </a:solidFill>
              </a:rPr>
              <a:t>United States and Britain agreed to share Pacific Northwest</a:t>
            </a:r>
          </a:p>
        </p:txBody>
      </p:sp>
      <p:sp>
        <p:nvSpPr>
          <p:cNvPr id="413700" name="Rectangl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1722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1" name="Rectangl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58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3705" name="Rectangle 9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7620000" y="6019800"/>
            <a:ext cx="685800" cy="838200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3706" name="Rectangle 10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305800" y="6019800"/>
            <a:ext cx="609600" cy="838200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026" name="Picture 2" descr="back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9525"/>
            <a:ext cx="9163050" cy="6877050"/>
          </a:xfrm>
          <a:prstGeom prst="rect">
            <a:avLst/>
          </a:prstGeom>
          <a:solidFill>
            <a:schemeClr val="accent1"/>
          </a:solidFill>
          <a:extLst/>
        </p:spPr>
      </p:pic>
      <p:pic>
        <p:nvPicPr>
          <p:cNvPr id="385033" name="Picture 9" descr="Untitled-6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638" y="6049963"/>
            <a:ext cx="1514475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5034" name="Rectangle 10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7620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85039" name="Picture 15" descr="chapter09_29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7688"/>
          </a:xfrm>
          <a:prstGeom prst="rect">
            <a:avLst/>
          </a:prstGeom>
          <a:solidFill>
            <a:schemeClr val="accent1"/>
          </a:solidFill>
          <a:ex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050" name="Picture 2" descr="back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9525"/>
            <a:ext cx="9163050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6057" name="Picture 9" descr="Untitled-6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638" y="6049963"/>
            <a:ext cx="1514475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6058" name="Rectangle 10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7620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059" name="Rectangle 11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305800" y="6019800"/>
            <a:ext cx="60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86060" name="Picture 12" descr="chapter09_30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215" t="12950" r="4673" b="17045"/>
          <a:stretch/>
        </p:blipFill>
        <p:spPr bwMode="auto">
          <a:xfrm>
            <a:off x="-1143000" y="-27853"/>
            <a:ext cx="10363200" cy="688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2194" name="Picture 2" descr="back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9525"/>
            <a:ext cx="9163050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2201" name="Picture 9" descr="Untitled-6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638" y="6049963"/>
            <a:ext cx="1514475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2202" name="Rectangle 10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7620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203" name="Rectangle 11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305800" y="6019800"/>
            <a:ext cx="60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92204" name="Picture 12" descr="chapter09_30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3"/>
          <a:stretch/>
        </p:blipFill>
        <p:spPr bwMode="auto">
          <a:xfrm>
            <a:off x="-1" y="1"/>
            <a:ext cx="9174163" cy="6867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170" name="Picture 2" descr="back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9525"/>
            <a:ext cx="9163050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1179" name="Picture 11" descr="Untitled-6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638" y="6049963"/>
            <a:ext cx="1514475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1180" name="Rectangle 12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7620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181" name="Rectangle 13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305800" y="6019800"/>
            <a:ext cx="60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91182" name="Picture 14" descr="chapter09_3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646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77200" cy="1216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400"/>
              <a:t>Main Idea 2:</a:t>
            </a:r>
            <a:br>
              <a:rPr lang="en-US" altLang="en-US" sz="2400"/>
            </a:br>
            <a:r>
              <a:rPr lang="en-US" altLang="en-US" sz="2400"/>
              <a:t>The United States gained Florida in an agreement with Spain.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33600"/>
            <a:ext cx="8077200" cy="3263900"/>
          </a:xfrm>
          <a:solidFill>
            <a:srgbClr val="FFFF99"/>
          </a:solidFill>
          <a:ln>
            <a:solidFill>
              <a:srgbClr val="FFFF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Conflict with Spain over American settlers near the U.S.–Florida border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Secretary of State John Quincy Adams talked with Spain’s Luis de Onís.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President </a:t>
            </a:r>
            <a:r>
              <a:rPr lang="en-US" altLang="en-US" sz="2000" b="1">
                <a:solidFill>
                  <a:srgbClr val="003300"/>
                </a:solidFill>
              </a:rPr>
              <a:t>James Monroe </a:t>
            </a:r>
            <a:r>
              <a:rPr lang="en-US" altLang="en-US" sz="2000">
                <a:solidFill>
                  <a:srgbClr val="003300"/>
                </a:solidFill>
              </a:rPr>
              <a:t>sent troops to secure the border.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There was conflict with the Seminoles over settlements and runaway slaves.</a:t>
            </a:r>
          </a:p>
        </p:txBody>
      </p:sp>
      <p:sp>
        <p:nvSpPr>
          <p:cNvPr id="414724" name="Rectangl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1722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25" name="Rectangl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58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23875"/>
            <a:ext cx="8077200" cy="9144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400"/>
              <a:t>The First Seminole War </a:t>
            </a:r>
            <a:br>
              <a:rPr lang="en-US" altLang="en-US" sz="2400"/>
            </a:br>
            <a:r>
              <a:rPr lang="en-US" altLang="en-US" sz="2400"/>
              <a:t>and the Adams-Onís Treaty</a:t>
            </a:r>
          </a:p>
        </p:txBody>
      </p:sp>
      <p:sp>
        <p:nvSpPr>
          <p:cNvPr id="415747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76200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altLang="en-US" sz="1800">
                <a:solidFill>
                  <a:srgbClr val="003300"/>
                </a:solidFill>
                <a:latin typeface="Verdana" panose="020B0604030504040204" pitchFamily="34" charset="0"/>
              </a:rPr>
              <a:t>Andrew Jackson’s troops captured Seminole raiders, beginning First Seminole War in 1818.</a:t>
            </a:r>
          </a:p>
        </p:txBody>
      </p:sp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533400" y="2390775"/>
            <a:ext cx="76200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altLang="en-US" sz="1800">
                <a:solidFill>
                  <a:srgbClr val="003300"/>
                </a:solidFill>
                <a:latin typeface="Verdana" panose="020B0604030504040204" pitchFamily="34" charset="0"/>
              </a:rPr>
              <a:t>U.S. troops captured Spanish military posts and overthrew Spanish governor of Florida.</a:t>
            </a:r>
          </a:p>
        </p:txBody>
      </p:sp>
      <p:sp>
        <p:nvSpPr>
          <p:cNvPr id="415749" name="Text Box 5"/>
          <p:cNvSpPr txBox="1">
            <a:spLocks noChangeArrowheads="1"/>
          </p:cNvSpPr>
          <p:nvPr/>
        </p:nvSpPr>
        <p:spPr bwMode="auto">
          <a:xfrm>
            <a:off x="533400" y="3330575"/>
            <a:ext cx="76200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altLang="en-US" sz="1800">
                <a:solidFill>
                  <a:srgbClr val="003300"/>
                </a:solidFill>
                <a:latin typeface="Verdana" panose="020B0604030504040204" pitchFamily="34" charset="0"/>
              </a:rPr>
              <a:t>Spain and United States signed Adams-Onís Treaty in 1819; settled all border disputes.</a:t>
            </a:r>
          </a:p>
        </p:txBody>
      </p:sp>
      <p:sp>
        <p:nvSpPr>
          <p:cNvPr id="415750" name="Text Box 6"/>
          <p:cNvSpPr txBox="1">
            <a:spLocks noChangeArrowheads="1"/>
          </p:cNvSpPr>
          <p:nvPr/>
        </p:nvSpPr>
        <p:spPr bwMode="auto">
          <a:xfrm>
            <a:off x="533400" y="4276725"/>
            <a:ext cx="7620000" cy="9175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altLang="en-US" sz="1800">
                <a:solidFill>
                  <a:srgbClr val="003300"/>
                </a:solidFill>
                <a:latin typeface="Verdana" panose="020B0604030504040204" pitchFamily="34" charset="0"/>
              </a:rPr>
              <a:t>United States received East Florida, gave up claim to Texas, and agreed to pay U.S. citizens’ claims against Spain.</a:t>
            </a:r>
          </a:p>
          <a:p>
            <a:pPr lvl="1" algn="l" eaLnBrk="1" hangingPunct="1"/>
            <a:endParaRPr lang="en-US" altLang="en-US" sz="1800">
              <a:solidFill>
                <a:srgbClr val="003300"/>
              </a:solidFill>
              <a:latin typeface="Verdana" panose="020B0604030504040204" pitchFamily="34" charset="0"/>
            </a:endParaRPr>
          </a:p>
        </p:txBody>
      </p:sp>
      <p:sp>
        <p:nvSpPr>
          <p:cNvPr id="415755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1722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56" name="Rectangl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58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0" name="Rectangle 16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7620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5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5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animBg="1"/>
      <p:bldP spid="415748" grpId="0" animBg="1"/>
      <p:bldP spid="415749" grpId="0" animBg="1"/>
      <p:bldP spid="4157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77200" cy="16002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400"/>
              <a:t>Main Idea 3:</a:t>
            </a:r>
            <a:br>
              <a:rPr lang="en-US" altLang="en-US" sz="2400"/>
            </a:br>
            <a:r>
              <a:rPr lang="en-US" altLang="en-US" sz="2400"/>
              <a:t>With the Monroe Doctrine, the United States strengthened its relationship </a:t>
            </a:r>
            <a:br>
              <a:rPr lang="en-US" altLang="en-US" sz="2400"/>
            </a:br>
            <a:r>
              <a:rPr lang="en-US" altLang="en-US" sz="2400"/>
              <a:t>with Latin America.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33600"/>
            <a:ext cx="8077200" cy="3429000"/>
          </a:xfrm>
          <a:solidFill>
            <a:srgbClr val="FFFF99"/>
          </a:solidFill>
          <a:ln>
            <a:solidFill>
              <a:srgbClr val="FFFF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Latin American countries declared independence from Spain.</a:t>
            </a:r>
          </a:p>
          <a:p>
            <a:pPr marL="685800" lvl="1" indent="-228600">
              <a:spcBef>
                <a:spcPct val="50000"/>
              </a:spcBef>
            </a:pPr>
            <a:r>
              <a:rPr lang="en-US" altLang="en-US" sz="2000" b="1">
                <a:solidFill>
                  <a:srgbClr val="003300"/>
                </a:solidFill>
              </a:rPr>
              <a:t>Simon Bol</a:t>
            </a:r>
            <a:r>
              <a:rPr lang="en-US" altLang="en-US" sz="2000" b="1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en-US" altLang="en-US" sz="2000" b="1">
                <a:solidFill>
                  <a:srgbClr val="003300"/>
                </a:solidFill>
              </a:rPr>
              <a:t>var</a:t>
            </a:r>
            <a:r>
              <a:rPr lang="en-US" altLang="en-US" sz="2000">
                <a:solidFill>
                  <a:srgbClr val="003300"/>
                </a:solidFill>
              </a:rPr>
              <a:t> led many of these revolutions.</a:t>
            </a:r>
          </a:p>
          <a:p>
            <a:pPr marL="685800" lvl="1" indent="-228600"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The United States feared European countries would take control of newly free countries.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United States issued </a:t>
            </a:r>
            <a:r>
              <a:rPr lang="en-US" altLang="en-US" sz="2000" b="1">
                <a:solidFill>
                  <a:srgbClr val="003300"/>
                </a:solidFill>
              </a:rPr>
              <a:t>Monroe Doctrine</a:t>
            </a:r>
            <a:r>
              <a:rPr lang="en-US" altLang="en-US" sz="2000">
                <a:solidFill>
                  <a:srgbClr val="003300"/>
                </a:solidFill>
              </a:rPr>
              <a:t>.</a:t>
            </a:r>
          </a:p>
          <a:p>
            <a:pPr marL="685800" lvl="1" indent="-228600"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Warned European powers not to interfere in Americas.</a:t>
            </a:r>
          </a:p>
          <a:p>
            <a:pPr marL="685800" lvl="1" indent="-228600"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Put Latin America in U.S. sphere of influence.</a:t>
            </a:r>
          </a:p>
        </p:txBody>
      </p:sp>
      <p:sp>
        <p:nvSpPr>
          <p:cNvPr id="417796" name="Rectangl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1722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797" name="Rectangl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58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400"/>
              <a:t>The Monroe Doctrine: Four Basic Points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077200" cy="3429000"/>
          </a:xfrm>
          <a:solidFill>
            <a:srgbClr val="FFFF99"/>
          </a:solidFill>
          <a:ln>
            <a:solidFill>
              <a:srgbClr val="FFFF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The United States would not interfere in the affairs of European nations.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The United States would recognize, and not interfere with, countries that already existed in the Americas.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The Western Hemisphere was off-limits to colonization by any foreign power.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The United States would consider any attempt by a European power to colonize or interfere in the Western Hemisphere a hostile act.</a:t>
            </a:r>
          </a:p>
        </p:txBody>
      </p:sp>
      <p:sp>
        <p:nvSpPr>
          <p:cNvPr id="418820" name="Rectangl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1722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21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858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Nationalism and Sectionalism</a:t>
            </a:r>
          </a:p>
        </p:txBody>
      </p:sp>
      <p:sp>
        <p:nvSpPr>
          <p:cNvPr id="402435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077200" cy="41910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03300"/>
                </a:solidFill>
                <a:latin typeface="Verdana" panose="020B0604030504040204" pitchFamily="34" charset="0"/>
              </a:rPr>
              <a:t>The Big </a:t>
            </a:r>
            <a:r>
              <a:rPr lang="en-US" altLang="en-US" sz="2000" b="1" dirty="0">
                <a:solidFill>
                  <a:srgbClr val="003300"/>
                </a:solidFill>
                <a:latin typeface="Verdana" panose="020B0604030504040204" pitchFamily="34" charset="0"/>
              </a:rPr>
              <a:t>Idea </a:t>
            </a:r>
            <a:r>
              <a:rPr lang="en-US" altLang="en-US" sz="2000" b="1" dirty="0" smtClean="0">
                <a:solidFill>
                  <a:srgbClr val="003300"/>
                </a:solidFill>
                <a:latin typeface="Verdana" panose="020B0604030504040204" pitchFamily="34" charset="0"/>
              </a:rPr>
              <a:t>and Concept</a:t>
            </a:r>
            <a:endParaRPr lang="en-US" altLang="en-US" sz="2000" b="1" dirty="0">
              <a:solidFill>
                <a:srgbClr val="0033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3300"/>
                </a:solidFill>
                <a:latin typeface="Verdana" panose="020B0604030504040204" pitchFamily="34" charset="0"/>
              </a:rPr>
              <a:t>A rising sense of national unity allowed some regional differences to be set aside and national </a:t>
            </a:r>
            <a:br>
              <a:rPr lang="en-US" altLang="en-US" sz="2000" dirty="0">
                <a:solidFill>
                  <a:srgbClr val="003300"/>
                </a:solidFill>
                <a:latin typeface="Verdana" panose="020B0604030504040204" pitchFamily="34" charset="0"/>
              </a:rPr>
            </a:br>
            <a:r>
              <a:rPr lang="en-US" altLang="en-US" sz="2000" dirty="0">
                <a:solidFill>
                  <a:srgbClr val="003300"/>
                </a:solidFill>
                <a:latin typeface="Verdana" panose="020B0604030504040204" pitchFamily="34" charset="0"/>
              </a:rPr>
              <a:t>interests to be served.</a:t>
            </a:r>
            <a:endParaRPr lang="en-US" altLang="en-US" sz="2000" b="1" dirty="0">
              <a:solidFill>
                <a:srgbClr val="003300"/>
              </a:solidFill>
              <a:latin typeface="Verdana" panose="020B0604030504040204" pitchFamily="34" charset="0"/>
            </a:endParaRPr>
          </a:p>
          <a:p>
            <a:pPr algn="ctr" eaLnBrk="1" hangingPunct="1"/>
            <a:endParaRPr lang="en-US" altLang="en-US" sz="2000" b="1" dirty="0">
              <a:solidFill>
                <a:srgbClr val="0033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en-US" altLang="en-US" sz="2000" b="1" dirty="0">
                <a:solidFill>
                  <a:srgbClr val="003300"/>
                </a:solidFill>
                <a:latin typeface="Verdana" panose="020B0604030504040204" pitchFamily="34" charset="0"/>
              </a:rPr>
              <a:t>Main </a:t>
            </a:r>
            <a:r>
              <a:rPr lang="en-US" altLang="en-US" sz="2000" b="1" dirty="0" smtClean="0">
                <a:solidFill>
                  <a:srgbClr val="003300"/>
                </a:solidFill>
                <a:latin typeface="Verdana" panose="020B0604030504040204" pitchFamily="34" charset="0"/>
              </a:rPr>
              <a:t>Ideas and Objectives</a:t>
            </a:r>
            <a:endParaRPr lang="en-US" altLang="en-US" sz="2000" b="1" dirty="0">
              <a:solidFill>
                <a:srgbClr val="0033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>
                <a:solidFill>
                  <a:srgbClr val="003300"/>
                </a:solidFill>
                <a:latin typeface="Verdana" panose="020B0604030504040204" pitchFamily="34" charset="0"/>
              </a:rPr>
              <a:t>Growing nationalism led to improvements in the  nation’s transportation systems.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>
                <a:solidFill>
                  <a:srgbClr val="003300"/>
                </a:solidFill>
                <a:latin typeface="Verdana" panose="020B0604030504040204" pitchFamily="34" charset="0"/>
              </a:rPr>
              <a:t>The Missouri Compromise settled an important regional conflict.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dirty="0">
                <a:solidFill>
                  <a:srgbClr val="003300"/>
                </a:solidFill>
                <a:latin typeface="Verdana" panose="020B0604030504040204" pitchFamily="34" charset="0"/>
              </a:rPr>
              <a:t>The outcome of the election of 1824 led to controversy.</a:t>
            </a:r>
          </a:p>
        </p:txBody>
      </p:sp>
      <p:sp>
        <p:nvSpPr>
          <p:cNvPr id="402436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1722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37" name="Rectangl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58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77200" cy="1216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400"/>
              <a:t>Main Idea 1:</a:t>
            </a:r>
            <a:br>
              <a:rPr lang="en-US" altLang="en-US" sz="2400"/>
            </a:br>
            <a:r>
              <a:rPr lang="en-US" altLang="en-US" sz="2400"/>
              <a:t> Growing nationalism led to improvements in the nation’s transportation systems. 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33600"/>
            <a:ext cx="8077200" cy="3733800"/>
          </a:xfrm>
          <a:solidFill>
            <a:srgbClr val="FFFF99"/>
          </a:solidFill>
          <a:ln>
            <a:solidFill>
              <a:srgbClr val="FFFF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30000"/>
              </a:spcBef>
            </a:pPr>
            <a:r>
              <a:rPr lang="en-US" altLang="en-US" sz="2000" b="1">
                <a:solidFill>
                  <a:srgbClr val="003300"/>
                </a:solidFill>
              </a:rPr>
              <a:t>Nationalism</a:t>
            </a:r>
            <a:r>
              <a:rPr lang="en-US" altLang="en-US" sz="2000">
                <a:solidFill>
                  <a:srgbClr val="003300"/>
                </a:solidFill>
              </a:rPr>
              <a:t>: feelings of pride and loyalty to a nation</a:t>
            </a:r>
          </a:p>
          <a:p>
            <a:pPr>
              <a:spcBef>
                <a:spcPct val="30000"/>
              </a:spcBef>
            </a:pPr>
            <a:r>
              <a:rPr lang="en-US" altLang="en-US" sz="2000" b="1">
                <a:solidFill>
                  <a:srgbClr val="003300"/>
                </a:solidFill>
              </a:rPr>
              <a:t>Henry Clay</a:t>
            </a:r>
            <a:r>
              <a:rPr lang="en-US" altLang="en-US" sz="2000">
                <a:solidFill>
                  <a:srgbClr val="003300"/>
                </a:solidFill>
              </a:rPr>
              <a:t> proposed the </a:t>
            </a:r>
            <a:r>
              <a:rPr lang="en-US" altLang="en-US" sz="2000" b="1">
                <a:solidFill>
                  <a:srgbClr val="003300"/>
                </a:solidFill>
              </a:rPr>
              <a:t>American System</a:t>
            </a:r>
            <a:r>
              <a:rPr lang="en-US" altLang="en-US" sz="2000">
                <a:solidFill>
                  <a:srgbClr val="003300"/>
                </a:solidFill>
              </a:rPr>
              <a:t>: a series of measures to make America economically self-sufficient.</a:t>
            </a:r>
          </a:p>
          <a:p>
            <a:pPr marL="685800" lvl="1" indent="-228600">
              <a:spcBef>
                <a:spcPct val="3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National bank to provide a single currency, and improved roads and canals funded by a protective tariff</a:t>
            </a:r>
          </a:p>
          <a:p>
            <a:pPr marL="685800" lvl="1" indent="-228600">
              <a:spcBef>
                <a:spcPct val="3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Some in Congress felt such improvements were not permitted by the Constitution.</a:t>
            </a:r>
          </a:p>
          <a:p>
            <a:pPr marL="685800" lvl="1" indent="-228600">
              <a:spcBef>
                <a:spcPct val="3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Clay argued that possible gains for the country justified federal action.</a:t>
            </a:r>
          </a:p>
          <a:p>
            <a:pPr marL="685800" lvl="1" indent="-228600">
              <a:spcBef>
                <a:spcPct val="3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Congress agreed with Clay.</a:t>
            </a:r>
          </a:p>
        </p:txBody>
      </p:sp>
      <p:sp>
        <p:nvSpPr>
          <p:cNvPr id="404484" name="Rectangl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1722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4485" name="Rectangl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58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400"/>
              <a:t>Henry Clay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077200" cy="2667000"/>
          </a:xfrm>
          <a:solidFill>
            <a:srgbClr val="FFFF99"/>
          </a:solidFill>
          <a:ln>
            <a:solidFill>
              <a:srgbClr val="FFFF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Served as a U.S. representative from Kentucky, a senator, the Speaker of the House, and secretary of state.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Supported nationalism.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Developed the </a:t>
            </a:r>
            <a:r>
              <a:rPr lang="en-US" altLang="en-US" sz="2000" b="1">
                <a:solidFill>
                  <a:srgbClr val="003300"/>
                </a:solidFill>
              </a:rPr>
              <a:t>American System</a:t>
            </a:r>
            <a:r>
              <a:rPr lang="en-US" altLang="en-US" sz="2000">
                <a:solidFill>
                  <a:srgbClr val="00330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Dedicated to preserving the Union.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3300"/>
                </a:solidFill>
              </a:rPr>
              <a:t>Initiated the </a:t>
            </a:r>
            <a:r>
              <a:rPr lang="en-US" altLang="en-US" sz="2000" b="1">
                <a:solidFill>
                  <a:srgbClr val="003300"/>
                </a:solidFill>
              </a:rPr>
              <a:t>Missouri Compromise</a:t>
            </a:r>
            <a:r>
              <a:rPr lang="en-US" altLang="en-US" sz="2000">
                <a:solidFill>
                  <a:srgbClr val="003300"/>
                </a:solidFill>
              </a:rPr>
              <a:t>.</a:t>
            </a:r>
          </a:p>
        </p:txBody>
      </p:sp>
      <p:sp>
        <p:nvSpPr>
          <p:cNvPr id="405508" name="Rectangl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1722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09" name="Rectangl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58000" y="6019800"/>
            <a:ext cx="68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99"/>
      </a:hlink>
      <a:folHlink>
        <a:srgbClr val="CC99FF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00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3044</TotalTime>
  <Words>1211</Words>
  <Application>Microsoft Office PowerPoint</Application>
  <PresentationFormat>On-screen Show (4:3)</PresentationFormat>
  <Paragraphs>128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</vt:lpstr>
      <vt:lpstr>Verdana</vt:lpstr>
      <vt:lpstr>Default Design</vt:lpstr>
      <vt:lpstr> Chapter 9 American Foreign Policy</vt:lpstr>
      <vt:lpstr>Main Idea 1:  The United States and Great Britain settled their disputes over boundaries and  control of waterways. </vt:lpstr>
      <vt:lpstr>Main Idea 2: The United States gained Florida in an agreement with Spain.</vt:lpstr>
      <vt:lpstr>The First Seminole War  and the Adams-Onís Treaty</vt:lpstr>
      <vt:lpstr>Main Idea 3: With the Monroe Doctrine, the United States strengthened its relationship  with Latin America.</vt:lpstr>
      <vt:lpstr>The Monroe Doctrine: Four Basic Points</vt:lpstr>
      <vt:lpstr>Nationalism and Sectionalism</vt:lpstr>
      <vt:lpstr>Main Idea 1:  Growing nationalism led to improvements in the nation’s transportation systems. </vt:lpstr>
      <vt:lpstr>Henry Clay</vt:lpstr>
      <vt:lpstr>Roads and Canals</vt:lpstr>
      <vt:lpstr>The Era of Good Feelings</vt:lpstr>
      <vt:lpstr>Main Idea 2: The Missouri Compromise settled an important regional conflict.</vt:lpstr>
      <vt:lpstr>Main Idea 3: The outcome of the election of 1824  led to controversy.</vt:lpstr>
      <vt:lpstr>American Culture</vt:lpstr>
      <vt:lpstr>Main Idea 1:  American writers created a new style of literature. </vt:lpstr>
      <vt:lpstr>Main Idea 2: A new style of art showcased the beauty  of America and its people.</vt:lpstr>
      <vt:lpstr>Art in the 1840s</vt:lpstr>
      <vt:lpstr>Main Idea 3: American ideals influenced other aspects of culture, including religion and music.</vt:lpstr>
      <vt:lpstr>Main Idea 4: Architecture and education were affected by cultural ideals.</vt:lpstr>
      <vt:lpstr>PowerPoint Presentation</vt:lpstr>
      <vt:lpstr>PowerPoint Presentation</vt:lpstr>
      <vt:lpstr>PowerPoint Presentation</vt:lpstr>
      <vt:lpstr>PowerPoint Presentation</vt:lpstr>
    </vt:vector>
  </TitlesOfParts>
  <Company>Harcourt,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8th Grade Social Studies</dc:creator>
  <cp:lastModifiedBy>Windows User</cp:lastModifiedBy>
  <cp:revision>165</cp:revision>
  <cp:lastPrinted>2005-02-01T16:21:45Z</cp:lastPrinted>
  <dcterms:created xsi:type="dcterms:W3CDTF">2005-01-20T18:32:35Z</dcterms:created>
  <dcterms:modified xsi:type="dcterms:W3CDTF">2019-02-25T00:20:35Z</dcterms:modified>
</cp:coreProperties>
</file>