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66" r:id="rId2"/>
    <p:sldId id="318" r:id="rId3"/>
    <p:sldId id="323" r:id="rId4"/>
    <p:sldId id="361" r:id="rId5"/>
    <p:sldId id="350" r:id="rId6"/>
    <p:sldId id="364" r:id="rId7"/>
    <p:sldId id="360" r:id="rId8"/>
    <p:sldId id="328" r:id="rId9"/>
    <p:sldId id="358" r:id="rId10"/>
    <p:sldId id="329" r:id="rId11"/>
    <p:sldId id="354" r:id="rId12"/>
    <p:sldId id="345" r:id="rId13"/>
    <p:sldId id="344" r:id="rId14"/>
    <p:sldId id="337" r:id="rId15"/>
    <p:sldId id="349" r:id="rId16"/>
    <p:sldId id="338" r:id="rId17"/>
    <p:sldId id="336" r:id="rId18"/>
    <p:sldId id="332" r:id="rId19"/>
    <p:sldId id="331" r:id="rId20"/>
    <p:sldId id="365" r:id="rId21"/>
    <p:sldId id="355" r:id="rId22"/>
    <p:sldId id="368" r:id="rId23"/>
    <p:sldId id="36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800000"/>
    <a:srgbClr val="000066"/>
    <a:srgbClr val="FFFF00"/>
    <a:srgbClr val="CC00CC"/>
    <a:srgbClr val="99FF66"/>
    <a:srgbClr val="FF66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71F42C1-D81C-4765-8541-EFAAAC385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53AC334-1214-4CC5-AB26-787EF6C3EA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AFB44A27-9C7F-41A5-A982-935DBEF272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C9633B2-99E9-4AFA-8AC9-8C51859BCE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B6D961-127B-4304-8EBA-E36FE52CD5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50AF0D4-3E60-49BC-829D-20A7EBAF40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26F7397-3761-4764-BFA0-5AB835F9E1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063CEE5C-FDB6-4490-A715-BAB3C829BA2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D95A9B2E-6058-4593-BE33-C3FF5A0264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B2DC7BBB-7252-4A92-AD8A-1591A8D375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E884B073-18B3-48F1-A287-539AC1620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985A7-EA02-45B9-8093-CB834FA5E7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2596FC-90B3-4D6A-A4CE-5957568ADC3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D77B1-7D41-4A30-8663-A2DAB5943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640B27-4E63-4A5F-958E-FD4DEA9BE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5C13A731-0D7A-4D8F-A85F-D896D979B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3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8BD8E0-87A5-4DCD-A8F2-D2C944C5F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CAF99-F854-4AD5-A778-0082A19BC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619D5-13CF-4C9A-B824-F1D906546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45BB6-9588-48C5-9F67-2283AAD0D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0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170F7-7927-4650-8124-E945FF0F9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0B5E86-3726-4CDE-967D-A38C6BCC0E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5C320-A582-48F8-8274-B66C0989A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FA671-1A94-4588-9C47-351D5543E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876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AE82A3-AF60-43AA-9D55-3032024E6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C71CF1-7970-4031-9997-30C19F145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D055769-72DB-4A9C-AAB0-4D1DA35B9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CBB6A-7908-4A10-9558-7B6644D11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3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A352AE0-2C76-4BDD-A9CC-BDC416762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810200B-3F59-40EE-B9E5-393D978AC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3191D3-4AAB-4B34-9C6E-1A0834816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3CA65-A73B-42A6-AE19-68B9B7B51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3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0ED40B-59EE-4406-887F-BB99A55D9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410713C-AFC6-457A-8E3E-26DF00DAA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B6B8BEC-0B52-4A95-94E4-31FFC6B48A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2F692-1587-40FD-879F-5223A6367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06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DBC5E8-CF78-4726-8AFA-F177DE9C3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13CB9B-9D22-4285-9A09-492370B31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BC454-CC85-4228-A6BB-63CC724D5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D6BBF-A17B-4451-8C33-CD28EDA35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16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71DF4F-3952-4280-8A67-866771935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1893A1-F477-46B8-846D-DB40460D9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DB434-1F42-4A2A-B7A6-1132BF92B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C340C-B810-482D-A777-8499CDCC1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22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2E82695-2DA3-4C4A-A18E-7E1D8EF5A0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EA5CFB-7D2B-4D25-982E-81708AD63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254545-A8A1-4EED-B6EC-1CC629FDA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9AEF5-453F-476E-9875-20867F116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45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94EBB2-A3E7-4ED7-BA6B-156372970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732B5FF-9A1E-4106-9E88-A1934CDBD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89DB3B4-02BA-4E66-A2C5-C79913735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1514C-7CE8-4FA4-B325-516A2FA5E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63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1FBE33A-6049-4521-B317-E7D56DA80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715CD-C11F-4BB2-BBCC-49043F6F8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05B9DE-AD6D-48CB-8621-4EB231AA0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19C67-B5B5-4C2E-B16E-C83DF0756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88DE80D-F606-4297-8F3B-DF0FB04FF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90931E-2192-4EEA-A068-827B48351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06A817-AD19-4DDE-B108-6250E5103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F9EC0-9CA2-4A1F-81C6-A695152109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25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2DCA5D-5657-4954-8183-08836BE03B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BF1796-4CB8-42D8-9261-97E1DF709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191C2B-3A3C-4170-9B52-E1C6579D6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5100E-C0EF-465E-8A91-4ED964D77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8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4AA6F95-2172-45E6-8548-08E5472C2E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86F84C-1A5F-46F7-9C64-6024AF023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4CF844C-2788-45EB-94FC-7A2FE52AD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D513D-39CB-4774-8C4D-37CDF39CB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5ADF3B-AA92-4279-9147-0F8223B26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8FF938D2-CA94-4893-961E-142B6B5189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0795F780-6441-4FE2-B7B4-7D7E2D54FC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2985E27A-B5EB-4DAD-A4FC-05782B65C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ED6488D-154A-4670-AD95-B7F04688A4F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6" name="Picture 6" descr="strtegic1">
            <a:extLst>
              <a:ext uri="{FF2B5EF4-FFF2-40B4-BE49-F238E27FC236}">
                <a16:creationId xmlns:a16="http://schemas.microsoft.com/office/drawing/2014/main" id="{CAA284F7-FE2C-492D-8F11-FDFCA3043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>
            <a:extLst>
              <a:ext uri="{FF2B5EF4-FFF2-40B4-BE49-F238E27FC236}">
                <a16:creationId xmlns:a16="http://schemas.microsoft.com/office/drawing/2014/main" id="{CE895DA1-F330-4773-8FED-987F2B36A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09C28B-9A0D-4D3C-8D42-59B00666A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543800" cy="1447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War of 1812</a:t>
            </a:r>
            <a:br>
              <a:rPr lang="en-US" altLang="en-US" b="1" dirty="0"/>
            </a:br>
            <a:r>
              <a:rPr lang="en-US" altLang="en-US" b="1" dirty="0"/>
              <a:t>Chapter 8 Section 4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48666C7-FB24-47E9-B1D6-9168ABE35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War of 1812</a:t>
            </a:r>
          </a:p>
          <a:p>
            <a:pPr eaLnBrk="1" hangingPunct="1"/>
            <a:r>
              <a:rPr lang="en-US" altLang="en-US" dirty="0"/>
              <a:t>Era of Good Feelings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ACB8368-F1FF-42ED-8367-A01BC5706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620000" cy="51816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</a:rPr>
              <a:t>The commander of Fort McHenry requested a large flag so “the British will have no difficulty seeing it!”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600" b="1" u="sng" dirty="0">
                <a:solidFill>
                  <a:schemeClr val="bg1"/>
                </a:solidFill>
              </a:rPr>
              <a:t>American</a:t>
            </a:r>
            <a:r>
              <a:rPr lang="en-US" altLang="en-US" sz="3600" dirty="0">
                <a:solidFill>
                  <a:schemeClr val="bg1"/>
                </a:solidFill>
              </a:rPr>
              <a:t> Flag flew high in the sky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7672A-6DA1-43A0-8BEE-1C085FD31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391025"/>
            <a:ext cx="2952750" cy="1552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CF0FD431-49B8-42CB-9097-A40E4129C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u="sng">
                <a:solidFill>
                  <a:srgbClr val="000066"/>
                </a:solidFill>
                <a:latin typeface="Calibri" panose="020F0502020204030204" pitchFamily="34" charset="0"/>
              </a:rPr>
              <a:t>Francis Scott Key </a:t>
            </a:r>
            <a:r>
              <a:rPr lang="en-US" altLang="en-US" sz="4000">
                <a:solidFill>
                  <a:srgbClr val="000066"/>
                </a:solidFill>
                <a:latin typeface="Calibri" panose="020F0502020204030204" pitchFamily="34" charset="0"/>
              </a:rPr>
              <a:t>detained on a British ship – watched the all-night battle.  The next morning, He expressed his pride in what became the national anthem, “</a:t>
            </a:r>
            <a:r>
              <a:rPr lang="en-US" altLang="en-US" sz="4000" b="1" i="1" u="sng">
                <a:solidFill>
                  <a:srgbClr val="000066"/>
                </a:solidFill>
                <a:latin typeface="Calibri" panose="020F0502020204030204" pitchFamily="34" charset="0"/>
              </a:rPr>
              <a:t>The Star-Spangled Banner</a:t>
            </a:r>
            <a:r>
              <a:rPr lang="en-US" altLang="en-US" sz="4000" i="1">
                <a:solidFill>
                  <a:srgbClr val="000066"/>
                </a:solidFill>
                <a:latin typeface="Calibri" panose="020F0502020204030204" pitchFamily="34" charset="0"/>
              </a:rPr>
              <a:t>”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E1B4B08F-EDBF-4034-ABF2-C5F025E9B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3733800"/>
            <a:ext cx="31527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3A5E56C-9119-4D03-B2CA-1E4E0D4CD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000">
                <a:solidFill>
                  <a:schemeClr val="hlink"/>
                </a:solidFill>
                <a:latin typeface="Bodie MF" pitchFamily="2" charset="0"/>
              </a:rPr>
              <a:t>The Americans</a:t>
            </a:r>
          </a:p>
        </p:txBody>
      </p:sp>
      <p:pic>
        <p:nvPicPr>
          <p:cNvPr id="24579" name="Picture 3" descr="war of 1812 americ">
            <a:extLst>
              <a:ext uri="{FF2B5EF4-FFF2-40B4-BE49-F238E27FC236}">
                <a16:creationId xmlns:a16="http://schemas.microsoft.com/office/drawing/2014/main" id="{C0FCB50F-65B4-42D5-BDD7-D1FCB910ACD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609850"/>
            <a:ext cx="7620000" cy="28575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3ABC6C0-7072-4AF2-AE68-A45174701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1700">
                <a:solidFill>
                  <a:schemeClr val="bg1"/>
                </a:solidFill>
                <a:latin typeface="Fishbowl" pitchFamily="2" charset="0"/>
              </a:rPr>
              <a:t>The British</a:t>
            </a:r>
          </a:p>
        </p:txBody>
      </p:sp>
      <p:pic>
        <p:nvPicPr>
          <p:cNvPr id="25603" name="Picture 3" descr="war1812 brits">
            <a:extLst>
              <a:ext uri="{FF2B5EF4-FFF2-40B4-BE49-F238E27FC236}">
                <a16:creationId xmlns:a16="http://schemas.microsoft.com/office/drawing/2014/main" id="{27481BCD-1145-416E-BADC-B97F9B616DE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7650" y="1981200"/>
            <a:ext cx="4786313" cy="4114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4A361E1-9FBC-4E1B-85BF-021661A86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000066"/>
                </a:solidFill>
                <a:latin typeface="Calibri" panose="020F0502020204030204" pitchFamily="34" charset="0"/>
              </a:rPr>
              <a:t>Battle of New Orleans</a:t>
            </a:r>
          </a:p>
        </p:txBody>
      </p:sp>
      <p:pic>
        <p:nvPicPr>
          <p:cNvPr id="27651" name="Picture 3" descr="battle of new orleans">
            <a:extLst>
              <a:ext uri="{FF2B5EF4-FFF2-40B4-BE49-F238E27FC236}">
                <a16:creationId xmlns:a16="http://schemas.microsoft.com/office/drawing/2014/main" id="{A3A7B885-90D6-4187-A7FE-73B594EA240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981200"/>
            <a:ext cx="7618413" cy="4114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05C5F58-06DC-4818-812B-8B3FDF880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</a:rPr>
              <a:t>Battle of New Orleans</a:t>
            </a:r>
            <a:endParaRPr lang="en-US" altLang="en-US" sz="6000">
              <a:latin typeface="Calibri" panose="020F0502020204030204" pitchFamily="34" charset="0"/>
            </a:endParaRP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B0052BB7-89C0-4551-9272-360D4728E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924800" cy="5257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The British prepared to attack </a:t>
            </a:r>
            <a:r>
              <a:rPr lang="en-US" b="1" u="sng" dirty="0">
                <a:solidFill>
                  <a:schemeClr val="bg1"/>
                </a:solidFill>
                <a:latin typeface="Calibri" pitchFamily="34" charset="0"/>
              </a:rPr>
              <a:t>New Orleans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= Cut off Americans trade on the Mississippi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				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BUT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bg1"/>
                </a:solidFill>
                <a:latin typeface="Calibri" pitchFamily="34" charset="0"/>
              </a:rPr>
              <a:t>Andrew Jackson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was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waiting for the British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Jackson’s American soldiers and Jean Lafitte who was a French pirate and his men defeated the British.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5861B145-23C7-41EC-8E1C-17269CB57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0"/>
            <a:ext cx="7924800" cy="32004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Jackson’s men dug </a:t>
            </a:r>
            <a:r>
              <a:rPr lang="en-US" altLang="en-US" sz="40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trenches</a:t>
            </a:r>
            <a:r>
              <a:rPr lang="en-US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 to defend themselves. British soldiers charged the American trenches. More than 2,000 British fell. Only seven Americans died</a:t>
            </a:r>
            <a:endParaRPr lang="en-US" altLang="en-US" sz="4000" dirty="0">
              <a:latin typeface="Calibri" panose="020F0502020204030204" pitchFamily="34" charset="0"/>
            </a:endParaRPr>
          </a:p>
        </p:txBody>
      </p:sp>
      <p:graphicFrame>
        <p:nvGraphicFramePr>
          <p:cNvPr id="128004" name="Object 4">
            <a:extLst>
              <a:ext uri="{FF2B5EF4-FFF2-40B4-BE49-F238E27FC236}">
                <a16:creationId xmlns:a16="http://schemas.microsoft.com/office/drawing/2014/main" id="{165A0359-3016-4AF0-BFD9-232BCC4B64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3124200"/>
          <a:ext cx="1789113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lip" r:id="rId3" imgW="1789560" imgH="2723400" progId="MS_ClipArt_Gallery.2">
                  <p:embed/>
                </p:oleObj>
              </mc:Choice>
              <mc:Fallback>
                <p:oleObj name="Clip" r:id="rId3" imgW="1789560" imgH="27234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124200"/>
                        <a:ext cx="1789113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>
            <a:extLst>
              <a:ext uri="{FF2B5EF4-FFF2-40B4-BE49-F238E27FC236}">
                <a16:creationId xmlns:a16="http://schemas.microsoft.com/office/drawing/2014/main" id="{92AFA08B-787B-4D40-A77D-BFE5D0EE2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3352800"/>
          <a:ext cx="1789113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" r:id="rId5" imgW="1789560" imgH="2723400" progId="MS_ClipArt_Gallery.2">
                  <p:embed/>
                </p:oleObj>
              </mc:Choice>
              <mc:Fallback>
                <p:oleObj name="Clip" r:id="rId5" imgW="1789560" imgH="27234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352800"/>
                        <a:ext cx="1789113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>
            <a:extLst>
              <a:ext uri="{FF2B5EF4-FFF2-40B4-BE49-F238E27FC236}">
                <a16:creationId xmlns:a16="http://schemas.microsoft.com/office/drawing/2014/main" id="{D137DBED-5C36-47E5-9FF2-116A338A23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657600"/>
          <a:ext cx="1789113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lip" r:id="rId6" imgW="1789560" imgH="2723400" progId="MS_ClipArt_Gallery.2">
                  <p:embed/>
                </p:oleObj>
              </mc:Choice>
              <mc:Fallback>
                <p:oleObj name="Clip" r:id="rId6" imgW="1789560" imgH="27234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1789113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>
            <a:extLst>
              <a:ext uri="{FF2B5EF4-FFF2-40B4-BE49-F238E27FC236}">
                <a16:creationId xmlns:a16="http://schemas.microsoft.com/office/drawing/2014/main" id="{D64B7028-3819-4EDA-B05D-9F9434AB8375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95400"/>
            <a:ext cx="3581400" cy="3810000"/>
          </a:xfrm>
        </p:spPr>
      </p:pic>
      <p:sp>
        <p:nvSpPr>
          <p:cNvPr id="30723" name="Rectangle 4">
            <a:extLst>
              <a:ext uri="{FF2B5EF4-FFF2-40B4-BE49-F238E27FC236}">
                <a16:creationId xmlns:a16="http://schemas.microsoft.com/office/drawing/2014/main" id="{4C346DCC-3C7B-4A77-A419-3E5D7D58C0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8600"/>
            <a:ext cx="4114800" cy="6553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Final, most deadly battle for the </a:t>
            </a:r>
            <a:r>
              <a:rPr lang="en-US" altLang="en-US" sz="4000" b="1" u="sng" dirty="0">
                <a:latin typeface="Calibri" panose="020F0502020204030204" pitchFamily="34" charset="0"/>
              </a:rPr>
              <a:t>British</a:t>
            </a:r>
            <a:endParaRPr lang="en-US" altLang="en-US" sz="4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Andrew Jackson became a </a:t>
            </a:r>
            <a:r>
              <a:rPr lang="en-US" altLang="en-US" sz="4000" b="1" u="sng" dirty="0">
                <a:latin typeface="Calibri" panose="020F0502020204030204" pitchFamily="34" charset="0"/>
              </a:rPr>
              <a:t>hero</a:t>
            </a:r>
            <a:r>
              <a:rPr lang="en-US" altLang="en-US" sz="4000" dirty="0"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The battle took place two weeks </a:t>
            </a:r>
            <a:r>
              <a:rPr lang="en-US" altLang="en-US" sz="4000" b="1" u="sng" dirty="0">
                <a:latin typeface="Calibri" panose="020F0502020204030204" pitchFamily="34" charset="0"/>
              </a:rPr>
              <a:t>after</a:t>
            </a:r>
            <a:r>
              <a:rPr lang="en-US" altLang="en-US" sz="4000" dirty="0">
                <a:latin typeface="Calibri" panose="020F0502020204030204" pitchFamily="34" charset="0"/>
              </a:rPr>
              <a:t> the peace treaty was signed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008E178-365C-45B7-A614-67C88EA24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FF0000"/>
                </a:solidFill>
                <a:latin typeface="Calibri" panose="020F0502020204030204" pitchFamily="34" charset="0"/>
              </a:rPr>
              <a:t>Treaty of Ghent 1814</a:t>
            </a:r>
            <a:endParaRPr lang="en-US" altLang="en-US" sz="6000" b="1">
              <a:latin typeface="Calibri" panose="020F0502020204030204" pitchFamily="34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49A65F1-967B-48F9-8DFB-46F113FE6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924800" cy="4343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Calibri" panose="020F0502020204030204" pitchFamily="34" charset="0"/>
              </a:rPr>
              <a:t>Ghent, Belgium </a:t>
            </a:r>
          </a:p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Calibri" panose="020F0502020204030204" pitchFamily="34" charset="0"/>
              </a:rPr>
              <a:t>Signed December 24, 1814</a:t>
            </a:r>
          </a:p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Calibri" panose="020F0502020204030204" pitchFamily="34" charset="0"/>
              </a:rPr>
              <a:t>Ended War 1812</a:t>
            </a:r>
          </a:p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Calibri" panose="020F0502020204030204" pitchFamily="34" charset="0"/>
              </a:rPr>
              <a:t>None of the issues causing war addressed---“Nothing was adjusted, nothing was settled.” return matters as before the war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>
            <a:extLst>
              <a:ext uri="{FF2B5EF4-FFF2-40B4-BE49-F238E27FC236}">
                <a16:creationId xmlns:a16="http://schemas.microsoft.com/office/drawing/2014/main" id="{79D37DEA-C6A0-4631-9D15-E01D921BBE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609600"/>
            <a:ext cx="3887788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</a:rPr>
              <a:t> Americans </a:t>
            </a:r>
            <a:r>
              <a:rPr lang="en-US" altLang="en-US" sz="4000" b="1" u="sng">
                <a:solidFill>
                  <a:schemeClr val="bg1"/>
                </a:solidFill>
                <a:latin typeface="Calibri" panose="020F0502020204030204" pitchFamily="34" charset="0"/>
              </a:rPr>
              <a:t>pride</a:t>
            </a: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</a:rPr>
              <a:t> in their country.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</a:rPr>
              <a:t>“The people are now more American. They feel and act more as a nation.”</a:t>
            </a:r>
            <a:endParaRPr lang="en-US" altLang="en-US" sz="4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B803EA0-7AB5-4ACA-A51F-5B903420EE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239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2500">
                <a:latin typeface="BLAST" pitchFamily="34" charset="0"/>
              </a:rPr>
              <a:t>The War of 1812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F865DED-5E1C-4B2C-BDD8-B040173DF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>
                <a:solidFill>
                  <a:srgbClr val="EAEAEA"/>
                </a:solidFill>
                <a:latin typeface="Calibri" panose="020F0502020204030204" pitchFamily="34" charset="0"/>
              </a:rPr>
              <a:t>Era of Good Feelings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93C367E-8475-4A16-8BBF-38DEABBDF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>
                <a:solidFill>
                  <a:srgbClr val="EAEAEA"/>
                </a:solidFill>
                <a:latin typeface="Calibri" panose="020F0502020204030204" pitchFamily="34" charset="0"/>
              </a:rPr>
              <a:t>Time after War 1812 people  not divided over political issues or war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800">
              <a:solidFill>
                <a:srgbClr val="EAEAEA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800" b="1" u="sng">
                <a:solidFill>
                  <a:srgbClr val="EAEAEA"/>
                </a:solidFill>
                <a:latin typeface="Calibri" panose="020F0502020204030204" pitchFamily="34" charset="0"/>
              </a:rPr>
              <a:t>PATRIOTISM</a:t>
            </a:r>
            <a:r>
              <a:rPr lang="en-US" altLang="en-US" sz="4800">
                <a:solidFill>
                  <a:srgbClr val="EAEAEA"/>
                </a:solidFill>
                <a:latin typeface="Calibri" panose="020F0502020204030204" pitchFamily="34" charset="0"/>
              </a:rPr>
              <a:t> GROWS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784FAC3-3B9C-437F-8B15-AD69CCA49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latin typeface="Calibri" panose="020F0502020204030204" pitchFamily="34" charset="0"/>
              </a:rPr>
              <a:t>The Effects of the War/Era of Good Feelings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091D196-B2E3-4894-8BB7-1BC08E687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8001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dirty="0">
                <a:solidFill>
                  <a:srgbClr val="800000"/>
                </a:solidFill>
                <a:latin typeface="Calibri" panose="020F0502020204030204" pitchFamily="34" charset="0"/>
              </a:rPr>
              <a:t>Increased American </a:t>
            </a:r>
            <a:r>
              <a:rPr lang="en-US" altLang="en-US" sz="4800" b="1" u="sng" dirty="0">
                <a:solidFill>
                  <a:srgbClr val="800000"/>
                </a:solidFill>
                <a:latin typeface="Calibri" panose="020F0502020204030204" pitchFamily="34" charset="0"/>
              </a:rPr>
              <a:t>Patriotism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dirty="0">
                <a:solidFill>
                  <a:schemeClr val="accent2"/>
                </a:solidFill>
                <a:latin typeface="Calibri" panose="020F0502020204030204" pitchFamily="34" charset="0"/>
              </a:rPr>
              <a:t>US manufacturing </a:t>
            </a:r>
            <a:r>
              <a:rPr lang="en-US" altLang="en-US" sz="48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grows</a:t>
            </a:r>
            <a:endParaRPr lang="en-US" altLang="en-US" sz="2800" b="1" u="sng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31A8DDEC-D229-4B83-BB59-BA7C2ECC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200"/>
            <a:ext cx="7543800" cy="1143000"/>
          </a:xfrm>
        </p:spPr>
        <p:txBody>
          <a:bodyPr/>
          <a:lstStyle/>
          <a:p>
            <a:r>
              <a:rPr lang="en-US" altLang="en-US" sz="6600">
                <a:latin typeface="Calibri" panose="020F0502020204030204" pitchFamily="34" charset="0"/>
              </a:rPr>
              <a:t>MONROE DOCTRINE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A6165AE-021B-45BA-A588-885D7EF5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95400"/>
            <a:ext cx="8001000" cy="4953000"/>
          </a:xfrm>
        </p:spPr>
        <p:txBody>
          <a:bodyPr/>
          <a:lstStyle/>
          <a:p>
            <a:r>
              <a:rPr lang="en-US" altLang="en-US" sz="4000"/>
              <a:t>Was issued by President James Monroe in </a:t>
            </a:r>
            <a:r>
              <a:rPr lang="en-US" altLang="en-US" sz="4000" b="1" u="sng"/>
              <a:t>1823</a:t>
            </a:r>
          </a:p>
          <a:p>
            <a:r>
              <a:rPr lang="en-US" altLang="en-US" sz="4000"/>
              <a:t>Was actually written by his Secretary of State, John Quincy Adams</a:t>
            </a:r>
          </a:p>
          <a:p>
            <a:r>
              <a:rPr lang="en-US" altLang="en-US" sz="4000"/>
              <a:t>Let the world know that the U.S. was now the “</a:t>
            </a:r>
            <a:r>
              <a:rPr lang="en-US" altLang="en-US" sz="4000" b="1" u="sng"/>
              <a:t>protector</a:t>
            </a:r>
            <a:r>
              <a:rPr lang="en-US" altLang="en-US" sz="4000"/>
              <a:t>” of the western hemisphere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34CF6E0-6340-4E2C-B12E-DB1DFF91B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200"/>
            <a:ext cx="7543800" cy="1143000"/>
          </a:xfrm>
        </p:spPr>
        <p:txBody>
          <a:bodyPr/>
          <a:lstStyle/>
          <a:p>
            <a:r>
              <a:rPr lang="en-US" altLang="en-US" sz="6600">
                <a:solidFill>
                  <a:srgbClr val="EAEAEA"/>
                </a:solidFill>
                <a:latin typeface="Calibri" panose="020F0502020204030204" pitchFamily="34" charset="0"/>
              </a:rPr>
              <a:t>MONROE DOCTRINE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ED1CB1FD-359E-450B-BB45-A8A65050F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90600"/>
            <a:ext cx="8001000" cy="5638800"/>
          </a:xfrm>
        </p:spPr>
        <p:txBody>
          <a:bodyPr/>
          <a:lstStyle/>
          <a:p>
            <a:pPr lvl="1"/>
            <a:r>
              <a:rPr lang="en-US" altLang="en-US" sz="3600">
                <a:solidFill>
                  <a:srgbClr val="EAEAEA"/>
                </a:solidFill>
              </a:rPr>
              <a:t>No more </a:t>
            </a:r>
            <a:r>
              <a:rPr lang="en-US" altLang="en-US" sz="3600" b="1" u="sng">
                <a:solidFill>
                  <a:srgbClr val="EAEAEA"/>
                </a:solidFill>
              </a:rPr>
              <a:t>colonization</a:t>
            </a:r>
            <a:r>
              <a:rPr lang="en-US" altLang="en-US" sz="3600">
                <a:solidFill>
                  <a:srgbClr val="EAEAEA"/>
                </a:solidFill>
              </a:rPr>
              <a:t> in North America, Latin America, or South America</a:t>
            </a:r>
          </a:p>
          <a:p>
            <a:pPr lvl="1"/>
            <a:r>
              <a:rPr lang="en-US" altLang="en-US" sz="3600">
                <a:solidFill>
                  <a:srgbClr val="EAEAEA"/>
                </a:solidFill>
              </a:rPr>
              <a:t>The U.S. would not </a:t>
            </a:r>
            <a:r>
              <a:rPr lang="en-US" altLang="en-US" sz="3600" b="1" u="sng">
                <a:solidFill>
                  <a:srgbClr val="EAEAEA"/>
                </a:solidFill>
              </a:rPr>
              <a:t>interfere</a:t>
            </a:r>
            <a:r>
              <a:rPr lang="en-US" altLang="en-US" sz="3600">
                <a:solidFill>
                  <a:srgbClr val="EAEAEA"/>
                </a:solidFill>
              </a:rPr>
              <a:t> with European affairs, and thus Europe should not interfere in American affairs</a:t>
            </a:r>
          </a:p>
          <a:p>
            <a:r>
              <a:rPr lang="en-US" altLang="en-US" sz="3600">
                <a:solidFill>
                  <a:srgbClr val="EAEAEA"/>
                </a:solidFill>
              </a:rPr>
              <a:t>The U.S. was prepared to take its place among the most </a:t>
            </a:r>
            <a:r>
              <a:rPr lang="en-US" altLang="en-US" sz="3600" b="1" u="sng">
                <a:solidFill>
                  <a:srgbClr val="EAEAEA"/>
                </a:solidFill>
              </a:rPr>
              <a:t>powerful</a:t>
            </a:r>
            <a:r>
              <a:rPr lang="en-US" altLang="en-US" sz="3600">
                <a:solidFill>
                  <a:srgbClr val="EAEAEA"/>
                </a:solidFill>
              </a:rPr>
              <a:t> nations in the world</a:t>
            </a:r>
          </a:p>
          <a:p>
            <a:endParaRPr lang="en-US" altLang="en-US" sz="3600">
              <a:solidFill>
                <a:srgbClr val="EAEAE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E3A9EAA-23CD-4235-B6B3-3FB012A72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924800" cy="990600"/>
          </a:xfrm>
        </p:spPr>
        <p:txBody>
          <a:bodyPr/>
          <a:lstStyle/>
          <a:p>
            <a:pPr eaLnBrk="1" hangingPunct="1"/>
            <a:r>
              <a:rPr lang="en-US" altLang="en-US" sz="5400">
                <a:latin typeface="Calibri" panose="020F0502020204030204" pitchFamily="34" charset="0"/>
              </a:rPr>
              <a:t>Causes of the War of 1812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4DC2A4-6BDB-46BF-9425-367D2BBC4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620000" cy="40386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Calibri" panose="020F0502020204030204" pitchFamily="34" charset="0"/>
              </a:rPr>
              <a:t>British arming </a:t>
            </a:r>
            <a:r>
              <a:rPr lang="en-US" altLang="en-US" sz="4800" b="1" u="sng" dirty="0">
                <a:latin typeface="Calibri" panose="020F0502020204030204" pitchFamily="34" charset="0"/>
              </a:rPr>
              <a:t>Native Americans</a:t>
            </a:r>
            <a:r>
              <a:rPr lang="en-US" altLang="en-US" sz="4800" dirty="0">
                <a:latin typeface="Calibri" panose="020F0502020204030204" pitchFamily="34" charset="0"/>
              </a:rPr>
              <a:t> in the Ohio River Valley</a:t>
            </a:r>
          </a:p>
          <a:p>
            <a:pPr eaLnBrk="1" hangingPunct="1"/>
            <a:r>
              <a:rPr lang="en-US" altLang="en-US" sz="4800" dirty="0">
                <a:latin typeface="Calibri" panose="020F0502020204030204" pitchFamily="34" charset="0"/>
              </a:rPr>
              <a:t>British </a:t>
            </a:r>
            <a:r>
              <a:rPr lang="en-US" altLang="en-US" sz="4800" b="1" u="sng" dirty="0">
                <a:latin typeface="Calibri" panose="020F0502020204030204" pitchFamily="34" charset="0"/>
              </a:rPr>
              <a:t>impressment</a:t>
            </a:r>
            <a:r>
              <a:rPr lang="en-US" altLang="en-US" sz="4800" dirty="0">
                <a:latin typeface="Calibri" panose="020F0502020204030204" pitchFamily="34" charset="0"/>
              </a:rPr>
              <a:t> of American sailors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6E521FB2-E60C-47DF-8E0B-F752D026F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"/>
            <a:ext cx="7924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>
                <a:solidFill>
                  <a:schemeClr val="bg1"/>
                </a:solidFill>
                <a:latin typeface="Calibri" panose="020F0502020204030204" pitchFamily="34" charset="0"/>
              </a:rPr>
              <a:t>Britain began impressing (kidnapping) American sailors to work on British ships.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4400">
                <a:solidFill>
                  <a:schemeClr val="bg1"/>
                </a:solidFill>
                <a:latin typeface="Calibri" panose="020F0502020204030204" pitchFamily="34" charset="0"/>
              </a:rPr>
              <a:t>1803-1812, impressed about 6,000 Americans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567DAAF-6AAF-432C-9B64-D88A70FAB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609600"/>
            <a:ext cx="7620000" cy="57150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Calibri" panose="020F0502020204030204" pitchFamily="34" charset="0"/>
              </a:rPr>
              <a:t>The United States military was </a:t>
            </a:r>
            <a:r>
              <a:rPr lang="en-US" altLang="en-US" sz="4000" b="1" u="sng">
                <a:latin typeface="Calibri" panose="020F0502020204030204" pitchFamily="34" charset="0"/>
              </a:rPr>
              <a:t>weak</a:t>
            </a:r>
            <a:r>
              <a:rPr lang="en-US" altLang="en-US" sz="4000">
                <a:latin typeface="Calibri" panose="020F0502020204030204" pitchFamily="34" charset="0"/>
              </a:rPr>
              <a:t> when war began.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>
              <a:latin typeface="Calibri" panose="020F0502020204030204" pitchFamily="34" charset="0"/>
            </a:endParaRPr>
          </a:p>
          <a:p>
            <a:pPr lvl="1" eaLnBrk="1" hangingPunct="1"/>
            <a:r>
              <a:rPr lang="en-US" altLang="en-US" sz="4000">
                <a:latin typeface="Calibri" panose="020F0502020204030204" pitchFamily="34" charset="0"/>
              </a:rPr>
              <a:t>Navy had </a:t>
            </a:r>
            <a:r>
              <a:rPr lang="en-US" altLang="en-US" sz="4000" b="1" u="sng">
                <a:latin typeface="Calibri" panose="020F0502020204030204" pitchFamily="34" charset="0"/>
              </a:rPr>
              <a:t>16</a:t>
            </a:r>
            <a:r>
              <a:rPr lang="en-US" altLang="en-US" sz="4000">
                <a:latin typeface="Calibri" panose="020F0502020204030204" pitchFamily="34" charset="0"/>
              </a:rPr>
              <a:t> ships</a:t>
            </a:r>
          </a:p>
          <a:p>
            <a:pPr lvl="1" eaLnBrk="1" hangingPunct="1"/>
            <a:r>
              <a:rPr lang="en-US" altLang="en-US" sz="4000">
                <a:latin typeface="Calibri" panose="020F0502020204030204" pitchFamily="34" charset="0"/>
              </a:rPr>
              <a:t>Army had fewer than </a:t>
            </a:r>
            <a:r>
              <a:rPr lang="en-US" altLang="en-US" sz="4000" b="1" u="sng">
                <a:latin typeface="Calibri" panose="020F0502020204030204" pitchFamily="34" charset="0"/>
              </a:rPr>
              <a:t>7,000</a:t>
            </a:r>
            <a:r>
              <a:rPr lang="en-US" altLang="en-US" sz="4000">
                <a:latin typeface="Calibri" panose="020F0502020204030204" pitchFamily="34" charset="0"/>
              </a:rPr>
              <a:t> poorly trained men</a:t>
            </a:r>
          </a:p>
          <a:p>
            <a:pPr lvl="1" eaLnBrk="1" hangingPunct="1"/>
            <a:r>
              <a:rPr lang="en-US" altLang="en-US" sz="4000">
                <a:latin typeface="Calibri" panose="020F0502020204030204" pitchFamily="34" charset="0"/>
              </a:rPr>
              <a:t>Little equipment</a:t>
            </a:r>
          </a:p>
          <a:p>
            <a:pPr lvl="1" eaLnBrk="1" hangingPunct="1"/>
            <a:r>
              <a:rPr lang="en-US" altLang="en-US" sz="4000">
                <a:latin typeface="Calibri" panose="020F0502020204030204" pitchFamily="34" charset="0"/>
              </a:rPr>
              <a:t>Inexperienced officers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B6BF978-5CAE-42D9-9347-60517AE4F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304800"/>
            <a:ext cx="7696200" cy="5715000"/>
          </a:xfrm>
        </p:spPr>
        <p:txBody>
          <a:bodyPr/>
          <a:lstStyle/>
          <a:p>
            <a:pPr eaLnBrk="1" hangingPunct="1"/>
            <a:r>
              <a:rPr lang="en-US" altLang="en-US" sz="6000">
                <a:latin typeface="Calibri" panose="020F0502020204030204" pitchFamily="34" charset="0"/>
              </a:rPr>
              <a:t>Battles concentrated around: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>
                <a:latin typeface="Calibri" panose="020F0502020204030204" pitchFamily="34" charset="0"/>
              </a:rPr>
              <a:t>		-Great Lakes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>
                <a:latin typeface="Calibri" panose="020F0502020204030204" pitchFamily="34" charset="0"/>
              </a:rPr>
              <a:t>		-Washington DC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>
                <a:latin typeface="Calibri" panose="020F0502020204030204" pitchFamily="34" charset="0"/>
              </a:rPr>
              <a:t>		-Louisiana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>
                <a:latin typeface="Calibri" panose="020F0502020204030204" pitchFamily="34" charset="0"/>
              </a:rPr>
              <a:t>		-Mississippi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183D42D-A2A4-4CCA-A7D5-1DF9B2865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EA6743BC-ACBE-4E77-8865-819931D4535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453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14999">
              <a:srgbClr val="FF0300"/>
            </a:gs>
            <a:gs pos="27499">
              <a:srgbClr val="FF7A00"/>
            </a:gs>
            <a:gs pos="50000">
              <a:srgbClr val="FFF200"/>
            </a:gs>
            <a:gs pos="72501">
              <a:srgbClr val="FF7A00"/>
            </a:gs>
            <a:gs pos="85001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6288213-6760-4E38-A66B-F040A4318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chemeClr val="tx1"/>
                </a:solidFill>
                <a:latin typeface="Calibri" panose="020F0502020204030204" pitchFamily="34" charset="0"/>
              </a:rPr>
              <a:t>The Nation’s Capital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A770B56-3F12-42EC-BB31-D5E5D4A69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Calibri" panose="020F0502020204030204" pitchFamily="34" charset="0"/>
              </a:rPr>
              <a:t>British troops marched into 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Calibri" panose="020F0502020204030204" pitchFamily="34" charset="0"/>
              </a:rPr>
              <a:t>Dolly Madison (First Lady)gathered important papers and a portrait of </a:t>
            </a:r>
            <a:r>
              <a:rPr lang="en-US" altLang="en-US" sz="3600" b="1" u="sng" dirty="0">
                <a:latin typeface="Calibri" panose="020F0502020204030204" pitchFamily="34" charset="0"/>
              </a:rPr>
              <a:t>George Washington </a:t>
            </a:r>
            <a:r>
              <a:rPr lang="en-US" altLang="en-US" sz="3600" dirty="0">
                <a:latin typeface="Calibri" panose="020F0502020204030204" pitchFamily="34" charset="0"/>
              </a:rPr>
              <a:t>then fled south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Calibri" panose="020F0502020204030204" pitchFamily="34" charset="0"/>
              </a:rPr>
              <a:t>British troops </a:t>
            </a:r>
            <a:r>
              <a:rPr lang="en-US" altLang="en-US" sz="3600" b="1" u="sng" dirty="0">
                <a:latin typeface="Calibri" panose="020F0502020204030204" pitchFamily="34" charset="0"/>
              </a:rPr>
              <a:t>burned</a:t>
            </a:r>
            <a:r>
              <a:rPr lang="en-US" altLang="en-US" sz="3600" dirty="0">
                <a:latin typeface="Calibri" panose="020F0502020204030204" pitchFamily="34" charset="0"/>
              </a:rPr>
              <a:t> the executive mansion  (White House) and the capitol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Calibri" panose="020F0502020204030204" pitchFamily="34" charset="0"/>
              </a:rPr>
              <a:t>The British move and attacked </a:t>
            </a:r>
            <a:r>
              <a:rPr lang="en-US" altLang="en-US" sz="3600" b="1" u="sng" dirty="0">
                <a:latin typeface="Calibri" panose="020F0502020204030204" pitchFamily="34" charset="0"/>
              </a:rPr>
              <a:t>Fort McHenry</a:t>
            </a:r>
            <a:r>
              <a:rPr lang="en-US" altLang="en-US" sz="3600" dirty="0">
                <a:latin typeface="Calibri" panose="020F0502020204030204" pitchFamily="34" charset="0"/>
              </a:rPr>
              <a:t> near Baltimore, Maryland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fort mchenry">
            <a:extLst>
              <a:ext uri="{FF2B5EF4-FFF2-40B4-BE49-F238E27FC236}">
                <a16:creationId xmlns:a16="http://schemas.microsoft.com/office/drawing/2014/main" id="{5B766BB3-F47E-4AD8-AC4D-07C920C9C7C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47800"/>
            <a:ext cx="6934200" cy="4953000"/>
          </a:xfrm>
        </p:spPr>
      </p:pic>
      <p:sp>
        <p:nvSpPr>
          <p:cNvPr id="21507" name="WordArt 5">
            <a:extLst>
              <a:ext uri="{FF2B5EF4-FFF2-40B4-BE49-F238E27FC236}">
                <a16:creationId xmlns:a16="http://schemas.microsoft.com/office/drawing/2014/main" id="{D6C5C198-F07C-4587-BE27-3F0E6AECC2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7239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Fort McHenry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</TotalTime>
  <Words>467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Times New Roman</vt:lpstr>
      <vt:lpstr>Arial</vt:lpstr>
      <vt:lpstr>Wingdings</vt:lpstr>
      <vt:lpstr>OldCentury</vt:lpstr>
      <vt:lpstr>Steamer</vt:lpstr>
      <vt:lpstr>Hog Bold - HMK</vt:lpstr>
      <vt:lpstr>Calibri</vt:lpstr>
      <vt:lpstr>Lucida Sans</vt:lpstr>
      <vt:lpstr>BLAST</vt:lpstr>
      <vt:lpstr>Bodie MF</vt:lpstr>
      <vt:lpstr>Fishbowl</vt:lpstr>
      <vt:lpstr>Strategic</vt:lpstr>
      <vt:lpstr>Microsoft Clip Gallery</vt:lpstr>
      <vt:lpstr>War of 1812 Chapter 8 Section 4</vt:lpstr>
      <vt:lpstr>The War of 1812</vt:lpstr>
      <vt:lpstr>Causes of the War of 1812 </vt:lpstr>
      <vt:lpstr>PowerPoint Presentation</vt:lpstr>
      <vt:lpstr>PowerPoint Presentation</vt:lpstr>
      <vt:lpstr>PowerPoint Presentation</vt:lpstr>
      <vt:lpstr>PowerPoint Presentation</vt:lpstr>
      <vt:lpstr>The Nation’s Capital</vt:lpstr>
      <vt:lpstr>PowerPoint Presentation</vt:lpstr>
      <vt:lpstr>PowerPoint Presentation</vt:lpstr>
      <vt:lpstr>PowerPoint Presentation</vt:lpstr>
      <vt:lpstr>The Americans</vt:lpstr>
      <vt:lpstr>The British</vt:lpstr>
      <vt:lpstr>Battle of New Orleans</vt:lpstr>
      <vt:lpstr>Battle of New Orleans</vt:lpstr>
      <vt:lpstr>PowerPoint Presentation</vt:lpstr>
      <vt:lpstr>PowerPoint Presentation</vt:lpstr>
      <vt:lpstr>Treaty of Ghent 1814</vt:lpstr>
      <vt:lpstr>PowerPoint Presentation</vt:lpstr>
      <vt:lpstr>Era of Good Feelings</vt:lpstr>
      <vt:lpstr>The Effects of the War/Era of Good Feelings </vt:lpstr>
      <vt:lpstr>MONROE DOCTRINE</vt:lpstr>
      <vt:lpstr>MONROE DOCTRINE</vt:lpstr>
    </vt:vector>
  </TitlesOfParts>
  <Company>Schertz Cibolo UC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8th Grade Social Studies</dc:creator>
  <cp:lastModifiedBy>Ryan Kay</cp:lastModifiedBy>
  <cp:revision>81</cp:revision>
  <cp:lastPrinted>2003-02-19T13:43:07Z</cp:lastPrinted>
  <dcterms:created xsi:type="dcterms:W3CDTF">2003-02-04T20:53:48Z</dcterms:created>
  <dcterms:modified xsi:type="dcterms:W3CDTF">2019-02-12T16:52:40Z</dcterms:modified>
</cp:coreProperties>
</file>