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sldIdLst>
    <p:sldId id="256" r:id="rId4"/>
    <p:sldId id="266" r:id="rId5"/>
    <p:sldId id="257" r:id="rId6"/>
    <p:sldId id="268" r:id="rId7"/>
    <p:sldId id="258" r:id="rId8"/>
    <p:sldId id="263" r:id="rId9"/>
    <p:sldId id="269" r:id="rId10"/>
    <p:sldId id="264" r:id="rId11"/>
    <p:sldId id="265" r:id="rId12"/>
    <p:sldId id="259" r:id="rId13"/>
    <p:sldId id="267" r:id="rId14"/>
    <p:sldId id="27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58" autoAdjust="0"/>
  </p:normalViewPr>
  <p:slideViewPr>
    <p:cSldViewPr>
      <p:cViewPr varScale="1">
        <p:scale>
          <a:sx n="73" d="100"/>
          <a:sy n="73" d="100"/>
        </p:scale>
        <p:origin x="10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23705AA-2118-4A17-ADF5-51A4163B009B}" type="slidenum">
              <a:rPr lang="en-US" altLang="en-US"/>
              <a:pPr/>
              <a:t>‹#›</a:t>
            </a:fld>
            <a:endParaRPr lang="en-US" altLang="en-US"/>
          </a:p>
        </p:txBody>
      </p:sp>
    </p:spTree>
    <p:extLst>
      <p:ext uri="{BB962C8B-B14F-4D97-AF65-F5344CB8AC3E}">
        <p14:creationId xmlns:p14="http://schemas.microsoft.com/office/powerpoint/2010/main" val="180409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A93D53B-2F36-4ABD-9E0D-DE69FA3D8EB3}" type="slidenum">
              <a:rPr lang="en-US" altLang="en-US"/>
              <a:pPr/>
              <a:t>‹#›</a:t>
            </a:fld>
            <a:endParaRPr lang="en-US" altLang="en-US"/>
          </a:p>
        </p:txBody>
      </p:sp>
    </p:spTree>
    <p:extLst>
      <p:ext uri="{BB962C8B-B14F-4D97-AF65-F5344CB8AC3E}">
        <p14:creationId xmlns:p14="http://schemas.microsoft.com/office/powerpoint/2010/main" val="86915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6F4070-BBA8-47BD-B30B-2E35EF0EAAD0}" type="slidenum">
              <a:rPr lang="en-US" altLang="en-US"/>
              <a:pPr/>
              <a:t>‹#›</a:t>
            </a:fld>
            <a:endParaRPr lang="en-US" altLang="en-US"/>
          </a:p>
        </p:txBody>
      </p:sp>
    </p:spTree>
    <p:extLst>
      <p:ext uri="{BB962C8B-B14F-4D97-AF65-F5344CB8AC3E}">
        <p14:creationId xmlns:p14="http://schemas.microsoft.com/office/powerpoint/2010/main" val="988565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Online Image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94A9F62-8B5F-403C-AB18-A0EAAE74C317}" type="slidenum">
              <a:rPr lang="en-US" altLang="en-US"/>
              <a:pPr/>
              <a:t>‹#›</a:t>
            </a:fld>
            <a:endParaRPr lang="en-US" altLang="en-US"/>
          </a:p>
        </p:txBody>
      </p:sp>
    </p:spTree>
    <p:extLst>
      <p:ext uri="{BB962C8B-B14F-4D97-AF65-F5344CB8AC3E}">
        <p14:creationId xmlns:p14="http://schemas.microsoft.com/office/powerpoint/2010/main" val="2401165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D49A7A7-8342-4B7C-829E-4E5EF926B051}" type="slidenum">
              <a:rPr lang="en-US" altLang="en-US"/>
              <a:pPr/>
              <a:t>‹#›</a:t>
            </a:fld>
            <a:endParaRPr lang="en-US" altLang="en-US"/>
          </a:p>
        </p:txBody>
      </p:sp>
    </p:spTree>
    <p:extLst>
      <p:ext uri="{BB962C8B-B14F-4D97-AF65-F5344CB8AC3E}">
        <p14:creationId xmlns:p14="http://schemas.microsoft.com/office/powerpoint/2010/main" val="4090287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336171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940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522936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884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7421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08162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E5E046-62B8-4768-A0A5-B0BA28898507}" type="slidenum">
              <a:rPr lang="en-US" altLang="en-US"/>
              <a:pPr/>
              <a:t>‹#›</a:t>
            </a:fld>
            <a:endParaRPr lang="en-US" altLang="en-US"/>
          </a:p>
        </p:txBody>
      </p:sp>
    </p:spTree>
    <p:extLst>
      <p:ext uri="{BB962C8B-B14F-4D97-AF65-F5344CB8AC3E}">
        <p14:creationId xmlns:p14="http://schemas.microsoft.com/office/powerpoint/2010/main" val="1281711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1598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959649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18298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2946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4982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376048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62908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4530010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4524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662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0914FA5-471D-44CE-9B83-2AE7F4A2480C}" type="slidenum">
              <a:rPr lang="en-US" altLang="en-US"/>
              <a:pPr/>
              <a:t>‹#›</a:t>
            </a:fld>
            <a:endParaRPr lang="en-US" altLang="en-US"/>
          </a:p>
        </p:txBody>
      </p:sp>
    </p:spTree>
    <p:extLst>
      <p:ext uri="{BB962C8B-B14F-4D97-AF65-F5344CB8AC3E}">
        <p14:creationId xmlns:p14="http://schemas.microsoft.com/office/powerpoint/2010/main" val="16464723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403818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3551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57346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7435321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4978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482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9A9145-A89D-4C41-8F25-79BB7A7FD136}" type="slidenum">
              <a:rPr lang="en-US" altLang="en-US"/>
              <a:pPr/>
              <a:t>‹#›</a:t>
            </a:fld>
            <a:endParaRPr lang="en-US" altLang="en-US"/>
          </a:p>
        </p:txBody>
      </p:sp>
    </p:spTree>
    <p:extLst>
      <p:ext uri="{BB962C8B-B14F-4D97-AF65-F5344CB8AC3E}">
        <p14:creationId xmlns:p14="http://schemas.microsoft.com/office/powerpoint/2010/main" val="166241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E476F51-E3F5-4ED5-A219-F1C3BA1AEBE9}" type="slidenum">
              <a:rPr lang="en-US" altLang="en-US"/>
              <a:pPr/>
              <a:t>‹#›</a:t>
            </a:fld>
            <a:endParaRPr lang="en-US" altLang="en-US"/>
          </a:p>
        </p:txBody>
      </p:sp>
    </p:spTree>
    <p:extLst>
      <p:ext uri="{BB962C8B-B14F-4D97-AF65-F5344CB8AC3E}">
        <p14:creationId xmlns:p14="http://schemas.microsoft.com/office/powerpoint/2010/main" val="166404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C10015C-CF38-42D2-B369-7AC677FB5AD6}" type="slidenum">
              <a:rPr lang="en-US" altLang="en-US"/>
              <a:pPr/>
              <a:t>‹#›</a:t>
            </a:fld>
            <a:endParaRPr lang="en-US" altLang="en-US"/>
          </a:p>
        </p:txBody>
      </p:sp>
    </p:spTree>
    <p:extLst>
      <p:ext uri="{BB962C8B-B14F-4D97-AF65-F5344CB8AC3E}">
        <p14:creationId xmlns:p14="http://schemas.microsoft.com/office/powerpoint/2010/main" val="58065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172806D-5F8E-4505-B147-1115AD85372C}" type="slidenum">
              <a:rPr lang="en-US" altLang="en-US"/>
              <a:pPr/>
              <a:t>‹#›</a:t>
            </a:fld>
            <a:endParaRPr lang="en-US" altLang="en-US"/>
          </a:p>
        </p:txBody>
      </p:sp>
    </p:spTree>
    <p:extLst>
      <p:ext uri="{BB962C8B-B14F-4D97-AF65-F5344CB8AC3E}">
        <p14:creationId xmlns:p14="http://schemas.microsoft.com/office/powerpoint/2010/main" val="304938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B83207F-0E3F-4EE7-9EED-09EF9EE52372}" type="slidenum">
              <a:rPr lang="en-US" altLang="en-US"/>
              <a:pPr/>
              <a:t>‹#›</a:t>
            </a:fld>
            <a:endParaRPr lang="en-US" altLang="en-US"/>
          </a:p>
        </p:txBody>
      </p:sp>
    </p:spTree>
    <p:extLst>
      <p:ext uri="{BB962C8B-B14F-4D97-AF65-F5344CB8AC3E}">
        <p14:creationId xmlns:p14="http://schemas.microsoft.com/office/powerpoint/2010/main" val="372956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BA355F-9264-47E9-82A5-EFE46869AB7E}" type="slidenum">
              <a:rPr lang="en-US" altLang="en-US"/>
              <a:pPr/>
              <a:t>‹#›</a:t>
            </a:fld>
            <a:endParaRPr lang="en-US" altLang="en-US"/>
          </a:p>
        </p:txBody>
      </p:sp>
    </p:spTree>
    <p:extLst>
      <p:ext uri="{BB962C8B-B14F-4D97-AF65-F5344CB8AC3E}">
        <p14:creationId xmlns:p14="http://schemas.microsoft.com/office/powerpoint/2010/main" val="369263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79CFD1E-EE76-45B5-9F9B-4933F14825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84" r:id="rId12"/>
    <p:sldLayoutId id="2147483685"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9" name="QuestionShape"/>
          <p:cNvSpPr>
            <a:spLocks noChangeArrowheads="1"/>
          </p:cNvSpPr>
          <p:nvPr userDrawn="1"/>
        </p:nvSpPr>
        <p:spPr bwMode="auto">
          <a:xfrm>
            <a:off x="127000" y="127000"/>
            <a:ext cx="889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4400">
                <a:solidFill>
                  <a:schemeClr val="tx2"/>
                </a:solidFill>
              </a:rPr>
              <a:t>iRespond Question Master</a:t>
            </a:r>
          </a:p>
        </p:txBody>
      </p:sp>
      <p:sp>
        <p:nvSpPr>
          <p:cNvPr id="8200" name="AShape"/>
          <p:cNvSpPr>
            <a:spLocks noChangeArrowheads="1"/>
          </p:cNvSpPr>
          <p:nvPr userDrawn="1"/>
        </p:nvSpPr>
        <p:spPr bwMode="auto">
          <a:xfrm>
            <a:off x="127000" y="31115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3200"/>
              <a:t>A.) Response A</a:t>
            </a:r>
          </a:p>
        </p:txBody>
      </p:sp>
      <p:sp>
        <p:nvSpPr>
          <p:cNvPr id="8201" name="BShape"/>
          <p:cNvSpPr>
            <a:spLocks noChangeArrowheads="1"/>
          </p:cNvSpPr>
          <p:nvPr userDrawn="1"/>
        </p:nvSpPr>
        <p:spPr bwMode="auto">
          <a:xfrm>
            <a:off x="127000" y="38354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3200"/>
              <a:t>B.) Response B</a:t>
            </a:r>
          </a:p>
        </p:txBody>
      </p:sp>
      <p:sp>
        <p:nvSpPr>
          <p:cNvPr id="8202" name="CShape"/>
          <p:cNvSpPr>
            <a:spLocks noChangeArrowheads="1"/>
          </p:cNvSpPr>
          <p:nvPr userDrawn="1"/>
        </p:nvSpPr>
        <p:spPr bwMode="auto">
          <a:xfrm>
            <a:off x="127000" y="45593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3200"/>
              <a:t>C.) Response C</a:t>
            </a:r>
          </a:p>
        </p:txBody>
      </p:sp>
      <p:sp>
        <p:nvSpPr>
          <p:cNvPr id="8203" name="DShape"/>
          <p:cNvSpPr>
            <a:spLocks noChangeArrowheads="1"/>
          </p:cNvSpPr>
          <p:nvPr userDrawn="1"/>
        </p:nvSpPr>
        <p:spPr bwMode="auto">
          <a:xfrm>
            <a:off x="127000" y="52832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3200"/>
              <a:t>D.) Response D</a:t>
            </a:r>
          </a:p>
        </p:txBody>
      </p:sp>
      <p:sp>
        <p:nvSpPr>
          <p:cNvPr id="8204" name="EShape"/>
          <p:cNvSpPr>
            <a:spLocks noChangeArrowheads="1"/>
          </p:cNvSpPr>
          <p:nvPr userDrawn="1"/>
        </p:nvSpPr>
        <p:spPr bwMode="auto">
          <a:xfrm>
            <a:off x="127000" y="6007100"/>
            <a:ext cx="88900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3200"/>
              <a:t>E.) Response E</a:t>
            </a:r>
          </a:p>
        </p:txBody>
      </p:sp>
      <p:sp>
        <p:nvSpPr>
          <p:cNvPr id="8205" name="Percent"/>
          <p:cNvSpPr>
            <a:spLocks noChangeArrowheads="1"/>
          </p:cNvSpPr>
          <p:nvPr userDrawn="1"/>
        </p:nvSpPr>
        <p:spPr bwMode="auto">
          <a:xfrm>
            <a:off x="6350000" y="254000"/>
            <a:ext cx="2540000" cy="5080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400">
                <a:solidFill>
                  <a:srgbClr val="000000"/>
                </a:solidFill>
              </a:rPr>
              <a:t>Percent Complete 100%</a:t>
            </a:r>
          </a:p>
        </p:txBody>
      </p:sp>
      <p:sp>
        <p:nvSpPr>
          <p:cNvPr id="8206" name="Timer"/>
          <p:cNvSpPr>
            <a:spLocks noChangeArrowheads="1"/>
          </p:cNvSpPr>
          <p:nvPr userDrawn="1"/>
        </p:nvSpPr>
        <p:spPr bwMode="auto">
          <a:xfrm>
            <a:off x="254000" y="254000"/>
            <a:ext cx="2540000" cy="5080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00:30</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23" name="GraphShape" hidden="1"/>
          <p:cNvSpPr>
            <a:spLocks noChangeArrowheads="1"/>
          </p:cNvSpPr>
          <p:nvPr userDrawn="1"/>
        </p:nvSpPr>
        <p:spPr bwMode="auto">
          <a:xfrm>
            <a:off x="127000" y="254000"/>
            <a:ext cx="1270000" cy="1270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iRespond Graph</a:t>
            </a:r>
          </a:p>
        </p:txBody>
      </p:sp>
      <p:grpSp>
        <p:nvGrpSpPr>
          <p:cNvPr id="9253" name="CorrectBarGroup"/>
          <p:cNvGrpSpPr>
            <a:grpSpLocks/>
          </p:cNvGrpSpPr>
          <p:nvPr userDrawn="1"/>
        </p:nvGrpSpPr>
        <p:grpSpPr bwMode="auto">
          <a:xfrm>
            <a:off x="1270000" y="3175000"/>
            <a:ext cx="2667000" cy="2540000"/>
            <a:chOff x="800" y="2000"/>
            <a:chExt cx="1680" cy="1600"/>
          </a:xfrm>
        </p:grpSpPr>
        <p:sp>
          <p:nvSpPr>
            <p:cNvPr id="9225" name="CorrectBar0"/>
            <p:cNvSpPr>
              <a:spLocks noChangeArrowheads="1"/>
            </p:cNvSpPr>
            <p:nvPr userDrawn="1"/>
          </p:nvSpPr>
          <p:spPr bwMode="auto">
            <a:xfrm>
              <a:off x="800" y="2000"/>
              <a:ext cx="680" cy="1600"/>
            </a:xfrm>
            <a:prstGeom prst="rect">
              <a:avLst/>
            </a:prstGeom>
            <a:solidFill>
              <a:srgbClr val="22F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CorrectBar1"/>
            <p:cNvSpPr>
              <a:spLocks noChangeArrowheads="1"/>
            </p:cNvSpPr>
            <p:nvPr userDrawn="1"/>
          </p:nvSpPr>
          <p:spPr bwMode="auto">
            <a:xfrm>
              <a:off x="1800" y="2800"/>
              <a:ext cx="680" cy="800"/>
            </a:xfrm>
            <a:prstGeom prst="rect">
              <a:avLst/>
            </a:prstGeom>
            <a:solidFill>
              <a:srgbClr val="22F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51" name="PercentLabelGroup"/>
          <p:cNvGrpSpPr>
            <a:grpSpLocks/>
          </p:cNvGrpSpPr>
          <p:nvPr userDrawn="1"/>
        </p:nvGrpSpPr>
        <p:grpSpPr bwMode="auto">
          <a:xfrm>
            <a:off x="1270000" y="1270000"/>
            <a:ext cx="7429500" cy="317500"/>
            <a:chOff x="800" y="800"/>
            <a:chExt cx="4680" cy="200"/>
          </a:xfrm>
        </p:grpSpPr>
        <p:sp>
          <p:nvSpPr>
            <p:cNvPr id="9224" name="PercentLabel0"/>
            <p:cNvSpPr>
              <a:spLocks noChangeArrowheads="1"/>
            </p:cNvSpPr>
            <p:nvPr userDrawn="1"/>
          </p:nvSpPr>
          <p:spPr bwMode="auto">
            <a:xfrm>
              <a:off x="800" y="80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67%</a:t>
              </a:r>
            </a:p>
          </p:txBody>
        </p:sp>
        <p:sp>
          <p:nvSpPr>
            <p:cNvPr id="9227" name="PercentLabel1"/>
            <p:cNvSpPr>
              <a:spLocks noChangeArrowheads="1"/>
            </p:cNvSpPr>
            <p:nvPr userDrawn="1"/>
          </p:nvSpPr>
          <p:spPr bwMode="auto">
            <a:xfrm>
              <a:off x="1800" y="80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33%</a:t>
              </a:r>
            </a:p>
          </p:txBody>
        </p:sp>
        <p:sp>
          <p:nvSpPr>
            <p:cNvPr id="9230" name="PercentLabel2"/>
            <p:cNvSpPr>
              <a:spLocks noChangeArrowheads="1"/>
            </p:cNvSpPr>
            <p:nvPr userDrawn="1"/>
          </p:nvSpPr>
          <p:spPr bwMode="auto">
            <a:xfrm>
              <a:off x="2800" y="80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100%</a:t>
              </a:r>
            </a:p>
          </p:txBody>
        </p:sp>
        <p:sp>
          <p:nvSpPr>
            <p:cNvPr id="9233" name="PercentLabel3"/>
            <p:cNvSpPr>
              <a:spLocks noChangeArrowheads="1"/>
            </p:cNvSpPr>
            <p:nvPr userDrawn="1"/>
          </p:nvSpPr>
          <p:spPr bwMode="auto">
            <a:xfrm>
              <a:off x="3800" y="80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100%</a:t>
              </a:r>
            </a:p>
          </p:txBody>
        </p:sp>
        <p:sp>
          <p:nvSpPr>
            <p:cNvPr id="9236" name="PercentLabel4"/>
            <p:cNvSpPr>
              <a:spLocks noChangeArrowheads="1"/>
            </p:cNvSpPr>
            <p:nvPr userDrawn="1"/>
          </p:nvSpPr>
          <p:spPr bwMode="auto">
            <a:xfrm>
              <a:off x="4800" y="80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67%</a:t>
              </a:r>
            </a:p>
          </p:txBody>
        </p:sp>
      </p:grpSp>
      <p:grpSp>
        <p:nvGrpSpPr>
          <p:cNvPr id="9254" name="IncorrectBarGroup"/>
          <p:cNvGrpSpPr>
            <a:grpSpLocks/>
          </p:cNvGrpSpPr>
          <p:nvPr userDrawn="1"/>
        </p:nvGrpSpPr>
        <p:grpSpPr bwMode="auto">
          <a:xfrm>
            <a:off x="4445000" y="1905000"/>
            <a:ext cx="4254500" cy="3810000"/>
            <a:chOff x="2800" y="1200"/>
            <a:chExt cx="2680" cy="2400"/>
          </a:xfrm>
        </p:grpSpPr>
        <p:sp>
          <p:nvSpPr>
            <p:cNvPr id="9231" name="IncorrectBar2"/>
            <p:cNvSpPr>
              <a:spLocks noChangeArrowheads="1"/>
            </p:cNvSpPr>
            <p:nvPr userDrawn="1"/>
          </p:nvSpPr>
          <p:spPr bwMode="auto">
            <a:xfrm>
              <a:off x="2800" y="1200"/>
              <a:ext cx="680" cy="2400"/>
            </a:xfrm>
            <a:prstGeom prst="rect">
              <a:avLst/>
            </a:prstGeom>
            <a:solidFill>
              <a:srgbClr val="FF22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IncorrectBar3"/>
            <p:cNvSpPr>
              <a:spLocks noChangeArrowheads="1"/>
            </p:cNvSpPr>
            <p:nvPr userDrawn="1"/>
          </p:nvSpPr>
          <p:spPr bwMode="auto">
            <a:xfrm>
              <a:off x="3800" y="1200"/>
              <a:ext cx="680" cy="2400"/>
            </a:xfrm>
            <a:prstGeom prst="rect">
              <a:avLst/>
            </a:prstGeom>
            <a:solidFill>
              <a:srgbClr val="FF22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IncorrectBar4"/>
            <p:cNvSpPr>
              <a:spLocks noChangeArrowheads="1"/>
            </p:cNvSpPr>
            <p:nvPr userDrawn="1"/>
          </p:nvSpPr>
          <p:spPr bwMode="auto">
            <a:xfrm>
              <a:off x="4800" y="2000"/>
              <a:ext cx="680" cy="1600"/>
            </a:xfrm>
            <a:prstGeom prst="rect">
              <a:avLst/>
            </a:prstGeom>
            <a:solidFill>
              <a:srgbClr val="FF22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49" name="XLabelGroup"/>
          <p:cNvGrpSpPr>
            <a:grpSpLocks/>
          </p:cNvGrpSpPr>
          <p:nvPr userDrawn="1"/>
        </p:nvGrpSpPr>
        <p:grpSpPr bwMode="auto">
          <a:xfrm>
            <a:off x="1270000" y="5842000"/>
            <a:ext cx="7429500" cy="317500"/>
            <a:chOff x="800" y="3680"/>
            <a:chExt cx="4680" cy="200"/>
          </a:xfrm>
        </p:grpSpPr>
        <p:sp>
          <p:nvSpPr>
            <p:cNvPr id="9226" name="XValueLabel0"/>
            <p:cNvSpPr>
              <a:spLocks noChangeArrowheads="1"/>
            </p:cNvSpPr>
            <p:nvPr userDrawn="1"/>
          </p:nvSpPr>
          <p:spPr bwMode="auto">
            <a:xfrm>
              <a:off x="800" y="368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A*</a:t>
              </a:r>
            </a:p>
          </p:txBody>
        </p:sp>
        <p:sp>
          <p:nvSpPr>
            <p:cNvPr id="9229" name="XValueLabel1"/>
            <p:cNvSpPr>
              <a:spLocks noChangeArrowheads="1"/>
            </p:cNvSpPr>
            <p:nvPr userDrawn="1"/>
          </p:nvSpPr>
          <p:spPr bwMode="auto">
            <a:xfrm>
              <a:off x="1800" y="368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B*</a:t>
              </a:r>
            </a:p>
          </p:txBody>
        </p:sp>
        <p:sp>
          <p:nvSpPr>
            <p:cNvPr id="9232" name="XValueLabel2"/>
            <p:cNvSpPr>
              <a:spLocks noChangeArrowheads="1"/>
            </p:cNvSpPr>
            <p:nvPr userDrawn="1"/>
          </p:nvSpPr>
          <p:spPr bwMode="auto">
            <a:xfrm>
              <a:off x="2800" y="368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C</a:t>
              </a:r>
            </a:p>
          </p:txBody>
        </p:sp>
        <p:sp>
          <p:nvSpPr>
            <p:cNvPr id="9235" name="XValueLabel3"/>
            <p:cNvSpPr>
              <a:spLocks noChangeArrowheads="1"/>
            </p:cNvSpPr>
            <p:nvPr userDrawn="1"/>
          </p:nvSpPr>
          <p:spPr bwMode="auto">
            <a:xfrm>
              <a:off x="3800" y="368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D</a:t>
              </a:r>
            </a:p>
          </p:txBody>
        </p:sp>
        <p:sp>
          <p:nvSpPr>
            <p:cNvPr id="9238" name="XValueLabel4"/>
            <p:cNvSpPr>
              <a:spLocks noChangeArrowheads="1"/>
            </p:cNvSpPr>
            <p:nvPr userDrawn="1"/>
          </p:nvSpPr>
          <p:spPr bwMode="auto">
            <a:xfrm>
              <a:off x="4800" y="3680"/>
              <a:ext cx="680" cy="20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E</a:t>
              </a:r>
            </a:p>
          </p:txBody>
        </p:sp>
      </p:grpSp>
      <p:grpSp>
        <p:nvGrpSpPr>
          <p:cNvPr id="9252" name="AxisLineGroup"/>
          <p:cNvGrpSpPr>
            <a:grpSpLocks/>
          </p:cNvGrpSpPr>
          <p:nvPr userDrawn="1"/>
        </p:nvGrpSpPr>
        <p:grpSpPr bwMode="auto">
          <a:xfrm>
            <a:off x="889000" y="1587500"/>
            <a:ext cx="8001000" cy="4127500"/>
            <a:chOff x="560" y="1000"/>
            <a:chExt cx="5040" cy="2600"/>
          </a:xfrm>
        </p:grpSpPr>
        <p:sp>
          <p:nvSpPr>
            <p:cNvPr id="9239" name="XAxisLine"/>
            <p:cNvSpPr>
              <a:spLocks noChangeShapeType="1"/>
            </p:cNvSpPr>
            <p:nvPr userDrawn="1"/>
          </p:nvSpPr>
          <p:spPr bwMode="auto">
            <a:xfrm>
              <a:off x="560" y="3600"/>
              <a:ext cx="504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YAxisLine"/>
            <p:cNvSpPr>
              <a:spLocks noChangeShapeType="1"/>
            </p:cNvSpPr>
            <p:nvPr userDrawn="1"/>
          </p:nvSpPr>
          <p:spPr bwMode="auto">
            <a:xfrm>
              <a:off x="640" y="1000"/>
              <a:ext cx="0" cy="2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YAxisTick0"/>
            <p:cNvSpPr>
              <a:spLocks noChangeShapeType="1"/>
            </p:cNvSpPr>
            <p:nvPr userDrawn="1"/>
          </p:nvSpPr>
          <p:spPr bwMode="auto">
            <a:xfrm>
              <a:off x="560" y="3600"/>
              <a:ext cx="16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3" name="YAxisTick1"/>
            <p:cNvSpPr>
              <a:spLocks noChangeShapeType="1"/>
            </p:cNvSpPr>
            <p:nvPr userDrawn="1"/>
          </p:nvSpPr>
          <p:spPr bwMode="auto">
            <a:xfrm>
              <a:off x="560" y="2800"/>
              <a:ext cx="16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YAxisTick2"/>
            <p:cNvSpPr>
              <a:spLocks noChangeShapeType="1"/>
            </p:cNvSpPr>
            <p:nvPr userDrawn="1"/>
          </p:nvSpPr>
          <p:spPr bwMode="auto">
            <a:xfrm>
              <a:off x="560" y="2000"/>
              <a:ext cx="16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YAxisTick3"/>
            <p:cNvSpPr>
              <a:spLocks noChangeShapeType="1"/>
            </p:cNvSpPr>
            <p:nvPr userDrawn="1"/>
          </p:nvSpPr>
          <p:spPr bwMode="auto">
            <a:xfrm>
              <a:off x="560" y="1200"/>
              <a:ext cx="16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50" name="YLabelGroup"/>
          <p:cNvGrpSpPr>
            <a:grpSpLocks/>
          </p:cNvGrpSpPr>
          <p:nvPr userDrawn="1"/>
        </p:nvGrpSpPr>
        <p:grpSpPr bwMode="auto">
          <a:xfrm>
            <a:off x="254000" y="1841500"/>
            <a:ext cx="762000" cy="3937000"/>
            <a:chOff x="160" y="1160"/>
            <a:chExt cx="480" cy="2480"/>
          </a:xfrm>
        </p:grpSpPr>
        <p:sp>
          <p:nvSpPr>
            <p:cNvPr id="9242" name="YValueLabel0"/>
            <p:cNvSpPr>
              <a:spLocks noChangeArrowheads="1"/>
            </p:cNvSpPr>
            <p:nvPr userDrawn="1"/>
          </p:nvSpPr>
          <p:spPr bwMode="auto">
            <a:xfrm>
              <a:off x="160" y="3560"/>
              <a:ext cx="480" cy="8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000000"/>
                  </a:solidFill>
                </a:rPr>
                <a:t>0</a:t>
              </a:r>
            </a:p>
          </p:txBody>
        </p:sp>
        <p:sp>
          <p:nvSpPr>
            <p:cNvPr id="9244" name="YValueLabel1"/>
            <p:cNvSpPr>
              <a:spLocks noChangeArrowheads="1"/>
            </p:cNvSpPr>
            <p:nvPr userDrawn="1"/>
          </p:nvSpPr>
          <p:spPr bwMode="auto">
            <a:xfrm>
              <a:off x="160" y="2760"/>
              <a:ext cx="480" cy="8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000000"/>
                  </a:solidFill>
                </a:rPr>
                <a:t>1</a:t>
              </a:r>
            </a:p>
          </p:txBody>
        </p:sp>
        <p:sp>
          <p:nvSpPr>
            <p:cNvPr id="9246" name="YValueLabel2"/>
            <p:cNvSpPr>
              <a:spLocks noChangeArrowheads="1"/>
            </p:cNvSpPr>
            <p:nvPr userDrawn="1"/>
          </p:nvSpPr>
          <p:spPr bwMode="auto">
            <a:xfrm>
              <a:off x="160" y="1960"/>
              <a:ext cx="480" cy="8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000000"/>
                  </a:solidFill>
                </a:rPr>
                <a:t>2</a:t>
              </a:r>
            </a:p>
          </p:txBody>
        </p:sp>
        <p:sp>
          <p:nvSpPr>
            <p:cNvPr id="9248" name="YValueLabel3"/>
            <p:cNvSpPr>
              <a:spLocks noChangeArrowheads="1"/>
            </p:cNvSpPr>
            <p:nvPr userDrawn="1"/>
          </p:nvSpPr>
          <p:spPr bwMode="auto">
            <a:xfrm>
              <a:off x="160" y="1160"/>
              <a:ext cx="480" cy="80"/>
            </a:xfrm>
            <a:prstGeom prst="rect">
              <a:avLst/>
            </a:prstGeom>
            <a:solidFill>
              <a:schemeClr val="accent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atewayno.com/history/images/la-purchase-large.jpg"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85800"/>
            <a:ext cx="7772400" cy="1066800"/>
          </a:xfrm>
        </p:spPr>
        <p:txBody>
          <a:bodyPr/>
          <a:lstStyle/>
          <a:p>
            <a:r>
              <a:rPr lang="en-US" altLang="en-US" dirty="0"/>
              <a:t>Chapter </a:t>
            </a:r>
            <a:r>
              <a:rPr lang="en-US" altLang="en-US"/>
              <a:t>8 Section 1</a:t>
            </a:r>
            <a:br>
              <a:rPr lang="en-US" altLang="en-US" dirty="0"/>
            </a:br>
            <a:endParaRPr lang="en-US" altLang="en-US" dirty="0"/>
          </a:p>
        </p:txBody>
      </p:sp>
      <p:pic>
        <p:nvPicPr>
          <p:cNvPr id="2052" name="Picture 4" descr="Thomas Jeff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57400"/>
            <a:ext cx="2476500" cy="2962275"/>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5"/>
          <p:cNvSpPr>
            <a:spLocks noChangeArrowheads="1"/>
          </p:cNvSpPr>
          <p:nvPr/>
        </p:nvSpPr>
        <p:spPr bwMode="auto">
          <a:xfrm>
            <a:off x="523875" y="1406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055" name="Picture 7" descr="la_pu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057400"/>
            <a:ext cx="5486400" cy="3954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Marbury V. Madison</a:t>
            </a:r>
          </a:p>
        </p:txBody>
      </p:sp>
      <p:sp>
        <p:nvSpPr>
          <p:cNvPr id="5124" name="Rectangle 4"/>
          <p:cNvSpPr>
            <a:spLocks noGrp="1" noChangeArrowheads="1"/>
          </p:cNvSpPr>
          <p:nvPr>
            <p:ph type="body" sz="half" idx="2"/>
          </p:nvPr>
        </p:nvSpPr>
        <p:spPr>
          <a:xfrm>
            <a:off x="4648200" y="1981200"/>
            <a:ext cx="4114800" cy="4114800"/>
          </a:xfrm>
        </p:spPr>
        <p:txBody>
          <a:bodyPr/>
          <a:lstStyle/>
          <a:p>
            <a:pPr>
              <a:lnSpc>
                <a:spcPct val="90000"/>
              </a:lnSpc>
            </a:pPr>
            <a:r>
              <a:rPr lang="en-US" altLang="en-US" sz="2800"/>
              <a:t>In the case of </a:t>
            </a:r>
            <a:r>
              <a:rPr lang="en-US" altLang="en-US" sz="2800" b="1" i="1" u="sng"/>
              <a:t>Marbury v. Madison</a:t>
            </a:r>
            <a:r>
              <a:rPr lang="en-US" altLang="en-US" sz="2800"/>
              <a:t>, an important precedent was set.  It gave the supreme court the power to decide if laws passed by congress were </a:t>
            </a:r>
            <a:r>
              <a:rPr lang="en-US" altLang="en-US" sz="2800" b="1" i="1" u="sng"/>
              <a:t>unconstitutional</a:t>
            </a:r>
            <a:r>
              <a:rPr lang="en-US" altLang="en-US" sz="2800"/>
              <a:t>.  This power is called </a:t>
            </a:r>
            <a:r>
              <a:rPr lang="en-US" altLang="en-US" sz="2800" b="1" i="1" u="sng"/>
              <a:t>Judicial review</a:t>
            </a:r>
            <a:r>
              <a:rPr lang="en-US" altLang="en-US" sz="2800"/>
              <a:t>.</a:t>
            </a:r>
          </a:p>
        </p:txBody>
      </p:sp>
      <p:pic>
        <p:nvPicPr>
          <p:cNvPr id="5127" name="Picture 7" descr="Chief Justice John Marshal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335213"/>
            <a:ext cx="3810000" cy="3405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8" name="Text Box 8"/>
          <p:cNvSpPr txBox="1">
            <a:spLocks noChangeArrowheads="1"/>
          </p:cNvSpPr>
          <p:nvPr/>
        </p:nvSpPr>
        <p:spPr bwMode="auto">
          <a:xfrm>
            <a:off x="685800" y="59436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Chief Justice John Marshall</a:t>
            </a:r>
          </a:p>
        </p:txBody>
      </p:sp>
      <p:pic>
        <p:nvPicPr>
          <p:cNvPr id="5130" name="Picture 10" descr="Marbury_v_Madison_John_Marshall_by_Swatjester_c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1200"/>
            <a:ext cx="49530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122"/>
                                        </p:tgtEl>
                                        <p:attrNameLst>
                                          <p:attrName>style.visibility</p:attrName>
                                        </p:attrNameLst>
                                      </p:cBhvr>
                                      <p:to>
                                        <p:strVal val="visible"/>
                                      </p:to>
                                    </p:set>
                                    <p:anim to="" calcmode="lin" valueType="num">
                                      <p:cBhvr>
                                        <p:cTn id="7" dur="1" fill="hold"/>
                                        <p:tgtEl>
                                          <p:spTgt spid="512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 calcmode="lin" valueType="num">
                                      <p:cBhvr additive="base">
                                        <p:cTn id="12"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5130"/>
                                        </p:tgtEl>
                                        <p:attrNameLst>
                                          <p:attrName>style.visibility</p:attrName>
                                        </p:attrNameLst>
                                      </p:cBhvr>
                                      <p:to>
                                        <p:strVal val="visible"/>
                                      </p:to>
                                    </p:set>
                                    <p:anim calcmode="lin" valueType="num">
                                      <p:cBhvr additive="base">
                                        <p:cTn id="18" dur="500" fill="hold"/>
                                        <p:tgtEl>
                                          <p:spTgt spid="5130"/>
                                        </p:tgtEl>
                                        <p:attrNameLst>
                                          <p:attrName>ppt_x</p:attrName>
                                        </p:attrNameLst>
                                      </p:cBhvr>
                                      <p:tavLst>
                                        <p:tav tm="0">
                                          <p:val>
                                            <p:strVal val="#ppt_x"/>
                                          </p:val>
                                        </p:tav>
                                        <p:tav tm="100000">
                                          <p:val>
                                            <p:strVal val="#ppt_x"/>
                                          </p:val>
                                        </p:tav>
                                      </p:tavLst>
                                    </p:anim>
                                    <p:anim calcmode="lin" valueType="num">
                                      <p:cBhvr additive="base">
                                        <p:cTn id="19" dur="500" fill="hold"/>
                                        <p:tgtEl>
                                          <p:spTgt spid="5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4000"/>
              <a:t>Do you think Jefferson was happy about the Supreme Court verdict? Why or why not?</a:t>
            </a:r>
          </a:p>
        </p:txBody>
      </p:sp>
      <p:sp>
        <p:nvSpPr>
          <p:cNvPr id="15364" name="Rectangle 4"/>
          <p:cNvSpPr>
            <a:spLocks noGrp="1" noChangeArrowheads="1"/>
          </p:cNvSpPr>
          <p:nvPr>
            <p:ph type="body" idx="1"/>
          </p:nvPr>
        </p:nvSpPr>
        <p:spPr>
          <a:xfrm>
            <a:off x="762000" y="3352800"/>
            <a:ext cx="7772400" cy="3505200"/>
          </a:xfrm>
        </p:spPr>
        <p:txBody>
          <a:bodyPr/>
          <a:lstStyle/>
          <a:p>
            <a:r>
              <a:rPr lang="en-US" altLang="en-US"/>
              <a:t>Jefferson was not pleased with the decision because it made the federal government stronger.  Jefferson had been trying to reduce the size and power of the federal government and now the judicial branch had more power than ever before.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4">
                                            <p:txEl>
                                              <p:pRg st="0" end="0"/>
                                            </p:txEl>
                                          </p:spTgt>
                                        </p:tgtEl>
                                        <p:attrNameLst>
                                          <p:attrName>style.visibility</p:attrName>
                                        </p:attrNameLst>
                                      </p:cBhvr>
                                      <p:to>
                                        <p:strVal val="visible"/>
                                      </p:to>
                                    </p:set>
                                    <p:anim calcmode="lin" valueType="num">
                                      <p:cBhvr additive="base">
                                        <p:cTn id="13" dur="5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Last Questions of the PowerPoint</a:t>
            </a:r>
          </a:p>
        </p:txBody>
      </p:sp>
      <p:sp>
        <p:nvSpPr>
          <p:cNvPr id="18435" name="Rectangle 3"/>
          <p:cNvSpPr>
            <a:spLocks noGrp="1" noChangeArrowheads="1"/>
          </p:cNvSpPr>
          <p:nvPr>
            <p:ph type="body" idx="1"/>
          </p:nvPr>
        </p:nvSpPr>
        <p:spPr/>
        <p:txBody>
          <a:bodyPr/>
          <a:lstStyle/>
          <a:p>
            <a:r>
              <a:rPr lang="en-US" altLang="en-US"/>
              <a:t>Why did Jefferson disagree with the Supreme Court’s decision even though they ruled in Madison’s favor?</a:t>
            </a:r>
          </a:p>
          <a:p>
            <a:r>
              <a:rPr lang="en-US" altLang="en-US"/>
              <a:t>What important precedent did John Marshall set in the case of Marbury v. Madison?</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Key Terms</a:t>
            </a:r>
          </a:p>
        </p:txBody>
      </p:sp>
      <p:sp>
        <p:nvSpPr>
          <p:cNvPr id="14339" name="Rectangle 3"/>
          <p:cNvSpPr>
            <a:spLocks noGrp="1" noChangeArrowheads="1"/>
          </p:cNvSpPr>
          <p:nvPr>
            <p:ph type="body" idx="1"/>
          </p:nvPr>
        </p:nvSpPr>
        <p:spPr>
          <a:xfrm>
            <a:off x="685800" y="1981200"/>
            <a:ext cx="7772400" cy="4572000"/>
          </a:xfrm>
        </p:spPr>
        <p:txBody>
          <a:bodyPr/>
          <a:lstStyle/>
          <a:p>
            <a:pPr>
              <a:lnSpc>
                <a:spcPct val="90000"/>
              </a:lnSpc>
            </a:pPr>
            <a:r>
              <a:rPr lang="en-US" altLang="en-US"/>
              <a:t>Democratic – ensuring that all people have the same rights.</a:t>
            </a:r>
          </a:p>
          <a:p>
            <a:pPr>
              <a:lnSpc>
                <a:spcPct val="90000"/>
              </a:lnSpc>
            </a:pPr>
            <a:r>
              <a:rPr lang="en-US" altLang="en-US"/>
              <a:t>Laissez faire – the idea that government should play as small a role as possible in economic affairs</a:t>
            </a:r>
          </a:p>
          <a:p>
            <a:pPr>
              <a:lnSpc>
                <a:spcPct val="90000"/>
              </a:lnSpc>
            </a:pPr>
            <a:r>
              <a:rPr lang="en-US" altLang="en-US"/>
              <a:t>Judicial review – the power of the Supreme Court to decide whether acts of a President or laws passed by Congress are constitutional.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1143000"/>
          </a:xfrm>
        </p:spPr>
        <p:txBody>
          <a:bodyPr/>
          <a:lstStyle/>
          <a:p>
            <a:r>
              <a:rPr lang="en-US" altLang="en-US"/>
              <a:t>Changing Presidents</a:t>
            </a:r>
          </a:p>
        </p:txBody>
      </p:sp>
      <p:sp>
        <p:nvSpPr>
          <p:cNvPr id="3076" name="Rectangle 4"/>
          <p:cNvSpPr>
            <a:spLocks noGrp="1" noChangeArrowheads="1"/>
          </p:cNvSpPr>
          <p:nvPr>
            <p:ph type="body" sz="half" idx="2"/>
          </p:nvPr>
        </p:nvSpPr>
        <p:spPr>
          <a:xfrm>
            <a:off x="4648200" y="1524000"/>
            <a:ext cx="3810000" cy="4114800"/>
          </a:xfrm>
        </p:spPr>
        <p:txBody>
          <a:bodyPr/>
          <a:lstStyle/>
          <a:p>
            <a:pPr>
              <a:lnSpc>
                <a:spcPct val="90000"/>
              </a:lnSpc>
            </a:pPr>
            <a:r>
              <a:rPr lang="en-US" altLang="en-US" sz="2400"/>
              <a:t>Jefferson was a </a:t>
            </a:r>
            <a:r>
              <a:rPr lang="en-US" altLang="en-US" sz="2400" b="1" i="1" u="sng"/>
              <a:t>republican</a:t>
            </a:r>
            <a:r>
              <a:rPr lang="en-US" altLang="en-US" sz="2400"/>
              <a:t>.  He rejected most federalist ideas and turned the nation in a new direction.</a:t>
            </a:r>
          </a:p>
          <a:p>
            <a:pPr>
              <a:lnSpc>
                <a:spcPct val="90000"/>
              </a:lnSpc>
            </a:pPr>
            <a:r>
              <a:rPr lang="en-US" altLang="en-US" sz="2400"/>
              <a:t>Many of the remaining </a:t>
            </a:r>
            <a:r>
              <a:rPr lang="en-US" altLang="en-US" sz="2400" b="1" i="1" u="sng"/>
              <a:t>federalists</a:t>
            </a:r>
            <a:r>
              <a:rPr lang="en-US" altLang="en-US" sz="2400"/>
              <a:t> feared that Jefferson would try to punish them for the </a:t>
            </a:r>
            <a:r>
              <a:rPr lang="en-US" altLang="en-US" sz="2400" b="1" i="1" u="sng"/>
              <a:t>alien</a:t>
            </a:r>
            <a:r>
              <a:rPr lang="en-US" altLang="en-US" sz="2400"/>
              <a:t> and </a:t>
            </a:r>
            <a:r>
              <a:rPr lang="en-US" altLang="en-US" sz="2400" b="1" i="1" u="sng"/>
              <a:t>sedition</a:t>
            </a:r>
            <a:r>
              <a:rPr lang="en-US" altLang="en-US" sz="2400"/>
              <a:t> acts.  Jefferson promised that he would not.  He wanted all the political bickering to stop.</a:t>
            </a:r>
          </a:p>
        </p:txBody>
      </p:sp>
      <p:sp>
        <p:nvSpPr>
          <p:cNvPr id="3077" name="Rectangle 5"/>
          <p:cNvSpPr>
            <a:spLocks noChangeArrowheads="1"/>
          </p:cNvSpPr>
          <p:nvPr/>
        </p:nvSpPr>
        <p:spPr bwMode="auto">
          <a:xfrm>
            <a:off x="966788" y="1874838"/>
            <a:ext cx="7212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78" name="Rectangle 6"/>
          <p:cNvSpPr>
            <a:spLocks noChangeArrowheads="1"/>
          </p:cNvSpPr>
          <p:nvPr/>
        </p:nvSpPr>
        <p:spPr bwMode="auto">
          <a:xfrm>
            <a:off x="966788" y="1874838"/>
            <a:ext cx="7212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79" name="Rectangle 7"/>
          <p:cNvSpPr>
            <a:spLocks noChangeArrowheads="1"/>
          </p:cNvSpPr>
          <p:nvPr/>
        </p:nvSpPr>
        <p:spPr bwMode="auto">
          <a:xfrm>
            <a:off x="966788" y="1874838"/>
            <a:ext cx="7212012" cy="31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000">
                <a:latin typeface="Arial" panose="020B0604020202020204" pitchFamily="34" charset="0"/>
              </a:rPr>
              <a:t>  </a:t>
            </a:r>
            <a:r>
              <a:rPr lang="en-US" altLang="en-US" sz="18800">
                <a:latin typeface="Arial" panose="020B0604020202020204" pitchFamily="34" charset="0"/>
              </a:rPr>
              <a:t> </a:t>
            </a:r>
            <a:r>
              <a:rPr lang="en-US" altLang="en-US" sz="1000">
                <a:latin typeface="Arial" panose="020B0604020202020204" pitchFamily="34" charset="0"/>
              </a:rPr>
              <a:t>                                                              </a:t>
            </a:r>
          </a:p>
          <a:p>
            <a:pPr eaLnBrk="0" hangingPunct="0"/>
            <a:endParaRPr lang="en-US" altLang="en-US" sz="1000">
              <a:latin typeface="Arial" panose="020B0604020202020204" pitchFamily="34" charset="0"/>
            </a:endParaRPr>
          </a:p>
        </p:txBody>
      </p:sp>
      <p:pic>
        <p:nvPicPr>
          <p:cNvPr id="3080" name="Picture 8" descr="Portrait of John Ad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38400"/>
            <a:ext cx="2711450" cy="3679825"/>
          </a:xfrm>
          <a:prstGeom prst="rect">
            <a:avLst/>
          </a:prstGeom>
          <a:noFill/>
          <a:extLst>
            <a:ext uri="{909E8E84-426E-40DD-AFC4-6F175D3DCCD1}">
              <a14:hiddenFill xmlns:a14="http://schemas.microsoft.com/office/drawing/2010/main">
                <a:solidFill>
                  <a:srgbClr val="FFFFFF"/>
                </a:solidFill>
              </a14:hiddenFill>
            </a:ext>
          </a:extLst>
        </p:spPr>
      </p:pic>
      <p:sp>
        <p:nvSpPr>
          <p:cNvPr id="3083" name="AutoShape 11"/>
          <p:cNvSpPr>
            <a:spLocks noChangeArrowheads="1"/>
          </p:cNvSpPr>
          <p:nvPr/>
        </p:nvSpPr>
        <p:spPr bwMode="auto">
          <a:xfrm>
            <a:off x="533400" y="2286000"/>
            <a:ext cx="3581400" cy="3810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700"/>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4" name="Rectangle 12"/>
          <p:cNvSpPr>
            <a:spLocks noChangeArrowheads="1"/>
          </p:cNvSpPr>
          <p:nvPr/>
        </p:nvSpPr>
        <p:spPr bwMode="auto">
          <a:xfrm>
            <a:off x="966788" y="1882775"/>
            <a:ext cx="7212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5" name="Rectangle 13"/>
          <p:cNvSpPr>
            <a:spLocks noChangeArrowheads="1"/>
          </p:cNvSpPr>
          <p:nvPr/>
        </p:nvSpPr>
        <p:spPr bwMode="auto">
          <a:xfrm>
            <a:off x="966788" y="1882775"/>
            <a:ext cx="7212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6" name="Rectangle 14"/>
          <p:cNvSpPr>
            <a:spLocks noChangeArrowheads="1"/>
          </p:cNvSpPr>
          <p:nvPr/>
        </p:nvSpPr>
        <p:spPr bwMode="auto">
          <a:xfrm>
            <a:off x="966788" y="1882775"/>
            <a:ext cx="7212012"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000">
                <a:latin typeface="Arial" panose="020B0604020202020204" pitchFamily="34" charset="0"/>
              </a:rPr>
              <a:t>  </a:t>
            </a:r>
            <a:r>
              <a:rPr lang="en-US" altLang="en-US" sz="18700">
                <a:latin typeface="Arial" panose="020B0604020202020204" pitchFamily="34" charset="0"/>
              </a:rPr>
              <a:t> </a:t>
            </a:r>
            <a:r>
              <a:rPr lang="en-US" altLang="en-US" sz="1000">
                <a:latin typeface="Arial" panose="020B0604020202020204" pitchFamily="34" charset="0"/>
              </a:rPr>
              <a:t>                                                        </a:t>
            </a:r>
          </a:p>
          <a:p>
            <a:pPr eaLnBrk="0" hangingPunct="0"/>
            <a:endParaRPr lang="en-US" altLang="en-US" sz="1000">
              <a:latin typeface="Arial" panose="020B0604020202020204" pitchFamily="34" charset="0"/>
            </a:endParaRPr>
          </a:p>
        </p:txBody>
      </p:sp>
      <p:pic>
        <p:nvPicPr>
          <p:cNvPr id="3087" name="Picture 15" descr="Portrait of Thomas Jeffer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143000"/>
            <a:ext cx="3702050"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080"/>
                                        </p:tgtEl>
                                        <p:attrNameLst>
                                          <p:attrName>style.visibility</p:attrName>
                                        </p:attrNameLst>
                                      </p:cBhvr>
                                      <p:to>
                                        <p:strVal val="visible"/>
                                      </p:to>
                                    </p:set>
                                    <p:anim calcmode="lin" valueType="num">
                                      <p:cBhvr additive="base">
                                        <p:cTn id="13" dur="500" fill="hold"/>
                                        <p:tgtEl>
                                          <p:spTgt spid="3080"/>
                                        </p:tgtEl>
                                        <p:attrNameLst>
                                          <p:attrName>ppt_x</p:attrName>
                                        </p:attrNameLst>
                                      </p:cBhvr>
                                      <p:tavLst>
                                        <p:tav tm="0">
                                          <p:val>
                                            <p:strVal val="0-#ppt_w/2"/>
                                          </p:val>
                                        </p:tav>
                                        <p:tav tm="100000">
                                          <p:val>
                                            <p:strVal val="#ppt_x"/>
                                          </p:val>
                                        </p:tav>
                                      </p:tavLst>
                                    </p:anim>
                                    <p:anim calcmode="lin" valueType="num">
                                      <p:cBhvr additive="base">
                                        <p:cTn id="14" dur="500" fill="hold"/>
                                        <p:tgtEl>
                                          <p:spTgt spid="30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083"/>
                                        </p:tgtEl>
                                        <p:attrNameLst>
                                          <p:attrName>style.visibility</p:attrName>
                                        </p:attrNameLst>
                                      </p:cBhvr>
                                      <p:to>
                                        <p:strVal val="visible"/>
                                      </p:to>
                                    </p:set>
                                    <p:anim calcmode="lin" valueType="num">
                                      <p:cBhvr additive="base">
                                        <p:cTn id="19" dur="500" fill="hold"/>
                                        <p:tgtEl>
                                          <p:spTgt spid="3083"/>
                                        </p:tgtEl>
                                        <p:attrNameLst>
                                          <p:attrName>ppt_x</p:attrName>
                                        </p:attrNameLst>
                                      </p:cBhvr>
                                      <p:tavLst>
                                        <p:tav tm="0">
                                          <p:val>
                                            <p:strVal val="0-#ppt_w/2"/>
                                          </p:val>
                                        </p:tav>
                                        <p:tav tm="100000">
                                          <p:val>
                                            <p:strVal val="#ppt_x"/>
                                          </p:val>
                                        </p:tav>
                                      </p:tavLst>
                                    </p:anim>
                                    <p:anim calcmode="lin" valueType="num">
                                      <p:cBhvr additive="base">
                                        <p:cTn id="20" dur="500" fill="hold"/>
                                        <p:tgtEl>
                                          <p:spTgt spid="308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nodeType="clickEffect">
                                  <p:stCondLst>
                                    <p:cond delay="0"/>
                                  </p:stCondLst>
                                  <p:childTnLst>
                                    <p:set>
                                      <p:cBhvr>
                                        <p:cTn id="24" dur="1" fill="hold">
                                          <p:stCondLst>
                                            <p:cond delay="499"/>
                                          </p:stCondLst>
                                        </p:cTn>
                                        <p:tgtEl>
                                          <p:spTgt spid="3087"/>
                                        </p:tgtEl>
                                        <p:attrNameLst>
                                          <p:attrName>style.visibility</p:attrName>
                                        </p:attrNameLst>
                                      </p:cBhvr>
                                      <p:to>
                                        <p:strVal val="visible"/>
                                      </p:to>
                                    </p:set>
                                    <p:anim to="" calcmode="lin" valueType="num">
                                      <p:cBhvr>
                                        <p:cTn id="25" dur="1" fill="hold"/>
                                        <p:tgtEl>
                                          <p:spTgt spid="3087"/>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76">
                                            <p:txEl>
                                              <p:pRg st="0" end="0"/>
                                            </p:txEl>
                                          </p:spTgt>
                                        </p:tgtEl>
                                        <p:attrNameLst>
                                          <p:attrName>style.visibility</p:attrName>
                                        </p:attrNameLst>
                                      </p:cBhvr>
                                      <p:to>
                                        <p:strVal val="visible"/>
                                      </p:to>
                                    </p:set>
                                    <p:anim calcmode="lin" valueType="num">
                                      <p:cBhvr additive="base">
                                        <p:cTn id="30" dur="500" fill="hold"/>
                                        <p:tgtEl>
                                          <p:spTgt spid="3076">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76">
                                            <p:txEl>
                                              <p:pRg st="1" end="1"/>
                                            </p:txEl>
                                          </p:spTgt>
                                        </p:tgtEl>
                                        <p:attrNameLst>
                                          <p:attrName>style.visibility</p:attrName>
                                        </p:attrNameLst>
                                      </p:cBhvr>
                                      <p:to>
                                        <p:strVal val="visible"/>
                                      </p:to>
                                    </p:set>
                                    <p:anim calcmode="lin" valueType="num">
                                      <p:cBhvr additive="base">
                                        <p:cTn id="36" dur="500" fill="hold"/>
                                        <p:tgtEl>
                                          <p:spTgt spid="3076">
                                            <p:txEl>
                                              <p:pRg st="1" end="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07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533400"/>
          </a:xfrm>
        </p:spPr>
        <p:txBody>
          <a:bodyPr/>
          <a:lstStyle/>
          <a:p>
            <a:r>
              <a:rPr lang="en-US" altLang="en-US" dirty="0"/>
              <a:t>Were you paying attention?</a:t>
            </a:r>
            <a:br>
              <a:rPr lang="en-US" altLang="en-US" dirty="0"/>
            </a:br>
            <a:r>
              <a:rPr lang="en-US" altLang="en-US" dirty="0"/>
              <a:t>Prove it be answering the below Questions</a:t>
            </a:r>
          </a:p>
        </p:txBody>
      </p:sp>
      <p:sp>
        <p:nvSpPr>
          <p:cNvPr id="16387" name="Rectangle 3"/>
          <p:cNvSpPr>
            <a:spLocks noGrp="1" noChangeArrowheads="1"/>
          </p:cNvSpPr>
          <p:nvPr>
            <p:ph type="body" idx="1"/>
          </p:nvPr>
        </p:nvSpPr>
        <p:spPr/>
        <p:txBody>
          <a:bodyPr/>
          <a:lstStyle/>
          <a:p>
            <a:r>
              <a:rPr lang="en-US" altLang="en-US"/>
              <a:t>How did Jefferson’s actions reflect his democratic beliefs?</a:t>
            </a:r>
          </a:p>
          <a:p>
            <a:r>
              <a:rPr lang="en-US" altLang="en-US"/>
              <a:t>Why did Federalists worry when Jefferson became president?</a:t>
            </a:r>
          </a:p>
        </p:txBody>
      </p:sp>
      <p:pic>
        <p:nvPicPr>
          <p:cNvPr id="16388" name="Picture 4" descr="MC90031177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770313"/>
            <a:ext cx="2073275" cy="3087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28600"/>
            <a:ext cx="7772400" cy="1143000"/>
          </a:xfrm>
        </p:spPr>
        <p:txBody>
          <a:bodyPr/>
          <a:lstStyle/>
          <a:p>
            <a:r>
              <a:rPr lang="en-US" altLang="en-US"/>
              <a:t>What changes did Jefferson make?</a:t>
            </a:r>
          </a:p>
        </p:txBody>
      </p:sp>
      <p:sp>
        <p:nvSpPr>
          <p:cNvPr id="4099" name="Rectangle 3"/>
          <p:cNvSpPr>
            <a:spLocks noGrp="1" noChangeArrowheads="1"/>
          </p:cNvSpPr>
          <p:nvPr>
            <p:ph type="body" sz="half" idx="1"/>
          </p:nvPr>
        </p:nvSpPr>
        <p:spPr>
          <a:xfrm>
            <a:off x="304800" y="1752600"/>
            <a:ext cx="4191000" cy="4114800"/>
          </a:xfrm>
        </p:spPr>
        <p:txBody>
          <a:bodyPr/>
          <a:lstStyle/>
          <a:p>
            <a:pPr>
              <a:lnSpc>
                <a:spcPct val="90000"/>
              </a:lnSpc>
            </a:pPr>
            <a:r>
              <a:rPr lang="en-US" altLang="en-US" sz="1900"/>
              <a:t>Jefferson did want to change the federalist </a:t>
            </a:r>
            <a:r>
              <a:rPr lang="en-US" altLang="en-US" sz="1900" b="1" i="1" u="sng"/>
              <a:t>policies</a:t>
            </a:r>
            <a:r>
              <a:rPr lang="en-US" altLang="en-US" sz="1900"/>
              <a:t>.  Jefferson believed the nation’s </a:t>
            </a:r>
            <a:r>
              <a:rPr lang="en-US" altLang="en-US" sz="1900" b="1" i="1" u="sng"/>
              <a:t>strength</a:t>
            </a:r>
            <a:r>
              <a:rPr lang="en-US" altLang="en-US" sz="1900"/>
              <a:t> came from ordinary people and he also believed that the federal government had become too </a:t>
            </a:r>
            <a:r>
              <a:rPr lang="en-US" altLang="en-US" sz="1900" b="1" i="1" u="sng"/>
              <a:t>strong</a:t>
            </a:r>
            <a:r>
              <a:rPr lang="en-US" altLang="en-US" sz="1900"/>
              <a:t>.</a:t>
            </a:r>
          </a:p>
          <a:p>
            <a:pPr>
              <a:lnSpc>
                <a:spcPct val="90000"/>
              </a:lnSpc>
            </a:pPr>
            <a:r>
              <a:rPr lang="en-US" altLang="en-US" sz="1900"/>
              <a:t>Jefferson made several changes including reducing the federal </a:t>
            </a:r>
            <a:r>
              <a:rPr lang="en-US" altLang="en-US" sz="1900" b="1" i="1" u="sng"/>
              <a:t>budget</a:t>
            </a:r>
            <a:r>
              <a:rPr lang="en-US" altLang="en-US" sz="1900"/>
              <a:t>.  Jefferson believed in </a:t>
            </a:r>
            <a:r>
              <a:rPr lang="en-US" altLang="en-US" sz="1900" b="1" i="1" u="sng"/>
              <a:t>Laissez Faire</a:t>
            </a:r>
            <a:r>
              <a:rPr lang="en-US" altLang="en-US" sz="1900"/>
              <a:t> economics.  This is a free market with very little regulation.</a:t>
            </a:r>
          </a:p>
          <a:p>
            <a:pPr>
              <a:lnSpc>
                <a:spcPct val="90000"/>
              </a:lnSpc>
            </a:pPr>
            <a:r>
              <a:rPr lang="en-US" altLang="en-US" sz="1900"/>
              <a:t>Laissez faire was very different from the Federalist view.  The Federalist had thought the government should try and promote trade and manufacturing.</a:t>
            </a:r>
          </a:p>
        </p:txBody>
      </p:sp>
      <p:pic>
        <p:nvPicPr>
          <p:cNvPr id="4104" name="Picture 8" descr="Portrait_of_Jefferson"/>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38700" y="1981200"/>
            <a:ext cx="34290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104"/>
                                        </p:tgtEl>
                                        <p:attrNameLst>
                                          <p:attrName>style.visibility</p:attrName>
                                        </p:attrNameLst>
                                      </p:cBhvr>
                                      <p:to>
                                        <p:strVal val="visible"/>
                                      </p:to>
                                    </p:set>
                                    <p:anim calcmode="lin" valueType="num">
                                      <p:cBhvr>
                                        <p:cTn id="13" dur="500" fill="hold"/>
                                        <p:tgtEl>
                                          <p:spTgt spid="4104"/>
                                        </p:tgtEl>
                                        <p:attrNameLst>
                                          <p:attrName>ppt_w</p:attrName>
                                        </p:attrNameLst>
                                      </p:cBhvr>
                                      <p:tavLst>
                                        <p:tav tm="0">
                                          <p:val>
                                            <p:fltVal val="0"/>
                                          </p:val>
                                        </p:tav>
                                        <p:tav tm="100000">
                                          <p:val>
                                            <p:strVal val="#ppt_w"/>
                                          </p:val>
                                        </p:tav>
                                      </p:tavLst>
                                    </p:anim>
                                    <p:anim calcmode="lin" valueType="num">
                                      <p:cBhvr>
                                        <p:cTn id="14" dur="500" fill="hold"/>
                                        <p:tgtEl>
                                          <p:spTgt spid="410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19" dur="500"/>
                                        <p:tgtEl>
                                          <p:spTgt spid="4099">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099">
                                            <p:txEl>
                                              <p:pRg st="1" end="1"/>
                                            </p:txEl>
                                          </p:spTgt>
                                        </p:tgtEl>
                                        <p:attrNameLst>
                                          <p:attrName>style.visibility</p:attrName>
                                        </p:attrNameLst>
                                      </p:cBhvr>
                                      <p:to>
                                        <p:strVal val="visible"/>
                                      </p:to>
                                    </p:set>
                                    <p:animEffect transition="in" filter="randombar(horizontal)">
                                      <p:cBhvr>
                                        <p:cTn id="24" dur="500"/>
                                        <p:tgtEl>
                                          <p:spTgt spid="4099">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29"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Changing Federalist Policies</a:t>
            </a:r>
          </a:p>
        </p:txBody>
      </p:sp>
      <p:sp>
        <p:nvSpPr>
          <p:cNvPr id="11267" name="Rectangle 3"/>
          <p:cNvSpPr>
            <a:spLocks noGrp="1" noChangeArrowheads="1"/>
          </p:cNvSpPr>
          <p:nvPr>
            <p:ph type="body" idx="1"/>
          </p:nvPr>
        </p:nvSpPr>
        <p:spPr>
          <a:xfrm>
            <a:off x="228600" y="1676400"/>
            <a:ext cx="7010400" cy="4495800"/>
          </a:xfrm>
        </p:spPr>
        <p:txBody>
          <a:bodyPr/>
          <a:lstStyle/>
          <a:p>
            <a:pPr>
              <a:lnSpc>
                <a:spcPct val="80000"/>
              </a:lnSpc>
            </a:pPr>
            <a:r>
              <a:rPr lang="en-US" altLang="en-US" sz="3000" dirty="0"/>
              <a:t>Jefferson did many things as president to </a:t>
            </a:r>
            <a:r>
              <a:rPr lang="en-US" altLang="en-US" sz="3000" b="1" i="1" u="sng" dirty="0"/>
              <a:t>weaken</a:t>
            </a:r>
            <a:r>
              <a:rPr lang="en-US" altLang="en-US" sz="3000" dirty="0"/>
              <a:t> the power of the federal government.  He reduced the size of the </a:t>
            </a:r>
            <a:r>
              <a:rPr lang="en-US" altLang="en-US" sz="3000" b="1" i="1" u="sng" dirty="0"/>
              <a:t>army</a:t>
            </a:r>
            <a:r>
              <a:rPr lang="en-US" altLang="en-US" sz="3000" dirty="0"/>
              <a:t> and </a:t>
            </a:r>
            <a:r>
              <a:rPr lang="en-US" altLang="en-US" sz="3000" b="1" i="1" u="sng" dirty="0"/>
              <a:t>navy</a:t>
            </a:r>
            <a:r>
              <a:rPr lang="en-US" altLang="en-US" sz="3000" dirty="0"/>
              <a:t> and repealed the whiskey tax.  He also pardoned all those put in jail because of the </a:t>
            </a:r>
            <a:r>
              <a:rPr lang="en-US" altLang="en-US" sz="3000" b="1" i="1" u="sng" dirty="0"/>
              <a:t>sedition</a:t>
            </a:r>
            <a:r>
              <a:rPr lang="en-US" altLang="en-US" sz="3000" dirty="0"/>
              <a:t> acts.</a:t>
            </a:r>
          </a:p>
          <a:p>
            <a:pPr>
              <a:lnSpc>
                <a:spcPct val="80000"/>
              </a:lnSpc>
            </a:pPr>
            <a:r>
              <a:rPr lang="en-US" altLang="en-US" sz="3000" dirty="0"/>
              <a:t>One Federalist idea Jefferson agreed with was the Bank of the United States so he kept that. </a:t>
            </a:r>
          </a:p>
          <a:p>
            <a:pPr>
              <a:lnSpc>
                <a:spcPct val="80000"/>
              </a:lnSpc>
            </a:pP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Review, Answer the following questions</a:t>
            </a:r>
          </a:p>
        </p:txBody>
      </p:sp>
      <p:sp>
        <p:nvSpPr>
          <p:cNvPr id="17411" name="Rectangle 3"/>
          <p:cNvSpPr>
            <a:spLocks noGrp="1" noChangeArrowheads="1"/>
          </p:cNvSpPr>
          <p:nvPr>
            <p:ph type="body" idx="1"/>
          </p:nvPr>
        </p:nvSpPr>
        <p:spPr/>
        <p:txBody>
          <a:bodyPr/>
          <a:lstStyle/>
          <a:p>
            <a:r>
              <a:rPr lang="en-US" altLang="en-US" dirty="0"/>
              <a:t>In what ways did Jefferson try to reduce the size and power of the federal government?</a:t>
            </a:r>
          </a:p>
          <a:p>
            <a:r>
              <a:rPr lang="en-US" altLang="en-US" dirty="0"/>
              <a:t>In what ways did Jefferson try to include the Federalist and their ideas during his presidency?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t>Marbury vs. Madison</a:t>
            </a:r>
          </a:p>
        </p:txBody>
      </p:sp>
      <p:sp>
        <p:nvSpPr>
          <p:cNvPr id="12291" name="Rectangle 3"/>
          <p:cNvSpPr>
            <a:spLocks noGrp="1" noChangeArrowheads="1"/>
          </p:cNvSpPr>
          <p:nvPr>
            <p:ph type="body" idx="1"/>
          </p:nvPr>
        </p:nvSpPr>
        <p:spPr>
          <a:xfrm>
            <a:off x="228600" y="1905000"/>
            <a:ext cx="4343400" cy="4953000"/>
          </a:xfrm>
        </p:spPr>
        <p:txBody>
          <a:bodyPr/>
          <a:lstStyle/>
          <a:p>
            <a:pPr>
              <a:lnSpc>
                <a:spcPct val="80000"/>
              </a:lnSpc>
            </a:pPr>
            <a:r>
              <a:rPr lang="en-US" altLang="en-US" sz="2400"/>
              <a:t>The very last night John Adams was president, he appointed William Marbury as a new judge.  Marbury was a Federalist.</a:t>
            </a:r>
          </a:p>
          <a:p>
            <a:pPr>
              <a:lnSpc>
                <a:spcPct val="80000"/>
              </a:lnSpc>
            </a:pPr>
            <a:r>
              <a:rPr lang="en-US" altLang="en-US" sz="2400"/>
              <a:t>Jefferson believed Adams was trying to strengthen the courts.  He also thought the naming a new judge was his decision to make. Jefferson told his Secretary of State – James Madison not to deliver the official papers that would make Marbury a judge so Marbury sued to get the job.</a:t>
            </a:r>
          </a:p>
          <a:p>
            <a:pPr>
              <a:lnSpc>
                <a:spcPct val="80000"/>
              </a:lnSpc>
              <a:buFontTx/>
              <a:buNone/>
            </a:pPr>
            <a:endParaRPr lang="en-US" altLang="en-US" sz="2400"/>
          </a:p>
        </p:txBody>
      </p:sp>
      <p:pic>
        <p:nvPicPr>
          <p:cNvPr id="12293" name="Picture 5" descr="cou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209800"/>
            <a:ext cx="4648200" cy="297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Jefferson wins…or maybe not?</a:t>
            </a:r>
          </a:p>
        </p:txBody>
      </p:sp>
      <p:sp>
        <p:nvSpPr>
          <p:cNvPr id="13315" name="Rectangle 3"/>
          <p:cNvSpPr>
            <a:spLocks noGrp="1" noChangeArrowheads="1"/>
          </p:cNvSpPr>
          <p:nvPr>
            <p:ph type="body" idx="1"/>
          </p:nvPr>
        </p:nvSpPr>
        <p:spPr>
          <a:xfrm>
            <a:off x="228600" y="1828800"/>
            <a:ext cx="3733800" cy="4724400"/>
          </a:xfrm>
        </p:spPr>
        <p:txBody>
          <a:bodyPr/>
          <a:lstStyle/>
          <a:p>
            <a:r>
              <a:rPr lang="en-US" altLang="en-US"/>
              <a:t>The Supreme Court ruled in favor of James Madison saying that Marbury would not be allowed to take the judge position. </a:t>
            </a:r>
          </a:p>
          <a:p>
            <a:endParaRPr lang="en-US" altLang="en-US"/>
          </a:p>
        </p:txBody>
      </p:sp>
      <p:pic>
        <p:nvPicPr>
          <p:cNvPr id="13322" name="Picture 10" descr="mqdefa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438400"/>
            <a:ext cx="4343400" cy="2443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RespondQuestionMaster">
  <a:themeElements>
    <a:clrScheme name="iRespondQuestion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RespondQuestion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iRespondQuestion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RespondQuestion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RespondQuestion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RespondQuestion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RespondQuestion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RespondQuestion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RespondQuestion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RespondGraphMaster">
  <a:themeElements>
    <a:clrScheme name="iRespondGraph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RespondGraph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iRespondGraph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RespondGraph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RespondGraph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RespondGraph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RespondGraph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RespondGraph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RespondGraph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TotalTime>
  <Words>586</Words>
  <Application>Microsoft Office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Times New Roman</vt:lpstr>
      <vt:lpstr>Default Design</vt:lpstr>
      <vt:lpstr>iRespondQuestionMaster</vt:lpstr>
      <vt:lpstr>iRespondGraphMaster</vt:lpstr>
      <vt:lpstr>Chapter 8 Section 1 </vt:lpstr>
      <vt:lpstr>Key Terms</vt:lpstr>
      <vt:lpstr>Changing Presidents</vt:lpstr>
      <vt:lpstr>Were you paying attention? Prove it be answering the below Questions</vt:lpstr>
      <vt:lpstr>What changes did Jefferson make?</vt:lpstr>
      <vt:lpstr>Changing Federalist Policies</vt:lpstr>
      <vt:lpstr>Review, Answer the following questions</vt:lpstr>
      <vt:lpstr>Marbury vs. Madison</vt:lpstr>
      <vt:lpstr>Jefferson wins…or maybe not?</vt:lpstr>
      <vt:lpstr>Marbury V. Madison</vt:lpstr>
      <vt:lpstr>Do you think Jefferson was happy about the Supreme Court verdict? Why or why not?</vt:lpstr>
      <vt:lpstr>Last Questions of the PowerPoint</vt:lpstr>
    </vt:vector>
  </TitlesOfParts>
  <Company>CISD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Jefferson and the Louisiana Purchase</dc:title>
  <dc:creator>8th Grade Social Studies</dc:creator>
  <cp:lastModifiedBy>Ryan Kay</cp:lastModifiedBy>
  <cp:revision>19</cp:revision>
  <dcterms:created xsi:type="dcterms:W3CDTF">2006-01-31T14:19:18Z</dcterms:created>
  <dcterms:modified xsi:type="dcterms:W3CDTF">2019-02-12T15:33:42Z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