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sldIdLst>
    <p:sldId id="637" r:id="rId2"/>
    <p:sldId id="638" r:id="rId3"/>
    <p:sldId id="639" r:id="rId4"/>
    <p:sldId id="640" r:id="rId5"/>
    <p:sldId id="641" r:id="rId6"/>
    <p:sldId id="642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17" r:id="rId22"/>
    <p:sldId id="618" r:id="rId23"/>
    <p:sldId id="619" r:id="rId24"/>
    <p:sldId id="620" r:id="rId25"/>
    <p:sldId id="621" r:id="rId26"/>
    <p:sldId id="622" r:id="rId27"/>
    <p:sldId id="616" r:id="rId28"/>
    <p:sldId id="610" r:id="rId29"/>
    <p:sldId id="609" r:id="rId30"/>
    <p:sldId id="611" r:id="rId31"/>
    <p:sldId id="615" r:id="rId32"/>
    <p:sldId id="612" r:id="rId33"/>
    <p:sldId id="613" r:id="rId34"/>
    <p:sldId id="614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3300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826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72E797-EFF6-411D-A36A-8BB4A0097C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A63AC-2FB4-4894-85C6-48D903A9327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6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E8C8F-40EB-40E5-B757-BCB6A62B9D6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9DA36-7C61-4092-9CEE-83E9E48D1E7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63799-DE7E-4AAE-BD4C-FBABE682E52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44E13-DB70-47CF-AD9F-DDF2679701C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1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F7AFF-98C3-4E9A-87AA-29279C96629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3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8279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233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4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9684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269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889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90897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855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682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227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952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27649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43752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58674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67818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467600" y="6016625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Projects\Holt\HRWScience\HRWScience\SS_National_US_1877\Files\Ch08\expnding_frntiers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400"/>
              <a:t>Jefferson Becomes President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19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   Thomas Jefferson’s election began a new </a:t>
            </a:r>
            <a:b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era in American government.</a:t>
            </a:r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election of 1800 marked the first peaceful transition in power from one political party to another.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President Jefferson’s beliefs about the federal government were reflected in his policies.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i="1">
                <a:solidFill>
                  <a:srgbClr val="003300"/>
                </a:solidFill>
                <a:latin typeface="Verdana" panose="020B0604030504040204" pitchFamily="34" charset="0"/>
              </a:rPr>
              <a:t>Marbury </a:t>
            </a: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v. </a:t>
            </a:r>
            <a:r>
              <a:rPr lang="en-US" altLang="en-US" sz="2000" i="1">
                <a:solidFill>
                  <a:srgbClr val="003300"/>
                </a:solidFill>
                <a:latin typeface="Verdana" panose="020B0604030504040204" pitchFamily="34" charset="0"/>
              </a:rPr>
              <a:t>Madison</a:t>
            </a: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 increased the power of the judicial branch of government.</a:t>
            </a:r>
            <a:endParaRPr lang="en-US" altLang="en-US" sz="2000" i="1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45568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5691" name="Picture 11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92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93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The Louisiana Purchase almost doubled </a:t>
            </a:r>
            <a:br>
              <a:rPr lang="en-US" altLang="en-US" sz="2400"/>
            </a:br>
            <a:r>
              <a:rPr lang="en-US" altLang="en-US" sz="2400"/>
              <a:t>the size of the United States.</a:t>
            </a:r>
          </a:p>
        </p:txBody>
      </p:sp>
      <p:sp>
        <p:nvSpPr>
          <p:cNvPr id="450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Jefferson sent ambassador to France to try to buy New Orleans.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French offered to sell all of Louisiana.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Napoléon had wanted to set up a North American empire, but a revolt in Haiti ruined those plans.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Price was $15 million.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Louisiana Purchase</a:t>
            </a:r>
            <a:r>
              <a:rPr lang="en-US" altLang="en-US" sz="2000">
                <a:solidFill>
                  <a:srgbClr val="003300"/>
                </a:solidFill>
              </a:rPr>
              <a:t> approved by Senate on October 20, 1803.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Nearly doubled size of United States.</a:t>
            </a:r>
          </a:p>
        </p:txBody>
      </p:sp>
      <p:sp>
        <p:nvSpPr>
          <p:cNvPr id="45056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68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7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 Expeditions led by Lewis, Clark, and Pike increased Americans’ understanding </a:t>
            </a:r>
            <a:br>
              <a:rPr lang="en-US" altLang="en-US" sz="2400"/>
            </a:br>
            <a:r>
              <a:rPr lang="en-US" altLang="en-US" sz="2400"/>
              <a:t>of the West. </a:t>
            </a:r>
          </a:p>
        </p:txBody>
      </p:sp>
      <p:sp>
        <p:nvSpPr>
          <p:cNvPr id="4515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2819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Lewis and Clark Expedition</a:t>
            </a:r>
            <a:endParaRPr lang="en-US" altLang="en-US" sz="200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Expedition to explore the Louisiana Purchase.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Led by </a:t>
            </a:r>
            <a:r>
              <a:rPr lang="en-US" altLang="en-US" sz="2000" b="1">
                <a:solidFill>
                  <a:srgbClr val="003300"/>
                </a:solidFill>
              </a:rPr>
              <a:t>Meriwether Lewis </a:t>
            </a:r>
            <a:r>
              <a:rPr lang="en-US" altLang="en-US" sz="2000">
                <a:solidFill>
                  <a:srgbClr val="003300"/>
                </a:solidFill>
              </a:rPr>
              <a:t>and</a:t>
            </a:r>
            <a:r>
              <a:rPr lang="en-US" altLang="en-US" sz="2000" b="1">
                <a:solidFill>
                  <a:srgbClr val="003300"/>
                </a:solidFill>
              </a:rPr>
              <a:t> William Clark</a:t>
            </a:r>
            <a:r>
              <a:rPr lang="en-US" altLang="en-US" sz="2000">
                <a:solidFill>
                  <a:srgbClr val="00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Included 50 skilled frontiersmen.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Began near St. Louis on May 14, 1804.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Reached the Pacific Ocean in November, 1805.</a:t>
            </a:r>
          </a:p>
        </p:txBody>
      </p:sp>
      <p:sp>
        <p:nvSpPr>
          <p:cNvPr id="45158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8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1592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9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Contact with Native Americans</a:t>
            </a: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Lewis used interpreters to talk to leaders of each of the peoples they met.</a:t>
            </a: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533400" y="2390775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Told them United States now owned land on which Native Americans lived.</a:t>
            </a: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533400" y="3330575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Relied on goodwill of the peoples they met.</a:t>
            </a:r>
          </a:p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- Given food by Shoshone, Nez Percé, and others.	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533400" y="4276725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Sacagawea,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a Shoshone woman, served as a guide and interpreter.</a:t>
            </a:r>
          </a:p>
        </p:txBody>
      </p:sp>
      <p:pic>
        <p:nvPicPr>
          <p:cNvPr id="452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908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81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958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9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20" name="Rectangl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2623" name="Picture 15" descr="Untitled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24" name="Rectangle 1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25" name="Rectangle 1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animBg="1"/>
      <p:bldP spid="452612" grpId="0" animBg="1"/>
      <p:bldP spid="452613" grpId="0" animBg="1"/>
      <p:bldP spid="4526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Pike’s Exploration</a:t>
            </a:r>
          </a:p>
        </p:txBody>
      </p:sp>
      <p:sp>
        <p:nvSpPr>
          <p:cNvPr id="4546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4038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Zebulon Pike</a:t>
            </a:r>
            <a:r>
              <a:rPr lang="en-US" altLang="en-US" sz="2000">
                <a:solidFill>
                  <a:srgbClr val="003300"/>
                </a:solidFill>
              </a:rPr>
              <a:t>,</a:t>
            </a:r>
            <a:r>
              <a:rPr lang="en-US" altLang="en-US" sz="2000" b="1">
                <a:solidFill>
                  <a:srgbClr val="003300"/>
                </a:solidFill>
              </a:rPr>
              <a:t> </a:t>
            </a:r>
            <a:r>
              <a:rPr lang="en-US" altLang="en-US" sz="2000">
                <a:solidFill>
                  <a:srgbClr val="003300"/>
                </a:solidFill>
              </a:rPr>
              <a:t>an army officer, led another expedition to the West in 1806.</a:t>
            </a:r>
            <a:endParaRPr lang="en-US" altLang="en-US" sz="2000" b="1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Explored area near Louisiana Territory’s western border with New Spain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Headed into Rocky Mountains in present-day Colorado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Traveled into Spanish lands and was arrested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When finally released, still praised the opportunities for doing business with the Spanish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Pike’s report offered Americans their first description of the Southwest.</a:t>
            </a:r>
          </a:p>
        </p:txBody>
      </p:sp>
      <p:sp>
        <p:nvSpPr>
          <p:cNvPr id="454660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4664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6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Coming of the War</a:t>
            </a: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19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143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Challenges at home and abroad led the United States to declare war on Great Britain.</a:t>
            </a:r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Violations of U.S. neutrality led Congress to enact a ban on trade.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Native Americans, Great Britain, and the United States came into conflict in the West.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War Hawks led a growing call for war with Great Britain.</a:t>
            </a:r>
          </a:p>
        </p:txBody>
      </p:sp>
      <p:sp>
        <p:nvSpPr>
          <p:cNvPr id="43827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8280" name="Picture 8" descr="Untitled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8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8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Violations of U.S. neutrality led Congress </a:t>
            </a:r>
            <a:br>
              <a:rPr lang="en-US" altLang="en-US" sz="2400"/>
            </a:br>
            <a:r>
              <a:rPr lang="en-US" altLang="en-US" sz="2400"/>
              <a:t>to enact a ban on trade. </a:t>
            </a:r>
          </a:p>
        </p:txBody>
      </p:sp>
      <p:sp>
        <p:nvSpPr>
          <p:cNvPr id="440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905000"/>
            <a:ext cx="8077200" cy="3810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Overseas trade was profitable but risky.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Barbary pirates, along the coast of Africa, would capture ships.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Attacks continued until the United States sent the USS </a:t>
            </a:r>
            <a:r>
              <a:rPr lang="en-US" altLang="en-US" sz="1600" i="1">
                <a:solidFill>
                  <a:srgbClr val="003300"/>
                </a:solidFill>
              </a:rPr>
              <a:t>Constitution</a:t>
            </a:r>
            <a:r>
              <a:rPr lang="en-US" altLang="en-US" sz="1600">
                <a:solidFill>
                  <a:srgbClr val="003300"/>
                </a:solidFill>
              </a:rPr>
              <a:t> and other warships to stop the pirates.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British and French tried to stop the United States from aiding the other while they were at war in 1803.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British stopped American merchant ships to search for British sailors who had run away from British navy.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British sailors were forced to return and sometimes U.S. citizens were taken by accident.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British ship </a:t>
            </a:r>
            <a:r>
              <a:rPr lang="en-US" altLang="en-US" sz="1600" i="1">
                <a:solidFill>
                  <a:srgbClr val="003300"/>
                </a:solidFill>
              </a:rPr>
              <a:t>Leopard</a:t>
            </a:r>
            <a:r>
              <a:rPr lang="en-US" altLang="en-US" sz="1600">
                <a:solidFill>
                  <a:srgbClr val="003300"/>
                </a:solidFill>
              </a:rPr>
              <a:t> stopped U.S. Navy ship </a:t>
            </a:r>
            <a:r>
              <a:rPr lang="en-US" altLang="en-US" sz="1600" i="1">
                <a:solidFill>
                  <a:srgbClr val="003300"/>
                </a:solidFill>
              </a:rPr>
              <a:t>Chesapeake </a:t>
            </a:r>
            <a:r>
              <a:rPr lang="en-US" altLang="en-US" sz="1600">
                <a:solidFill>
                  <a:srgbClr val="003300"/>
                </a:solidFill>
              </a:rPr>
              <a:t>and took sailors by force.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Attack on </a:t>
            </a:r>
            <a:r>
              <a:rPr lang="en-US" altLang="en-US" sz="1600" i="1">
                <a:solidFill>
                  <a:srgbClr val="003300"/>
                </a:solidFill>
              </a:rPr>
              <a:t>Chesapeake </a:t>
            </a:r>
            <a:r>
              <a:rPr lang="en-US" altLang="en-US" sz="1600">
                <a:solidFill>
                  <a:srgbClr val="003300"/>
                </a:solidFill>
              </a:rPr>
              <a:t>stunned Americans.</a:t>
            </a:r>
          </a:p>
        </p:txBody>
      </p:sp>
      <p:sp>
        <p:nvSpPr>
          <p:cNvPr id="44032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2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28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3582988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Embargo Act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Embargo Act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passed in 1807, banning trade with all foreign countries to punish Britain and France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Devastated American merchants, who lost much money without trade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Damaged Jefferson and strengthened Federalists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Had little effect on Britain and France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United States’ Response</a:t>
            </a:r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4419600" y="1447800"/>
            <a:ext cx="3735388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Non-Intercourse Act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Congress replaced unpopular Embargo Act with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Non-Intercourse Act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in 1809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Banned trade only with Britain, France, and their colonies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U.S. trade would resume with first side to stop violating American neutrality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Law was no more suc-cessful than Embargo Act</a:t>
            </a:r>
          </a:p>
        </p:txBody>
      </p:sp>
      <p:sp>
        <p:nvSpPr>
          <p:cNvPr id="44135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52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1355" name="Picture 11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6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5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 animBg="1"/>
      <p:bldP spid="4413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Conflict Over Land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533400" y="38100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Tecumseh Resists U.S. Settlers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533400" y="2600325"/>
            <a:ext cx="7620000" cy="1025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British and Native Americans clashed with American settlers over land in the West.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British agents armed Native Americans along western frontier.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533400" y="4276725"/>
            <a:ext cx="7620000" cy="1025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Tecumseh,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a Shawnee chief, emerged as leader.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Hoped to unite Native Americans of northwestern frontier, the South, and the eastern Mississippi Valley.</a:t>
            </a:r>
          </a:p>
        </p:txBody>
      </p:sp>
      <p:sp>
        <p:nvSpPr>
          <p:cNvPr id="4423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 Native Americans, Great Britain, </a:t>
            </a:r>
            <a:br>
              <a:rPr lang="en-US" altLang="en-US" sz="2400"/>
            </a:br>
            <a:r>
              <a:rPr lang="en-US" altLang="en-US" sz="2400"/>
              <a:t>and the United States came </a:t>
            </a:r>
            <a:br>
              <a:rPr lang="en-US" altLang="en-US" sz="2400"/>
            </a:br>
            <a:r>
              <a:rPr lang="en-US" altLang="en-US" sz="2400"/>
              <a:t>into conflict in the West.</a:t>
            </a:r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718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640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7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37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2381" name="Picture 13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8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2383" name="Rectangl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442371" grpId="0"/>
      <p:bldP spid="442372" grpId="0" animBg="1"/>
      <p:bldP spid="4423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Battle of Tippecanoe </a:t>
            </a:r>
          </a:p>
        </p:txBody>
      </p:sp>
      <p:sp>
        <p:nvSpPr>
          <p:cNvPr id="443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4419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Tecumseh founded village near Tippecanoe and Wabash rivers in Indiana Territory.   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Tecumseh was a brilliant speaker and leader.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He wanted to unite the Native Americans to resist settlers.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Governor William Henry Harrison warned Tecumseh not to resist power of the United States.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Harrison led army in attack on village in 1811.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Was worried that with British backing, Tecumseh could be a serious threat to U.S. power in the West.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U.S. forces won </a:t>
            </a:r>
            <a:r>
              <a:rPr lang="en-US" altLang="en-US" sz="2000" b="1">
                <a:solidFill>
                  <a:srgbClr val="003300"/>
                </a:solidFill>
              </a:rPr>
              <a:t>Battle of Tippecanoe</a:t>
            </a:r>
            <a:r>
              <a:rPr lang="en-US" altLang="en-US" sz="2000">
                <a:solidFill>
                  <a:srgbClr val="003300"/>
                </a:solidFill>
              </a:rPr>
              <a:t>, and Tecumseh fled to Canada.</a:t>
            </a:r>
          </a:p>
        </p:txBody>
      </p:sp>
      <p:sp>
        <p:nvSpPr>
          <p:cNvPr id="443396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3400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340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0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War Hawks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533400" y="43053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The Opposition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533400" y="2619375"/>
            <a:ext cx="7620000" cy="16303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Evidence of British support for Tecumseh inflamed Americans.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Some young members of Congress from the South and West, called </a:t>
            </a: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War Hawks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, demanded war against Britain.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They were angered by British trade restrictions and wanted to invade Canada for more land to settle.</a:t>
            </a: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533400" y="4786313"/>
            <a:ext cx="7620000" cy="10810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New England Federalists opposed war.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British trade restrictions hurt New England’s economy.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Others argued that the United States was not ready to fight.</a:t>
            </a:r>
          </a:p>
        </p:txBody>
      </p:sp>
      <p:sp>
        <p:nvSpPr>
          <p:cNvPr id="44442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 The War Hawks led a growing call for </a:t>
            </a:r>
            <a:br>
              <a:rPr lang="en-US" altLang="en-US" sz="2400"/>
            </a:br>
            <a:r>
              <a:rPr lang="en-US" altLang="en-US" sz="2400"/>
              <a:t>war with Great Britain.</a:t>
            </a:r>
          </a:p>
        </p:txBody>
      </p:sp>
      <p:pic>
        <p:nvPicPr>
          <p:cNvPr id="4444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68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73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5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44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4429" name="Picture 13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30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4431" name="Rectangl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/>
      <p:bldP spid="444419" grpId="0" build="allAtOnce"/>
      <p:bldP spid="444420" grpId="0" animBg="1"/>
      <p:bldP spid="4444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The election of 1800 marked the first peaceful transition in power from </a:t>
            </a:r>
            <a:br>
              <a:rPr lang="en-US" altLang="en-US" sz="2400"/>
            </a:br>
            <a:r>
              <a:rPr lang="en-US" altLang="en-US" sz="2400"/>
              <a:t>one political party to another. </a:t>
            </a:r>
          </a:p>
        </p:txBody>
      </p:sp>
      <p:sp>
        <p:nvSpPr>
          <p:cNvPr id="457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Federalists </a:t>
            </a:r>
            <a:r>
              <a:rPr lang="en-US" altLang="en-US" sz="2000" b="1">
                <a:solidFill>
                  <a:srgbClr val="003300"/>
                </a:solidFill>
              </a:rPr>
              <a:t>John Adams </a:t>
            </a:r>
            <a:r>
              <a:rPr lang="en-US" altLang="en-US" sz="2000">
                <a:solidFill>
                  <a:srgbClr val="003300"/>
                </a:solidFill>
              </a:rPr>
              <a:t>and Charles C. Pinckney ran against Democratic-Republicans </a:t>
            </a:r>
            <a:r>
              <a:rPr lang="en-US" altLang="en-US" sz="2000" b="1">
                <a:solidFill>
                  <a:srgbClr val="003300"/>
                </a:solidFill>
              </a:rPr>
              <a:t>Thomas Jefferson</a:t>
            </a:r>
            <a:r>
              <a:rPr lang="en-US" altLang="en-US" sz="2000">
                <a:solidFill>
                  <a:srgbClr val="003300"/>
                </a:solidFill>
              </a:rPr>
              <a:t> and Aaron Burr.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Jefferson and Burr tied, with 73 electoral votes each.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House broke the tie by selecting Jefferson to be president; Burr became vice president.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tie led to the passage of the Twelfth Amendment, which provided for a separate ballot for president and vice president in the next election.</a:t>
            </a:r>
          </a:p>
        </p:txBody>
      </p:sp>
      <p:sp>
        <p:nvSpPr>
          <p:cNvPr id="457732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7739" name="Picture 11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40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1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War Declared</a:t>
            </a:r>
          </a:p>
        </p:txBody>
      </p:sp>
      <p:sp>
        <p:nvSpPr>
          <p:cNvPr id="445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3886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Republican </a:t>
            </a:r>
            <a:r>
              <a:rPr lang="en-US" altLang="en-US" sz="2000" b="1">
                <a:solidFill>
                  <a:srgbClr val="003300"/>
                </a:solidFill>
              </a:rPr>
              <a:t>James Madison</a:t>
            </a:r>
            <a:r>
              <a:rPr lang="en-US" altLang="en-US" sz="2000">
                <a:solidFill>
                  <a:srgbClr val="003300"/>
                </a:solidFill>
              </a:rPr>
              <a:t> was elected president in 1808.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Felt growing pressure from War Hawks.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Decided Congress must vote on war in 1812.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Congress voted, and the War Hawks won.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Congress had declared war for the first time in the nation’s history.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Madison was reelected in 1812.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Would serve as commander in chief during War of 1812.</a:t>
            </a:r>
          </a:p>
        </p:txBody>
      </p:sp>
      <p:sp>
        <p:nvSpPr>
          <p:cNvPr id="44544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5448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5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War of 1812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03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Great Britain and the United States went to </a:t>
            </a:r>
            <a:b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battle in the War of 1812.</a:t>
            </a:r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American forces held their own against the British in the early battles of the war.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U.S. forces stopped the British offensives in the East and South.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effects of the war included prosperity and national pride.</a:t>
            </a:r>
          </a:p>
        </p:txBody>
      </p:sp>
      <p:sp>
        <p:nvSpPr>
          <p:cNvPr id="4300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088" name="Picture 8" descr="Untitled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533400" y="1914525"/>
            <a:ext cx="3582988" cy="3952875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War at Sea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Britain had hundreds of ships, but most were scattered around the globe. 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Americans had less than 20 ships, but had well-trained sailors and new warships like the powerful USS </a:t>
            </a:r>
            <a:r>
              <a:rPr lang="en-US" altLang="en-US" sz="1800" i="1">
                <a:solidFill>
                  <a:srgbClr val="FFFF99"/>
                </a:solidFill>
                <a:latin typeface="Verdana" panose="020B0604030504040204" pitchFamily="34" charset="0"/>
              </a:rPr>
              <a:t>Constitution.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American ships victorious  in one-on-one battles.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British blockaded seaports.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American forces held their own against the British in the early battles of the war.</a:t>
            </a:r>
          </a:p>
        </p:txBody>
      </p:sp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4572000" y="1914525"/>
            <a:ext cx="3582988" cy="3952875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Along Canadian Border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American leaders wanted to invade Canada.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Attacks in 1812 failed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Oliver Hazard Perry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won naval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Battle of Lake Erie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in 1813.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American control of Lake Erie established.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British driven out of Northwest in 1813.</a:t>
            </a:r>
          </a:p>
        </p:txBody>
      </p:sp>
      <p:sp>
        <p:nvSpPr>
          <p:cNvPr id="432135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36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2139" name="Picture 11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40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2141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nimBg="1"/>
      <p:bldP spid="4321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Creek War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War erupted with Native Americans in the South, who</a:t>
            </a:r>
          </a:p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were angry at settlers pushing into their lands.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533400" y="2390775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Creeks attacked Fort Mims in Alabama, killing about 250 defenders.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533400" y="3330575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Andrew Jackson,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leading 2,000 volunteers, defeated the Creeks at the Battle of Horseshoe Bend in Alabama in 1814.</a:t>
            </a: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533400" y="4276725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</a:t>
            </a: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Treaty of Fort Jackson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ended war in 1814 and forced the Creeks to give up millions of acres of their land.</a:t>
            </a:r>
          </a:p>
        </p:txBody>
      </p:sp>
      <p:pic>
        <p:nvPicPr>
          <p:cNvPr id="433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659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734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87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63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4" name="Rectangl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3167" name="Picture 15" descr="Untitled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68" name="Rectangle 1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9" name="Rectangle 1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animBg="1"/>
      <p:bldP spid="433156" grpId="0" animBg="1"/>
      <p:bldP spid="433157" grpId="0" animBg="1"/>
      <p:bldP spid="4331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 U.S. forces stopped British offensives </a:t>
            </a:r>
            <a:br>
              <a:rPr lang="en-US" altLang="en-US" sz="2400"/>
            </a:br>
            <a:r>
              <a:rPr lang="en-US" altLang="en-US" sz="2400"/>
              <a:t>in the East and South. </a:t>
            </a:r>
          </a:p>
        </p:txBody>
      </p:sp>
      <p:sp>
        <p:nvSpPr>
          <p:cNvPr id="435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2362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British Attacks in East</a:t>
            </a:r>
            <a:endParaRPr lang="en-US" altLang="en-US" sz="200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British attacked Washington, D.C., in 1814.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Set fire to White House, Capitol, and other buildings.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British shelled Fort McHenry at Baltimore, Maryland.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Americans refused to surrender, and British retreated.</a:t>
            </a:r>
          </a:p>
        </p:txBody>
      </p:sp>
      <p:sp>
        <p:nvSpPr>
          <p:cNvPr id="435204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5208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09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Battle of New Orleans</a:t>
            </a:r>
          </a:p>
        </p:txBody>
      </p:sp>
      <p:sp>
        <p:nvSpPr>
          <p:cNvPr id="436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4191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British moved against New Orleans.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Hoped to capture city and control Mississippi River.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Andrew Jackson commanded U.S. forces at New Orleans.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Troops included regular soldiers, free African Americans, Choctaws, state militia, and pirates.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Battle began on January 8, 1815, with 5,300 British troops against about 4,500 Americans.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British caught in open field; more than 2,000 casualties.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American victory at </a:t>
            </a:r>
            <a:r>
              <a:rPr lang="en-US" altLang="en-US" sz="2000" b="1">
                <a:solidFill>
                  <a:srgbClr val="003300"/>
                </a:solidFill>
              </a:rPr>
              <a:t>Battle of New Orleans </a:t>
            </a:r>
            <a:r>
              <a:rPr lang="en-US" altLang="en-US" sz="2000">
                <a:solidFill>
                  <a:srgbClr val="003300"/>
                </a:solidFill>
              </a:rPr>
              <a:t>made Jackson a hero and was last major conflict of the war.</a:t>
            </a:r>
          </a:p>
        </p:txBody>
      </p:sp>
      <p:sp>
        <p:nvSpPr>
          <p:cNvPr id="43622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2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6232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23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3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533400" y="37099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Treaty of Ghent</a:t>
            </a:r>
            <a:endParaRPr lang="en-US" altLang="en-US" sz="1800" b="1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533400" y="495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Consequences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533400" y="233045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Hartford Convention</a:t>
            </a:r>
            <a:endParaRPr lang="en-US" altLang="en-US" sz="18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2743200" y="2133600"/>
            <a:ext cx="5410200" cy="1069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Group of New England Federalists were going to </a:t>
            </a:r>
            <a:r>
              <a:rPr lang="en-US" altLang="en-US" sz="1600" b="1">
                <a:solidFill>
                  <a:srgbClr val="003300"/>
                </a:solidFill>
                <a:latin typeface="Verdana" panose="020B0604030504040204" pitchFamily="34" charset="0"/>
              </a:rPr>
              <a:t>Hartford Convention </a:t>
            </a: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to oppose war, but the war ended before the convention.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War’s end made party lose power.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2743200" y="3390900"/>
            <a:ext cx="5410200" cy="1069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b="1">
                <a:solidFill>
                  <a:srgbClr val="003300"/>
                </a:solidFill>
                <a:latin typeface="Verdana" panose="020B0604030504040204" pitchFamily="34" charset="0"/>
              </a:rPr>
              <a:t>Treaty of Ghent</a:t>
            </a: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 signed before negotiators knew of New Orleans.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Each nation returned conquered territory gathered.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2743200" y="4645025"/>
            <a:ext cx="5410200" cy="1069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Feelings of patriotism among Americans.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Power of many Native American groups broken.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Lack of goods during blockade boosted American manufacturing.</a:t>
            </a:r>
          </a:p>
        </p:txBody>
      </p:sp>
      <p:sp>
        <p:nvSpPr>
          <p:cNvPr id="437256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 The effects of the war included </a:t>
            </a:r>
            <a:br>
              <a:rPr lang="en-US" altLang="en-US" sz="2400"/>
            </a:br>
            <a:r>
              <a:rPr lang="en-US" altLang="en-US" sz="2400"/>
              <a:t>prosperity and national pride.</a:t>
            </a:r>
          </a:p>
        </p:txBody>
      </p:sp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82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719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60" name="Rectangle 12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61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7264" name="Picture 16" descr="Untitled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65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66" name="Rectangle 1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/>
      <p:bldP spid="437251" grpId="0"/>
      <p:bldP spid="437252" grpId="0"/>
      <p:bldP spid="437253" grpId="0" animBg="1"/>
      <p:bldP spid="437254" grpId="0" animBg="1"/>
      <p:bldP spid="4372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9" name="Picture 1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70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1" name="Rectangl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9075" name="Picture 19" descr="chapter08_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85800"/>
            <a:ext cx="69913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7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898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899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1900" name="Picture 12" descr="chapter08_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66750"/>
            <a:ext cx="60579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9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0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51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52" name="Picture 12" descr="chapter08_2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9150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3657600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Adams and the Federalists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Rule by the wealthy class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Strong federal government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Emphasis on manufacturing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Loose interpretation of the Constitution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British alliance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Parties and Beliefs</a:t>
            </a:r>
          </a:p>
        </p:txBody>
      </p:sp>
      <p:pic>
        <p:nvPicPr>
          <p:cNvPr id="45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4419600" y="1447800"/>
            <a:ext cx="3733800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  Jefferson and the Democratic-Republicans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Rule by the people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Strong state governments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Emphasis on agriculture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Strict interpretation of the Constitution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French alliance </a:t>
            </a:r>
          </a:p>
        </p:txBody>
      </p:sp>
      <p:sp>
        <p:nvSpPr>
          <p:cNvPr id="458759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760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8763" name="Picture 11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4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765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animBg="1"/>
      <p:bldP spid="4587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1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2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3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2924" name="Picture 12" descr="chapter08_2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750888"/>
            <a:ext cx="5273675" cy="51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1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42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3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8044" name="Picture 12" descr="chapter08_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628650"/>
            <a:ext cx="54578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5" name="Picture 9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6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47" name="Rectangle 1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3948" name="Picture 12" descr="chapter08_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33550"/>
            <a:ext cx="8096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ba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70" name="Picture 10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71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2" name="Rectangl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4973" name="Picture 13" descr="chapter08_2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2955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bac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2" name="Text Box 8"/>
          <p:cNvSpPr txBox="1">
            <a:spLocks noChangeArrowheads="1"/>
          </p:cNvSpPr>
          <p:nvPr/>
        </p:nvSpPr>
        <p:spPr bwMode="auto">
          <a:xfrm>
            <a:off x="2971800" y="4556125"/>
            <a:ext cx="2503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>
                <a:solidFill>
                  <a:schemeClr val="bg1"/>
                </a:solidFill>
                <a:latin typeface="Verdana" panose="020B0604030504040204" pitchFamily="34" charset="0"/>
              </a:rPr>
              <a:t>Click window above to start playing.</a:t>
            </a:r>
          </a:p>
        </p:txBody>
      </p:sp>
      <p:pic>
        <p:nvPicPr>
          <p:cNvPr id="425994" name="Picture 10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5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6" name="Rectangl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5997" name="expnding_frntiers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5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5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599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President Jefferson’s beliefs about </a:t>
            </a:r>
            <a:br>
              <a:rPr lang="en-US" altLang="en-US" sz="2400"/>
            </a:br>
            <a:r>
              <a:rPr lang="en-US" altLang="en-US" sz="2400"/>
              <a:t>the federal government were </a:t>
            </a:r>
            <a:br>
              <a:rPr lang="en-US" altLang="en-US" sz="2400"/>
            </a:br>
            <a:r>
              <a:rPr lang="en-US" altLang="en-US" sz="2400"/>
              <a:t>reflected in his policies.</a:t>
            </a:r>
          </a:p>
        </p:txBody>
      </p:sp>
      <p:sp>
        <p:nvSpPr>
          <p:cNvPr id="459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Democratic-Republican–controlled Congress helped put his republican ideas into practice.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Allowed the hated Alien and Sedition Acts to expire.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Lowered military spending.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Got rid of domestic taxes.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Believed main functions of federal government were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Protecting the nation from foreign threats.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Delivering mail.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Collecting customs duties.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Kept some Federalist ideas, like Bank of the United States.</a:t>
            </a:r>
          </a:p>
        </p:txBody>
      </p:sp>
      <p:sp>
        <p:nvSpPr>
          <p:cNvPr id="459780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8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9784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5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86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533400" y="4572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Supreme Court Ruling</a:t>
            </a:r>
            <a:endParaRPr lang="en-US" altLang="en-US" sz="1800" b="1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533400" y="26812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Background</a:t>
            </a:r>
            <a:endParaRPr lang="en-US" altLang="en-US" sz="18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743200" y="2133600"/>
            <a:ext cx="5410200" cy="1558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William Marbury appointed justice of peace by President Adams just before he left office.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Marbury’s commission was not delivered; Jefferson took office.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Marbury sued Jefferson administration to get his commission.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743200" y="4129088"/>
            <a:ext cx="5410200" cy="1558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The law Marbury based his claim on was unconstitutional—Judiciary Act of 1789.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Ruled that the Supreme Court did not hear cases like this one, according to the Constitution; thus, the law that Marbury used was unconstitutional.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 i="1"/>
              <a:t>Marbury</a:t>
            </a:r>
            <a:r>
              <a:rPr lang="en-US" altLang="en-US" sz="2400"/>
              <a:t> v. </a:t>
            </a:r>
            <a:r>
              <a:rPr lang="en-US" altLang="en-US" sz="2400" i="1"/>
              <a:t>Madison</a:t>
            </a:r>
            <a:r>
              <a:rPr lang="en-US" altLang="en-US" sz="2400"/>
              <a:t> increased the power of the judicial branch of government. </a:t>
            </a: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43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164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9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1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13" name="Picture 13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14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15" name="Rectangl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/>
      <p:bldP spid="460803" grpId="0"/>
      <p:bldP spid="460804" grpId="0" animBg="1"/>
      <p:bldP spid="4608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Importance of Judicial Review</a:t>
            </a:r>
          </a:p>
        </p:txBody>
      </p:sp>
      <p:sp>
        <p:nvSpPr>
          <p:cNvPr id="461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2362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Chief Justice </a:t>
            </a:r>
            <a:r>
              <a:rPr lang="en-US" altLang="en-US" sz="2000" b="1">
                <a:solidFill>
                  <a:srgbClr val="003300"/>
                </a:solidFill>
              </a:rPr>
              <a:t>John Marshall</a:t>
            </a:r>
            <a:r>
              <a:rPr lang="en-US" altLang="en-US" sz="2000">
                <a:solidFill>
                  <a:srgbClr val="003300"/>
                </a:solidFill>
              </a:rPr>
              <a:t> wrote Court’s opinion in </a:t>
            </a:r>
            <a:r>
              <a:rPr lang="en-US" altLang="en-US" sz="2000" b="1" i="1">
                <a:solidFill>
                  <a:srgbClr val="003300"/>
                </a:solidFill>
              </a:rPr>
              <a:t>Marbury </a:t>
            </a:r>
            <a:r>
              <a:rPr lang="en-US" altLang="en-US" sz="2000" b="1">
                <a:solidFill>
                  <a:srgbClr val="003300"/>
                </a:solidFill>
              </a:rPr>
              <a:t>v. </a:t>
            </a:r>
            <a:r>
              <a:rPr lang="en-US" altLang="en-US" sz="2000" b="1" i="1">
                <a:solidFill>
                  <a:srgbClr val="003300"/>
                </a:solidFill>
              </a:rPr>
              <a:t>Madison</a:t>
            </a:r>
            <a:r>
              <a:rPr lang="en-US" altLang="en-US" sz="2000" i="1">
                <a:solidFill>
                  <a:srgbClr val="003300"/>
                </a:solidFill>
              </a:rPr>
              <a:t>.</a:t>
            </a:r>
            <a:endParaRPr lang="en-US" altLang="en-US" sz="200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Ruling established </a:t>
            </a:r>
            <a:r>
              <a:rPr lang="en-US" altLang="en-US" sz="2000" b="1">
                <a:solidFill>
                  <a:srgbClr val="003300"/>
                </a:solidFill>
              </a:rPr>
              <a:t>judicial review</a:t>
            </a:r>
            <a:r>
              <a:rPr lang="en-US" altLang="en-US" sz="2000">
                <a:solidFill>
                  <a:srgbClr val="003300"/>
                </a:solidFill>
              </a:rPr>
              <a:t>—Court’s power to declare an act of Congress unconstitutional.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Made judicial branch equal to other two branches of government.</a:t>
            </a:r>
          </a:p>
        </p:txBody>
      </p:sp>
      <p:sp>
        <p:nvSpPr>
          <p:cNvPr id="461828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2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832" name="Picture 8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3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3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Louisiana Purchase</a:t>
            </a:r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419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Under President Jefferson’s leadership, the United States added the Louisiana Territory.</a:t>
            </a:r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As American settlers moved West, control of the Mississippi River became more important to the United States.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Louisiana Purchase almost doubled the size of the United States.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Expeditions led by Lewis, Clark, and Pike increased Americans’ understanding of the West.</a:t>
            </a:r>
          </a:p>
        </p:txBody>
      </p:sp>
      <p:sp>
        <p:nvSpPr>
          <p:cNvPr id="44646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6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6472" name="Picture 8" descr="Untitled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3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As American settlers moved West, control of the Mississippi River became more important to the United States. </a:t>
            </a:r>
          </a:p>
        </p:txBody>
      </p:sp>
      <p:sp>
        <p:nvSpPr>
          <p:cNvPr id="448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Thousands of Americans had settled between the  Appalachians and the Mississippi by 1800s.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Kentucky, Tennessee, and Ohio were admitted as states.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Settlers depended on the Mississippi and Ohio rivers to move products east.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Jefferson worried about foreign control of New Orleans and Louisiana.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Americans depended on the river, which could be disrupted if a foreign power shut down access to New Orleans.</a:t>
            </a:r>
          </a:p>
        </p:txBody>
      </p:sp>
      <p:sp>
        <p:nvSpPr>
          <p:cNvPr id="448516" name="Rectangl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1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8520" name="Picture 8" descr="Untitled-1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21" name="Rectangl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Spanish Control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33400" y="314325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French Control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33400" y="1933575"/>
            <a:ext cx="7620000" cy="1025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Spain controlled both New Orleans and Louisiana—land  stretching from Mississippi River to Rocky Mountains.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Spain gave land to France in treaty.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533400" y="3629025"/>
            <a:ext cx="7620000" cy="1298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French leader Napoléon wanted to rebuild France’s empire in North America.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Rebellion in French colony of Haiti, in the Caribbean, ended Napoléon’s dream in 1802.</a:t>
            </a:r>
          </a:p>
        </p:txBody>
      </p:sp>
      <p:sp>
        <p:nvSpPr>
          <p:cNvPr id="44954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Louisiana</a:t>
            </a:r>
          </a:p>
        </p:txBody>
      </p:sp>
      <p:pic>
        <p:nvPicPr>
          <p:cNvPr id="449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54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06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45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9549" name="Picture 13" descr="Untitled-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50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1" name="Rectangl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/>
      <p:bldP spid="449540" grpId="0" animBg="1"/>
      <p:bldP spid="44954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1783</Words>
  <Application>Microsoft Office PowerPoint</Application>
  <PresentationFormat>On-screen Show (4:3)</PresentationFormat>
  <Paragraphs>214</Paragraphs>
  <Slides>34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Times</vt:lpstr>
      <vt:lpstr>Verdana</vt:lpstr>
      <vt:lpstr>Default Design</vt:lpstr>
      <vt:lpstr>Jefferson Becomes President</vt:lpstr>
      <vt:lpstr>Main Idea 1:  The election of 1800 marked the first peaceful transition in power from  one political party to another. </vt:lpstr>
      <vt:lpstr>Parties and Beliefs</vt:lpstr>
      <vt:lpstr>Main Idea 2: President Jefferson’s beliefs about  the federal government were  reflected in his policies.</vt:lpstr>
      <vt:lpstr>Main Idea 3: Marbury v. Madison increased the power of the judicial branch of government. </vt:lpstr>
      <vt:lpstr>Importance of Judicial Review</vt:lpstr>
      <vt:lpstr>The Louisiana Purchase</vt:lpstr>
      <vt:lpstr>Main Idea 1:  As American settlers moved West, control of the Mississippi River became more important to the United States. </vt:lpstr>
      <vt:lpstr>Louisiana</vt:lpstr>
      <vt:lpstr>Main Idea 2: The Louisiana Purchase almost doubled  the size of the United States.</vt:lpstr>
      <vt:lpstr>Main Idea 3:  Expeditions led by Lewis, Clark, and Pike increased Americans’ understanding  of the West. </vt:lpstr>
      <vt:lpstr>Contact with Native Americans</vt:lpstr>
      <vt:lpstr>Pike’s Exploration</vt:lpstr>
      <vt:lpstr>The Coming of the War</vt:lpstr>
      <vt:lpstr>Main Idea 1:  Violations of U.S. neutrality led Congress  to enact a ban on trade. </vt:lpstr>
      <vt:lpstr>The United States’ Response</vt:lpstr>
      <vt:lpstr>Main Idea 2:  Native Americans, Great Britain,  and the United States came  into conflict in the West.</vt:lpstr>
      <vt:lpstr>The Battle of Tippecanoe </vt:lpstr>
      <vt:lpstr>Main Idea 3:  The War Hawks led a growing call for  war with Great Britain.</vt:lpstr>
      <vt:lpstr>War Declared</vt:lpstr>
      <vt:lpstr>The War of 1812</vt:lpstr>
      <vt:lpstr>Main Idea 1:  American forces held their own against the British in the early battles of the war.</vt:lpstr>
      <vt:lpstr>The Creek War</vt:lpstr>
      <vt:lpstr>Main Idea 2:  U.S. forces stopped British offensives  in the East and South. </vt:lpstr>
      <vt:lpstr>Battle of New Orleans</vt:lpstr>
      <vt:lpstr>Main Idea 3:  The effects of the war included  prosperity and national pride.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8th Grade Social Studies</dc:creator>
  <cp:lastModifiedBy>Windows User</cp:lastModifiedBy>
  <cp:revision>156</cp:revision>
  <cp:lastPrinted>2005-02-01T16:21:45Z</cp:lastPrinted>
  <dcterms:created xsi:type="dcterms:W3CDTF">2005-01-20T18:32:35Z</dcterms:created>
  <dcterms:modified xsi:type="dcterms:W3CDTF">2019-01-20T22:06:40Z</dcterms:modified>
</cp:coreProperties>
</file>