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82" r:id="rId3"/>
    <p:sldId id="283" r:id="rId4"/>
    <p:sldId id="286" r:id="rId5"/>
    <p:sldId id="289" r:id="rId6"/>
    <p:sldId id="290" r:id="rId7"/>
    <p:sldId id="294" r:id="rId8"/>
    <p:sldId id="297" r:id="rId9"/>
    <p:sldId id="300" r:id="rId10"/>
    <p:sldId id="302" r:id="rId11"/>
    <p:sldId id="303" r:id="rId12"/>
    <p:sldId id="305" r:id="rId13"/>
    <p:sldId id="307" r:id="rId14"/>
    <p:sldId id="308" r:id="rId15"/>
    <p:sldId id="309" r:id="rId16"/>
    <p:sldId id="311" r:id="rId17"/>
    <p:sldId id="313" r:id="rId18"/>
    <p:sldId id="314" r:id="rId19"/>
    <p:sldId id="315" r:id="rId20"/>
    <p:sldId id="316" r:id="rId21"/>
    <p:sldId id="318" r:id="rId22"/>
    <p:sldId id="320" r:id="rId23"/>
    <p:sldId id="321" r:id="rId24"/>
    <p:sldId id="323" r:id="rId25"/>
    <p:sldId id="32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5EBA12-6287-4945-9143-377B5F8ADC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63C68C-4280-42DD-93CA-E717895A3DE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013456D5-6109-4C53-B868-62906BE8FD31}" type="slidenum">
              <a:rPr lang="en-US" altLang="en-US" sz="1200">
                <a:latin typeface="Times New Roman" panose="02020603050405020304" pitchFamily="18" charset="0"/>
              </a:rPr>
              <a:pPr algn="r"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513507-BCA8-4134-B854-C16B6A775F8F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807F831-C6A5-474C-B592-533F39C994E0}" type="slidenum">
              <a:rPr lang="en-US" altLang="en-US" sz="1200">
                <a:latin typeface="Times New Roman" panose="02020603050405020304" pitchFamily="18" charset="0"/>
              </a:rPr>
              <a:pPr algn="r"/>
              <a:t>22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CAC74D-00BC-42AC-B5A0-93804DE26F5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911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2D484618-8548-460A-B626-4431738ADE3A}" type="slidenum">
              <a:rPr lang="en-US" altLang="en-US" sz="1200">
                <a:latin typeface="Times New Roman" panose="02020603050405020304" pitchFamily="18" charset="0"/>
              </a:rPr>
              <a:pPr algn="r"/>
              <a:t>23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1AA60-01FF-4232-A274-76EEC46B626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4D9E48B-BE69-4B91-8898-EF8B5C077314}" type="slidenum">
              <a:rPr lang="en-US" altLang="en-US" sz="1200">
                <a:latin typeface="Times New Roman" panose="02020603050405020304" pitchFamily="18" charset="0"/>
              </a:rPr>
              <a:pPr algn="r"/>
              <a:t>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5E2A8-AD5D-4FE1-8E78-0F52D7826B3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1363876F-43F2-429B-B1D9-743088D750EC}" type="slidenum">
              <a:rPr lang="en-US" altLang="en-US" sz="1200">
                <a:latin typeface="Times New Roman" panose="02020603050405020304" pitchFamily="18" charset="0"/>
              </a:rPr>
              <a:pPr algn="r"/>
              <a:t>9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7B91E-E41C-448F-938E-0239E62D2F3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34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D6DA57EB-E53F-4208-9710-8094010765EA}" type="slidenum">
              <a:rPr lang="en-US" altLang="en-US" sz="1200">
                <a:latin typeface="Times New Roman" panose="02020603050405020304" pitchFamily="18" charset="0"/>
              </a:rPr>
              <a:pPr algn="r"/>
              <a:t>10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0937C-27BE-4DDB-898D-CF745968713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55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F4A9FB7A-980F-4DEE-B887-7270D848F893}" type="slidenum">
              <a:rPr lang="en-US" altLang="en-US" sz="1200">
                <a:latin typeface="Times New Roman" panose="02020603050405020304" pitchFamily="18" charset="0"/>
              </a:rPr>
              <a:pPr algn="r"/>
              <a:t>11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4B3CA-E061-46EA-850B-03D63AA4585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696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F40D3D7-C1D4-42F6-8072-B5EAAB6598E9}" type="slidenum">
              <a:rPr lang="en-US" altLang="en-US" sz="1200">
                <a:latin typeface="Times New Roman" panose="02020603050405020304" pitchFamily="18" charset="0"/>
              </a:rPr>
              <a:pPr algn="r"/>
              <a:t>12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041114-BE96-4E0C-B94B-74B0F47D17F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FB94662-5597-4CA5-BADA-FF47CC0B3DA5}" type="slidenum">
              <a:rPr lang="en-US" altLang="en-US" sz="1200">
                <a:latin typeface="Times New Roman" panose="02020603050405020304" pitchFamily="18" charset="0"/>
              </a:rPr>
              <a:pPr algn="r"/>
              <a:t>13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A81F-083F-4F25-9DBD-FC23862B805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87185F0-B580-4486-AD6E-922E84A02A79}" type="slidenum">
              <a:rPr lang="en-US" altLang="en-US" sz="1200">
                <a:latin typeface="Times New Roman" panose="02020603050405020304" pitchFamily="18" charset="0"/>
              </a:rPr>
              <a:pPr algn="r"/>
              <a:t>14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3AD03-5B73-4FE2-A468-D807E43993E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7680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393BF3C0-854F-4714-B5F2-C1E139496AE1}" type="slidenum">
              <a:rPr lang="en-US" altLang="en-US" sz="1200">
                <a:latin typeface="Times New Roman" panose="02020603050405020304" pitchFamily="18" charset="0"/>
              </a:rPr>
              <a:pPr algn="r"/>
              <a:t>15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EE271-A290-4BB8-84E7-857BABFD5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60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3F69E-7BF2-4923-A2F4-43DBB8B1CA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01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96189-F3D3-4E5A-AC54-ADEAA160B3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637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BCEE89-5D91-4CAA-90EC-E06E9B703F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6653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04F11A2-0479-4DB4-A6AA-9BC27EDFEA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8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72893-7159-46E3-9B83-1CA3E3E4E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56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57C57-0237-4A6B-9695-75A6F0D54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010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E1FDF-A389-40C7-8F8F-F7D5E753A5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50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5E38A-EBFB-4A56-A0C9-337151E49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F804A-0174-49CC-9507-215BCF0D6D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53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E3105-4A90-4998-BA52-5136C6ABA3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084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88920-B7B3-44AD-A5CB-A091E7AA71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7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11B74-47DA-4F1D-8FAA-A653A001F9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0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B421AC-2718-464B-8E16-EC3570E80F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altLang="en-US" sz="3600"/>
              <a:t>Age of Jefferson</a:t>
            </a:r>
            <a:br>
              <a:rPr lang="en-US" altLang="en-US" sz="3600"/>
            </a:br>
            <a:r>
              <a:rPr lang="en-US" altLang="en-US" sz="2800"/>
              <a:t>(1800-1815)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4876800" cy="5105400"/>
          </a:xfrm>
        </p:spPr>
        <p:txBody>
          <a:bodyPr/>
          <a:lstStyle/>
          <a:p>
            <a:pPr marL="711200" indent="-711200">
              <a:buFontTx/>
              <a:buAutoNum type="romanUcPeriod"/>
            </a:pPr>
            <a:r>
              <a:rPr lang="en-US" altLang="en-US" sz="2800"/>
              <a:t>Intro</a:t>
            </a:r>
          </a:p>
          <a:p>
            <a:pPr marL="711200" indent="-711200">
              <a:buFontTx/>
              <a:buAutoNum type="romanUcPeriod"/>
            </a:pPr>
            <a:r>
              <a:rPr lang="en-US" altLang="en-US" sz="2800"/>
              <a:t>Jefferson (1801-1809)</a:t>
            </a:r>
          </a:p>
          <a:p>
            <a:pPr marL="1066800" lvl="1" indent="-609600">
              <a:buFontTx/>
              <a:buChar char="•"/>
            </a:pPr>
            <a:r>
              <a:rPr lang="en-US" altLang="en-US"/>
              <a:t>“The Man”</a:t>
            </a:r>
          </a:p>
          <a:p>
            <a:pPr marL="711200" indent="-711200">
              <a:buFontTx/>
              <a:buAutoNum type="romanUcPeriod" startAt="3"/>
            </a:pPr>
            <a:r>
              <a:rPr lang="en-US" altLang="en-US" sz="2800"/>
              <a:t>Louisiana </a:t>
            </a:r>
          </a:p>
          <a:p>
            <a:pPr marL="1066800" lvl="1" indent="-609600">
              <a:buFontTx/>
              <a:buAutoNum type="alphaUcPeriod"/>
            </a:pPr>
            <a:r>
              <a:rPr lang="en-US" altLang="en-US"/>
              <a:t>Purchase</a:t>
            </a:r>
          </a:p>
          <a:p>
            <a:pPr marL="1066800" lvl="1" indent="-609600">
              <a:buFontTx/>
              <a:buAutoNum type="alphaUcPeriod"/>
            </a:pPr>
            <a:r>
              <a:rPr lang="en-US" altLang="en-US"/>
              <a:t>Exploration</a:t>
            </a:r>
          </a:p>
          <a:p>
            <a:pPr marL="711200" indent="-711200">
              <a:buFontTx/>
              <a:buAutoNum type="romanUcPeriod" startAt="3"/>
            </a:pPr>
            <a:r>
              <a:rPr lang="en-US" altLang="en-US" sz="2800"/>
              <a:t>Madison (1809-1817)</a:t>
            </a:r>
          </a:p>
          <a:p>
            <a:pPr marL="1066800" lvl="1" indent="-609600">
              <a:buFontTx/>
              <a:buAutoNum type="alphaUcPeriod"/>
            </a:pPr>
            <a:r>
              <a:rPr lang="en-US" altLang="en-US"/>
              <a:t>War Of 1812</a:t>
            </a:r>
          </a:p>
          <a:p>
            <a:pPr marL="1422400" lvl="2" indent="-508000">
              <a:buFontTx/>
              <a:buAutoNum type="arabicPeriod"/>
            </a:pPr>
            <a:r>
              <a:rPr lang="en-US" altLang="en-US" sz="2800"/>
              <a:t>Background</a:t>
            </a:r>
          </a:p>
          <a:p>
            <a:pPr marL="1422400" lvl="2" indent="-508000">
              <a:buFontTx/>
              <a:buAutoNum type="arabicPeriod"/>
            </a:pPr>
            <a:r>
              <a:rPr lang="en-US" altLang="en-US" sz="2800"/>
              <a:t>Fighting &amp; Results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295400"/>
            <a:ext cx="3962400" cy="5105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u="sng"/>
              <a:t>Key Terms</a:t>
            </a:r>
          </a:p>
          <a:p>
            <a:r>
              <a:rPr lang="en-US" altLang="en-US" sz="2800"/>
              <a:t>Monticello</a:t>
            </a:r>
          </a:p>
          <a:p>
            <a:r>
              <a:rPr lang="en-US" altLang="en-US" sz="2800"/>
              <a:t>Lewis/Clark Expedition</a:t>
            </a:r>
          </a:p>
          <a:p>
            <a:r>
              <a:rPr lang="en-US" altLang="en-US" sz="2800"/>
              <a:t>Impressment</a:t>
            </a:r>
          </a:p>
          <a:p>
            <a:r>
              <a:rPr lang="en-US" altLang="en-US" sz="2800"/>
              <a:t>Tecumseh</a:t>
            </a:r>
          </a:p>
          <a:p>
            <a:r>
              <a:rPr lang="en-US" altLang="en-US" sz="2800"/>
              <a:t>War Hawks</a:t>
            </a:r>
          </a:p>
          <a:p>
            <a:r>
              <a:rPr lang="en-US" altLang="en-US" sz="2800"/>
              <a:t>Treaty of Ghent</a:t>
            </a:r>
          </a:p>
          <a:p>
            <a:r>
              <a:rPr lang="en-US" altLang="en-US" sz="2800"/>
              <a:t>Battle of New Orleans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altLang="en-US" sz="3600"/>
              <a:t>Impressment Of American Sailors</a:t>
            </a:r>
            <a:br>
              <a:rPr lang="en-US" altLang="en-US" sz="3600"/>
            </a:br>
            <a:r>
              <a:rPr lang="en-US" altLang="en-US" sz="2800"/>
              <a:t>(1805-1812)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3810000" cy="3810000"/>
          </a:xfrm>
        </p:spPr>
        <p:txBody>
          <a:bodyPr/>
          <a:lstStyle/>
          <a:p>
            <a:r>
              <a:rPr lang="en-US" altLang="en-US" sz="2800" dirty="0"/>
              <a:t>British seized </a:t>
            </a:r>
            <a:r>
              <a:rPr lang="en-US" altLang="en-US" sz="2800" dirty="0" smtClean="0"/>
              <a:t>U.S. cargo </a:t>
            </a:r>
            <a:r>
              <a:rPr lang="en-US" altLang="en-US" sz="2800" dirty="0"/>
              <a:t>&amp; about 6,000 US sailors were forced into the Royal Navy</a:t>
            </a:r>
          </a:p>
        </p:txBody>
      </p:sp>
      <p:sp>
        <p:nvSpPr>
          <p:cNvPr id="62469" name="Rectangle 6"/>
          <p:cNvSpPr>
            <a:spLocks noChangeArrowheads="1"/>
          </p:cNvSpPr>
          <p:nvPr/>
        </p:nvSpPr>
        <p:spPr bwMode="auto">
          <a:xfrm>
            <a:off x="76200" y="6553200"/>
            <a:ext cx="8991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62470" name="Text Box 5"/>
          <p:cNvSpPr txBox="1">
            <a:spLocks noChangeArrowheads="1"/>
          </p:cNvSpPr>
          <p:nvPr/>
        </p:nvSpPr>
        <p:spPr bwMode="auto">
          <a:xfrm>
            <a:off x="92364" y="1752600"/>
            <a:ext cx="434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English Engraving Showing the Impressment of American Sailors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War Of 1812:  Causes</a:t>
            </a:r>
            <a:r>
              <a:rPr lang="en-US" altLang="en-US"/>
              <a:t> 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2573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/>
              <a:t>Trading rights &amp; impressment of American sailors</a:t>
            </a:r>
          </a:p>
          <a:p>
            <a:pPr marL="609600" indent="-609600">
              <a:buFontTx/>
              <a:buNone/>
            </a:pPr>
            <a:endParaRPr lang="en-US" altLang="en-US" sz="280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685800" y="30480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2"/>
            </a:pPr>
            <a:r>
              <a:rPr lang="en-US" altLang="en-US" sz="2800" dirty="0">
                <a:latin typeface="Times New Roman" panose="02020603050405020304" pitchFamily="18" charset="0"/>
              </a:rPr>
              <a:t>British support of Native Americans resisting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U.S. </a:t>
            </a:r>
            <a:r>
              <a:rPr lang="en-US" altLang="en-US" sz="2800" dirty="0">
                <a:latin typeface="Times New Roman" panose="02020603050405020304" pitchFamily="18" charset="0"/>
              </a:rPr>
              <a:t>in Northwest Territory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Tecumseh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2133600"/>
            <a:ext cx="4648200" cy="3962400"/>
          </a:xfrm>
        </p:spPr>
        <p:txBody>
          <a:bodyPr/>
          <a:lstStyle/>
          <a:p>
            <a:r>
              <a:rPr lang="en-US" altLang="en-US" sz="2800" dirty="0"/>
              <a:t>A respected &amp; charismatic Shawnee warrior</a:t>
            </a:r>
          </a:p>
          <a:p>
            <a:r>
              <a:rPr lang="en-US" altLang="en-US" sz="2800" dirty="0"/>
              <a:t>Goal:  Confederation of </a:t>
            </a:r>
            <a:r>
              <a:rPr lang="en-US" altLang="en-US" sz="2800" u="sng" dirty="0">
                <a:solidFill>
                  <a:schemeClr val="tx2"/>
                </a:solidFill>
              </a:rPr>
              <a:t>ALL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Native American </a:t>
            </a:r>
            <a:r>
              <a:rPr lang="en-US" altLang="en-US" sz="2800" dirty="0"/>
              <a:t>people to resist American expansion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953000" y="5715000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Shawnee Chief Tecumseh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76200" y="6553200"/>
            <a:ext cx="8991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 dirty="0" smtClean="0">
                <a:cs typeface="Arial" panose="020B0604020202020204" pitchFamily="34" charset="0"/>
              </a:rPr>
              <a:t>.</a:t>
            </a:r>
            <a:endParaRPr lang="en-US" altLang="en-US" sz="1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War Of 1812:  Causes</a:t>
            </a:r>
            <a:r>
              <a:rPr lang="en-US" altLang="en-US"/>
              <a:t> 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2573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/>
              <a:t>Trading rights &amp; impressment of American sailors</a:t>
            </a:r>
          </a:p>
          <a:p>
            <a:pPr marL="609600" indent="-609600">
              <a:buFontTx/>
              <a:buNone/>
            </a:pPr>
            <a:endParaRPr lang="en-US" altLang="en-US" sz="2800"/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685800" y="30480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2"/>
            </a:pPr>
            <a:r>
              <a:rPr lang="en-US" altLang="en-US" sz="2800">
                <a:latin typeface="Times New Roman" panose="02020603050405020304" pitchFamily="18" charset="0"/>
              </a:rPr>
              <a:t>British support of Native Americans resisting US in Northwest Territory</a:t>
            </a: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685800" y="41148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 startAt="3"/>
            </a:pPr>
            <a:r>
              <a:rPr lang="en-US" altLang="en-US" sz="2800">
                <a:latin typeface="Times New Roman" panose="02020603050405020304" pitchFamily="18" charset="0"/>
              </a:rPr>
              <a:t>War Hawks in Congress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War Hawks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71800" y="1981200"/>
            <a:ext cx="5791200" cy="2971800"/>
          </a:xfrm>
        </p:spPr>
        <p:txBody>
          <a:bodyPr/>
          <a:lstStyle/>
          <a:p>
            <a:r>
              <a:rPr lang="en-US" altLang="en-US" sz="2800"/>
              <a:t>War Hawk = vocal supporters of war with Great Britain; strongest in parts of South &amp; West</a:t>
            </a:r>
          </a:p>
          <a:p>
            <a:r>
              <a:rPr lang="en-US" altLang="en-US" sz="2800"/>
              <a:t>Strong opposition to war in New England among Federalists</a:t>
            </a:r>
          </a:p>
          <a:p>
            <a:r>
              <a:rPr lang="en-US" altLang="en-US" sz="2800"/>
              <a:t>War was declared in 1812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52400" y="5410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Henry Clay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John C. Calhoun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9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War of 1812</a:t>
            </a:r>
          </a:p>
        </p:txBody>
      </p:sp>
      <p:sp>
        <p:nvSpPr>
          <p:cNvPr id="19968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09600" y="2133600"/>
            <a:ext cx="4495800" cy="4114800"/>
          </a:xfrm>
        </p:spPr>
        <p:txBody>
          <a:bodyPr/>
          <a:lstStyle/>
          <a:p>
            <a:r>
              <a:rPr lang="en-US" altLang="en-US" sz="2800"/>
              <a:t>Critics labeled it “Mr. Madison’s War”</a:t>
            </a:r>
          </a:p>
        </p:txBody>
      </p:sp>
      <p:sp>
        <p:nvSpPr>
          <p:cNvPr id="75780" name="Text Box 7"/>
          <p:cNvSpPr txBox="1">
            <a:spLocks noChangeArrowheads="1"/>
          </p:cNvSpPr>
          <p:nvPr/>
        </p:nvSpPr>
        <p:spPr bwMode="auto">
          <a:xfrm>
            <a:off x="5181600" y="23622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James Madison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7772400" cy="838200"/>
          </a:xfrm>
        </p:spPr>
        <p:txBody>
          <a:bodyPr/>
          <a:lstStyle/>
          <a:p>
            <a:r>
              <a:rPr lang="en-US" altLang="en-US" sz="3600"/>
              <a:t>During the War of 1812  </a:t>
            </a:r>
            <a:br>
              <a:rPr lang="en-US" altLang="en-US" sz="3600"/>
            </a:br>
            <a:r>
              <a:rPr lang="en-US" altLang="en-US" sz="2800"/>
              <a:t>(Fort Mackinac fell without a shot fired in 1812)</a:t>
            </a:r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524000" y="1295400"/>
            <a:ext cx="640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dirty="0">
                <a:latin typeface="Times New Roman" panose="02020603050405020304" pitchFamily="18" charset="0"/>
              </a:rPr>
              <a:t>The British attacked from 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behind the fort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15400" cy="1143000"/>
          </a:xfrm>
        </p:spPr>
        <p:txBody>
          <a:bodyPr/>
          <a:lstStyle/>
          <a:p>
            <a:r>
              <a:rPr lang="en-US" altLang="en-US" sz="3600"/>
              <a:t>During War of 1812</a:t>
            </a:r>
            <a:br>
              <a:rPr lang="en-US" altLang="en-US" sz="3600"/>
            </a:br>
            <a:r>
              <a:rPr lang="en-US" altLang="en-US" sz="2800"/>
              <a:t>(Ft. Detroit fell to British without a shot fired in 1812)</a:t>
            </a:r>
            <a:endParaRPr lang="en-US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/>
              <a:t>War of 1812 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38600" y="1981200"/>
            <a:ext cx="4724400" cy="4114800"/>
          </a:xfrm>
        </p:spPr>
        <p:txBody>
          <a:bodyPr/>
          <a:lstStyle/>
          <a:p>
            <a:r>
              <a:rPr lang="en-US" altLang="en-US" sz="2800" dirty="0" smtClean="0"/>
              <a:t>U.S. </a:t>
            </a:r>
            <a:r>
              <a:rPr lang="en-US" altLang="en-US" sz="2800" dirty="0"/>
              <a:t>invaded Canada &amp; occupied York (Toronto) in 1813</a:t>
            </a:r>
          </a:p>
          <a:p>
            <a:r>
              <a:rPr lang="en-US" altLang="en-US" sz="2800" dirty="0"/>
              <a:t>US troops burned Parliament buildings</a:t>
            </a:r>
          </a:p>
          <a:p>
            <a:r>
              <a:rPr lang="en-US" altLang="en-US" sz="2800" dirty="0"/>
              <a:t>British forces returned the </a:t>
            </a:r>
            <a:r>
              <a:rPr lang="en-US" altLang="en-US" sz="2800" dirty="0" smtClean="0"/>
              <a:t>favor later in the war</a:t>
            </a:r>
            <a:endParaRPr lang="en-US" alt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/>
              <a:t>During War of 1812</a:t>
            </a:r>
            <a:br>
              <a:rPr lang="en-US" altLang="en-US" sz="3600"/>
            </a:br>
            <a:r>
              <a:rPr lang="en-US" altLang="en-US" sz="2800"/>
              <a:t>British Forces Captured Washington DC, 1814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Louisiana Purchase </a:t>
            </a:r>
            <a:br>
              <a:rPr lang="en-US" altLang="en-US" sz="3600"/>
            </a:br>
            <a:r>
              <a:rPr lang="en-US" altLang="en-US" sz="2800"/>
              <a:t>(Background)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851025"/>
            <a:ext cx="7907338" cy="3186113"/>
          </a:xfrm>
        </p:spPr>
        <p:txBody>
          <a:bodyPr/>
          <a:lstStyle/>
          <a:p>
            <a:pPr marL="533400" indent="-533400"/>
            <a:r>
              <a:rPr lang="en-US" altLang="en-US" sz="2800" dirty="0"/>
              <a:t>France regained control of Louisiana from    Spain in 1800.</a:t>
            </a:r>
          </a:p>
          <a:p>
            <a:pPr marL="533400" indent="-533400"/>
            <a:r>
              <a:rPr lang="en-US" altLang="en-US" sz="2800" dirty="0" smtClean="0"/>
              <a:t>U.S. </a:t>
            </a:r>
            <a:r>
              <a:rPr lang="en-US" altLang="en-US" sz="2800" dirty="0"/>
              <a:t>was concerned over access to Mississippi River &amp; New </a:t>
            </a:r>
            <a:r>
              <a:rPr lang="en-US" altLang="en-US" sz="2800" dirty="0" smtClean="0"/>
              <a:t>Orleans</a:t>
            </a:r>
            <a:endParaRPr lang="en-US" altLang="en-US" sz="2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ricoche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 dirty="0"/>
              <a:t>During War of 1812</a:t>
            </a:r>
            <a:br>
              <a:rPr lang="en-US" altLang="en-US" sz="3600" dirty="0"/>
            </a:br>
            <a:r>
              <a:rPr lang="en-US" altLang="en-US" sz="2800" dirty="0" smtClean="0"/>
              <a:t>U.S. </a:t>
            </a:r>
            <a:r>
              <a:rPr lang="en-US" altLang="en-US" sz="2800" dirty="0"/>
              <a:t>Capitol Was </a:t>
            </a:r>
            <a:r>
              <a:rPr lang="en-US" altLang="en-US" sz="2800" dirty="0" smtClean="0"/>
              <a:t>Burned by British </a:t>
            </a:r>
            <a:r>
              <a:rPr lang="en-US" altLang="en-US" sz="2800" dirty="0" err="1" smtClean="0"/>
              <a:t>Soliders</a:t>
            </a:r>
            <a:endParaRPr lang="en-US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3600"/>
              <a:t>During War of 1812</a:t>
            </a:r>
            <a:br>
              <a:rPr lang="en-US" altLang="en-US" sz="3600"/>
            </a:br>
            <a:r>
              <a:rPr lang="en-US" altLang="en-US" sz="2800"/>
              <a:t>The President’s Mansion was damaged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Treaty Of Ghent</a:t>
            </a:r>
            <a:br>
              <a:rPr lang="en-US" altLang="en-US" sz="3600"/>
            </a:br>
            <a:r>
              <a:rPr lang="en-US" altLang="en-US" sz="2800"/>
              <a:t>(1814)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057400"/>
            <a:ext cx="5715000" cy="3657600"/>
          </a:xfrm>
        </p:spPr>
        <p:txBody>
          <a:bodyPr/>
          <a:lstStyle/>
          <a:p>
            <a:r>
              <a:rPr lang="en-US" altLang="en-US" sz="2800" dirty="0"/>
              <a:t>Treaty:  </a:t>
            </a:r>
            <a:r>
              <a:rPr lang="en-US" altLang="en-US" sz="2800" dirty="0" smtClean="0"/>
              <a:t>U.S. </a:t>
            </a:r>
            <a:r>
              <a:rPr lang="en-US" altLang="en-US" sz="2800" dirty="0"/>
              <a:t>&amp; Great Britain agreed to end hostilities </a:t>
            </a:r>
          </a:p>
          <a:p>
            <a:r>
              <a:rPr lang="en-US" altLang="en-US" sz="2800" dirty="0"/>
              <a:t>News of the agreement took two months to reach the </a:t>
            </a:r>
            <a:r>
              <a:rPr lang="en-US" altLang="en-US" sz="2800" dirty="0" smtClean="0"/>
              <a:t>U.S.</a:t>
            </a:r>
            <a:endParaRPr lang="en-US" altLang="en-US" sz="2800" dirty="0"/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477000" y="5715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Henry Clay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6324600" y="6248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</a:rPr>
              <a:t>John Q. Adams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5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Battle of New Orleans</a:t>
            </a:r>
            <a:br>
              <a:rPr lang="en-US" altLang="en-US" sz="3600"/>
            </a:br>
            <a:r>
              <a:rPr lang="en-US" altLang="en-US" sz="2800"/>
              <a:t>(January 1815)</a:t>
            </a:r>
          </a:p>
        </p:txBody>
      </p:sp>
      <p:sp>
        <p:nvSpPr>
          <p:cNvPr id="179205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2057400"/>
            <a:ext cx="3962400" cy="4114800"/>
          </a:xfrm>
        </p:spPr>
        <p:txBody>
          <a:bodyPr/>
          <a:lstStyle/>
          <a:p>
            <a:pPr marL="533400" indent="-533400"/>
            <a:r>
              <a:rPr lang="en-US" altLang="en-US" sz="2800" dirty="0"/>
              <a:t>Andrew Jackson led </a:t>
            </a:r>
            <a:r>
              <a:rPr lang="en-US" altLang="en-US" sz="2800" dirty="0" smtClean="0"/>
              <a:t>U.S. </a:t>
            </a:r>
            <a:r>
              <a:rPr lang="en-US" altLang="en-US" sz="2800" dirty="0"/>
              <a:t>forces which defeated the British</a:t>
            </a:r>
          </a:p>
        </p:txBody>
      </p:sp>
      <p:sp>
        <p:nvSpPr>
          <p:cNvPr id="90117" name="Text Box 8"/>
          <p:cNvSpPr txBox="1">
            <a:spLocks noChangeArrowheads="1"/>
          </p:cNvSpPr>
          <p:nvPr/>
        </p:nvSpPr>
        <p:spPr bwMode="auto">
          <a:xfrm>
            <a:off x="4419600" y="4800600"/>
            <a:ext cx="396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Jackson at the Battle of New 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Orleans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72710" name="AutoShape 9"/>
          <p:cNvSpPr>
            <a:spLocks noChangeArrowheads="1"/>
          </p:cNvSpPr>
          <p:nvPr/>
        </p:nvSpPr>
        <p:spPr bwMode="auto">
          <a:xfrm>
            <a:off x="7543800" y="2209800"/>
            <a:ext cx="533400" cy="914400"/>
          </a:xfrm>
          <a:prstGeom prst="downArrow">
            <a:avLst>
              <a:gd name="adj1" fmla="val 50000"/>
              <a:gd name="adj2" fmla="val 4285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553200" y="1676400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400">
                <a:latin typeface="Times New Roman" panose="02020603050405020304" pitchFamily="18" charset="0"/>
              </a:rPr>
              <a:t>Andrew Jackson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79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Results of the War of 1812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4588" y="1600200"/>
            <a:ext cx="5002212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u="sng"/>
              <a:t>Symbols of Nationalism</a:t>
            </a:r>
          </a:p>
          <a:p>
            <a:r>
              <a:rPr lang="en-US" altLang="en-US" sz="2800"/>
              <a:t>Hero = Andrew Jackson </a:t>
            </a:r>
          </a:p>
          <a:p>
            <a:r>
              <a:rPr lang="en-US" altLang="en-US" sz="2800"/>
              <a:t>Star Spangled Banner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50800" y="1752600"/>
            <a:ext cx="3657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“Old Hickory”          General Andrew Jackson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z="3600"/>
              <a:t>Star Spangled Banner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0"/>
            <a:ext cx="4724400" cy="1447800"/>
          </a:xfrm>
        </p:spPr>
        <p:txBody>
          <a:bodyPr/>
          <a:lstStyle/>
          <a:p>
            <a:r>
              <a:rPr lang="en-US" altLang="en-US" sz="2800" dirty="0"/>
              <a:t>Francis Scott Key was a </a:t>
            </a:r>
            <a:r>
              <a:rPr lang="en-US" altLang="en-US" sz="2800" dirty="0" smtClean="0"/>
              <a:t>Prisoner of War </a:t>
            </a:r>
            <a:r>
              <a:rPr lang="en-US" altLang="en-US" sz="2800" dirty="0"/>
              <a:t>watching an American flag fly over Fort McHenry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Louisiana Purchase </a:t>
            </a:r>
            <a:br>
              <a:rPr lang="en-US" altLang="en-US" sz="3600"/>
            </a:br>
            <a:r>
              <a:rPr lang="en-US" altLang="en-US" sz="2800"/>
              <a:t>(1803)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2057400"/>
            <a:ext cx="4267200" cy="1981200"/>
          </a:xfrm>
        </p:spPr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altLang="en-US" sz="2800"/>
              <a:t>Jefferson authorized up to $2 million to purchase the port city of New Orleans</a:t>
            </a:r>
          </a:p>
        </p:txBody>
      </p:sp>
      <p:sp>
        <p:nvSpPr>
          <p:cNvPr id="36869" name="Text Box 8"/>
          <p:cNvSpPr txBox="1">
            <a:spLocks noChangeArrowheads="1"/>
          </p:cNvSpPr>
          <p:nvPr/>
        </p:nvSpPr>
        <p:spPr bwMode="auto">
          <a:xfrm>
            <a:off x="304800" y="24384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The Louisiana Purchase</a:t>
            </a:r>
          </a:p>
        </p:txBody>
      </p:sp>
      <p:sp>
        <p:nvSpPr>
          <p:cNvPr id="36870" name="Rectangle 11"/>
          <p:cNvSpPr>
            <a:spLocks noChangeArrowheads="1"/>
          </p:cNvSpPr>
          <p:nvPr/>
        </p:nvSpPr>
        <p:spPr bwMode="auto">
          <a:xfrm>
            <a:off x="76200" y="6553200"/>
            <a:ext cx="8991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endParaRPr lang="en-US" altLang="en-US" sz="1000" dirty="0">
              <a:cs typeface="Arial" panose="020B0604020202020204" pitchFamily="34" charset="0"/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724400" y="3810000"/>
            <a:ext cx="4267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33400" indent="-5334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95400" indent="-381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AutoNum type="arabicPeriod" startAt="2"/>
            </a:pPr>
            <a:r>
              <a:rPr lang="en-US" altLang="en-US"/>
              <a:t>US Ambassador to France (Livingston) accepted Napoleon’s offer of $15 million for all of Louisiana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2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2" grpId="0" build="p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altLang="en-US" sz="3600"/>
              <a:t>Thomas Jefferson “The Man”</a:t>
            </a:r>
            <a:br>
              <a:rPr lang="en-US" altLang="en-US" sz="3600"/>
            </a:br>
            <a:r>
              <a:rPr lang="en-US" altLang="en-US" sz="2800"/>
              <a:t>(1801-09)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752600"/>
            <a:ext cx="4876800" cy="4114800"/>
          </a:xfrm>
        </p:spPr>
        <p:txBody>
          <a:bodyPr/>
          <a:lstStyle/>
          <a:p>
            <a:r>
              <a:rPr lang="en-US" altLang="en-US" sz="2800"/>
              <a:t>A great writer &amp; thinker; not a great speaker</a:t>
            </a:r>
          </a:p>
          <a:p>
            <a:r>
              <a:rPr lang="en-US" altLang="en-US" sz="2800"/>
              <a:t>A man of many contradictions…</a:t>
            </a:r>
          </a:p>
          <a:p>
            <a:endParaRPr lang="en-US" altLang="en-US" sz="2800"/>
          </a:p>
          <a:p>
            <a:pPr>
              <a:buClr>
                <a:schemeClr val="tx2"/>
              </a:buClr>
              <a:buSzPct val="125000"/>
              <a:buFont typeface="Wingdings" panose="05000000000000000000" pitchFamily="2" charset="2"/>
              <a:buChar char="ü"/>
            </a:pPr>
            <a:r>
              <a:rPr lang="en-US" altLang="en-US" sz="2800"/>
              <a:t>Put personal concerns aside &amp; went ahead with Purchase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sz="3600"/>
              <a:t>Lewis &amp; Clark’s Goals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67200" y="1828800"/>
            <a:ext cx="45720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/>
              <a:t>Scientific Expedition: </a:t>
            </a:r>
          </a:p>
          <a:p>
            <a:pPr marL="990600" lvl="1" indent="-533400">
              <a:buFontTx/>
              <a:buChar char="•"/>
            </a:pPr>
            <a:r>
              <a:rPr lang="en-US" altLang="en-US"/>
              <a:t>Study &amp; survey the land (plants &amp; animals)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/>
              <a:t>Study Native American culture &amp; lifestyle; possibly establish a trade network 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-76200" y="1905000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</a:rPr>
              <a:t>Surveyor's Chain</a:t>
            </a:r>
          </a:p>
        </p:txBody>
      </p:sp>
      <p:sp>
        <p:nvSpPr>
          <p:cNvPr id="45062" name="Rectangle 8"/>
          <p:cNvSpPr>
            <a:spLocks noChangeArrowheads="1"/>
          </p:cNvSpPr>
          <p:nvPr/>
        </p:nvSpPr>
        <p:spPr bwMode="auto">
          <a:xfrm>
            <a:off x="76200" y="6553200"/>
            <a:ext cx="89916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endParaRPr lang="en-US" altLang="en-US" sz="1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altLang="en-US" sz="3600"/>
              <a:t>Jefferson Sponsored:  Corps Of Discovery </a:t>
            </a:r>
            <a:r>
              <a:rPr lang="en-US" altLang="en-US" sz="2800"/>
              <a:t>(1804-06)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/>
          <a:p>
            <a:r>
              <a:rPr lang="en-US" altLang="en-US" sz="2800"/>
              <a:t>Began in Missouri</a:t>
            </a:r>
          </a:p>
          <a:p>
            <a:r>
              <a:rPr lang="en-US" altLang="en-US" sz="2800"/>
              <a:t>Spent first winter in Fort Mandan</a:t>
            </a:r>
          </a:p>
          <a:p>
            <a:r>
              <a:rPr lang="en-US" altLang="en-US" sz="2800"/>
              <a:t>Spent second winter at Fort Clatsop (complained of rain)</a:t>
            </a:r>
          </a:p>
        </p:txBody>
      </p:sp>
      <p:sp>
        <p:nvSpPr>
          <p:cNvPr id="47109" name="AutoShape 5"/>
          <p:cNvSpPr>
            <a:spLocks noChangeArrowheads="1"/>
          </p:cNvSpPr>
          <p:nvPr/>
        </p:nvSpPr>
        <p:spPr bwMode="auto">
          <a:xfrm>
            <a:off x="6781800" y="19050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7696200" y="3505200"/>
            <a:ext cx="68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1" name="AutoShape 7"/>
          <p:cNvSpPr>
            <a:spLocks noChangeArrowheads="1"/>
          </p:cNvSpPr>
          <p:nvPr/>
        </p:nvSpPr>
        <p:spPr bwMode="auto">
          <a:xfrm>
            <a:off x="4724400" y="1752600"/>
            <a:ext cx="304800" cy="533400"/>
          </a:xfrm>
          <a:prstGeom prst="downArrow">
            <a:avLst>
              <a:gd name="adj1" fmla="val 50000"/>
              <a:gd name="adj2" fmla="val 437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altLang="en-US" sz="3600"/>
              <a:t>Sacagawea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4724400" cy="4114800"/>
          </a:xfrm>
        </p:spPr>
        <p:txBody>
          <a:bodyPr/>
          <a:lstStyle/>
          <a:p>
            <a:r>
              <a:rPr lang="en-US" altLang="en-US" sz="2800" dirty="0"/>
              <a:t>Did not serve as a guide, but helped </a:t>
            </a:r>
            <a:r>
              <a:rPr lang="en-US" altLang="en-US" sz="2800" dirty="0" smtClean="0"/>
              <a:t>tremendously in the expedition of the Louisiana Territory</a:t>
            </a:r>
            <a:endParaRPr lang="en-US" alt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z="4000"/>
              <a:t>Results Of The Expedition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828800"/>
            <a:ext cx="5486400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 dirty="0"/>
              <a:t>Observations of the land &amp; Native Americans </a:t>
            </a:r>
            <a:r>
              <a:rPr lang="en-US" altLang="en-US" sz="2800" dirty="0" smtClean="0"/>
              <a:t>provided </a:t>
            </a:r>
            <a:r>
              <a:rPr lang="en-US" altLang="en-US" sz="2800" dirty="0"/>
              <a:t>valuable information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800" dirty="0"/>
              <a:t>Laid foundation for </a:t>
            </a:r>
            <a:r>
              <a:rPr lang="en-US" altLang="en-US" sz="2800" dirty="0" smtClean="0"/>
              <a:t>U.S. </a:t>
            </a:r>
            <a:r>
              <a:rPr lang="en-US" altLang="en-US" sz="2800" dirty="0"/>
              <a:t>claims to Oregon &amp; Washington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600"/>
              <a:t>War Of 1812:  Causes</a:t>
            </a:r>
            <a:r>
              <a:rPr lang="en-US" altLang="en-US"/>
              <a:t> 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12573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800"/>
              <a:t>Trading rights &amp; impressment of American sailors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580</Words>
  <Application>Microsoft Office PowerPoint</Application>
  <PresentationFormat>On-screen Show (4:3)</PresentationFormat>
  <Paragraphs>120</Paragraphs>
  <Slides>25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Wingdings</vt:lpstr>
      <vt:lpstr>Default Design</vt:lpstr>
      <vt:lpstr>Age of Jefferson (1800-1815)</vt:lpstr>
      <vt:lpstr>Louisiana Purchase  (Background)</vt:lpstr>
      <vt:lpstr>Louisiana Purchase  (1803)</vt:lpstr>
      <vt:lpstr>Thomas Jefferson “The Man” (1801-09)</vt:lpstr>
      <vt:lpstr>Lewis &amp; Clark’s Goals</vt:lpstr>
      <vt:lpstr>Jefferson Sponsored:  Corps Of Discovery (1804-06)</vt:lpstr>
      <vt:lpstr>Sacagawea</vt:lpstr>
      <vt:lpstr>Results Of The Expedition</vt:lpstr>
      <vt:lpstr>War Of 1812:  Causes </vt:lpstr>
      <vt:lpstr>Impressment Of American Sailors (1805-1812)</vt:lpstr>
      <vt:lpstr>War Of 1812:  Causes </vt:lpstr>
      <vt:lpstr>Tecumseh</vt:lpstr>
      <vt:lpstr>War Of 1812:  Causes </vt:lpstr>
      <vt:lpstr>War Hawks</vt:lpstr>
      <vt:lpstr>War of 1812</vt:lpstr>
      <vt:lpstr>During the War of 1812   (Fort Mackinac fell without a shot fired in 1812)</vt:lpstr>
      <vt:lpstr>During War of 1812 (Ft. Detroit fell to British without a shot fired in 1812)</vt:lpstr>
      <vt:lpstr>War of 1812 </vt:lpstr>
      <vt:lpstr>During War of 1812 British Forces Captured Washington DC, 1814</vt:lpstr>
      <vt:lpstr>During War of 1812 U.S. Capitol Was Burned by British Soliders</vt:lpstr>
      <vt:lpstr>During War of 1812 The President’s Mansion was damaged</vt:lpstr>
      <vt:lpstr>Treaty Of Ghent (1814)</vt:lpstr>
      <vt:lpstr>Battle of New Orleans (January 1815)</vt:lpstr>
      <vt:lpstr>Results of the War of 1812</vt:lpstr>
      <vt:lpstr>Star Spangled Banner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Jefferson (1800-1815)</dc:title>
  <dc:creator>8th Grade Social Studies</dc:creator>
  <cp:lastModifiedBy>Windows User</cp:lastModifiedBy>
  <cp:revision>4</cp:revision>
  <dcterms:created xsi:type="dcterms:W3CDTF">2009-11-10T19:02:41Z</dcterms:created>
  <dcterms:modified xsi:type="dcterms:W3CDTF">2019-01-20T21:22:36Z</dcterms:modified>
</cp:coreProperties>
</file>