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9" r:id="rId3"/>
    <p:sldId id="290" r:id="rId4"/>
    <p:sldId id="292" r:id="rId5"/>
    <p:sldId id="293" r:id="rId6"/>
    <p:sldId id="294" r:id="rId7"/>
    <p:sldId id="328" r:id="rId8"/>
    <p:sldId id="303" r:id="rId9"/>
    <p:sldId id="304" r:id="rId10"/>
    <p:sldId id="295" r:id="rId11"/>
    <p:sldId id="296" r:id="rId12"/>
    <p:sldId id="297" r:id="rId13"/>
    <p:sldId id="298" r:id="rId14"/>
    <p:sldId id="312" r:id="rId15"/>
    <p:sldId id="314" r:id="rId16"/>
    <p:sldId id="316" r:id="rId17"/>
    <p:sldId id="318" r:id="rId18"/>
    <p:sldId id="319" r:id="rId19"/>
    <p:sldId id="320" r:id="rId20"/>
    <p:sldId id="333" r:id="rId21"/>
    <p:sldId id="321" r:id="rId22"/>
    <p:sldId id="322" r:id="rId23"/>
    <p:sldId id="323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0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0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0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0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89C"/>
    <a:srgbClr val="437A9F"/>
    <a:srgbClr val="6A2D36"/>
    <a:srgbClr val="A34F1B"/>
    <a:srgbClr val="D40401"/>
    <a:srgbClr val="2617D7"/>
    <a:srgbClr val="818183"/>
    <a:srgbClr val="E04A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0" d="100"/>
          <a:sy n="70" d="100"/>
        </p:scale>
        <p:origin x="4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362365EF-AA24-4D07-B073-2C8BB4E20F4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13831955-85BF-474A-8035-76AE50B96C5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A1DF77DB-97F5-42A5-948F-3FCA2E34CB4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80E8F79E-4017-4880-9D5C-B12334370C7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8E549D2-7C96-4C56-989C-20A9F1213CA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AD8470F-D077-4A88-8E3D-73223B4AAF6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264E692-817B-4AAD-8DE6-DDD174E1230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C1A1C1AE-B66E-4ABF-815C-527CCFBAE6F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5CEC5DDB-AD75-4F07-AFD8-6170D32E131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B3319D45-23A1-4C6A-B061-78AFBDC97BF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F173874E-7619-4D75-9547-398C2CFA6A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B1D967-0671-4E78-9226-B04753E65B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513ADB79-F218-45B5-95FD-A8C1ADF6D8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E0FAC64-1223-4B85-85C7-58017826D1A6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99EA8025-848A-4616-838D-E3959C8369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5261C719-A3A0-430E-8688-BC48E42391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9BF7AC19-8796-49D2-8A28-A1D946C98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832A4B4D-FE68-45FA-9547-6661B3E21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1000" i="1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CD106E01-1803-41A0-9267-84AD2F763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05AB5D50-692C-4225-AC15-8BFBCBC2A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85E41460-EBD7-4D6F-8D10-5F249CEAED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5847" name="Rectangle 7">
            <a:extLst>
              <a:ext uri="{FF2B5EF4-FFF2-40B4-BE49-F238E27FC236}">
                <a16:creationId xmlns:a16="http://schemas.microsoft.com/office/drawing/2014/main" id="{33A55A4B-4DE5-4D45-9C5A-98A29BD08E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DEAC0CAC-92BD-4674-B489-CB8D82B91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E03177B1-F0C7-49F0-B267-2102527E3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1000" i="1"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73CF4A63-66FB-47F7-A932-18770C9F5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FE2F935B-A31E-4967-9D3F-10E06947E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32D42DF4-098B-46CE-95FC-B67C83EBA4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0C71E88E-2569-4E21-B98F-987FE6BFA3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D90E1323-EA09-4392-A9AA-EF7B5DEC8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8F1DC794-FD1C-4E4D-8D37-D651AC4B3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1000" i="1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4038956E-7CAB-409A-897F-31A6663D7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4F5C13B6-F449-48D6-A097-FECCB17B5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E7879BB2-DE84-4DA2-A3C8-890F9AB93C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9943" name="Rectangle 7">
            <a:extLst>
              <a:ext uri="{FF2B5EF4-FFF2-40B4-BE49-F238E27FC236}">
                <a16:creationId xmlns:a16="http://schemas.microsoft.com/office/drawing/2014/main" id="{C4463A55-6B58-49C0-A06D-31A10EDC3A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B787A9FC-F429-435F-9011-7D836A160E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B7115159-3E88-4524-8DEC-9DFB4236CB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2E361261-DE69-43FA-BFE3-7E7853027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88D38189-C1B9-415A-854F-E734113D2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1000" i="1"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74756" name="Rectangle 4">
            <a:extLst>
              <a:ext uri="{FF2B5EF4-FFF2-40B4-BE49-F238E27FC236}">
                <a16:creationId xmlns:a16="http://schemas.microsoft.com/office/drawing/2014/main" id="{4FEEB222-025E-4A66-AF62-0794C2E9E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4757" name="Rectangle 5">
            <a:extLst>
              <a:ext uri="{FF2B5EF4-FFF2-40B4-BE49-F238E27FC236}">
                <a16:creationId xmlns:a16="http://schemas.microsoft.com/office/drawing/2014/main" id="{F81CD85D-13A8-43FB-9092-58134ED2C8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4758" name="Rectangle 6">
            <a:extLst>
              <a:ext uri="{FF2B5EF4-FFF2-40B4-BE49-F238E27FC236}">
                <a16:creationId xmlns:a16="http://schemas.microsoft.com/office/drawing/2014/main" id="{7DF5EC2B-F212-4D6A-8FF4-FD29CA7BE9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4759" name="Rectangle 7">
            <a:extLst>
              <a:ext uri="{FF2B5EF4-FFF2-40B4-BE49-F238E27FC236}">
                <a16:creationId xmlns:a16="http://schemas.microsoft.com/office/drawing/2014/main" id="{B2D4447B-9B3E-4C38-9326-2B93F1F0C1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00CAE121-6276-4860-B8B3-63A41CD59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D591E1DE-96B8-4C5E-814B-93BACBD0D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1000" i="1">
                <a:latin typeface="Times New Roman" panose="02020603050405020304" pitchFamily="18" charset="0"/>
              </a:rPr>
              <a:t>21</a:t>
            </a:r>
          </a:p>
        </p:txBody>
      </p:sp>
      <p:sp>
        <p:nvSpPr>
          <p:cNvPr id="78852" name="Rectangle 4">
            <a:extLst>
              <a:ext uri="{FF2B5EF4-FFF2-40B4-BE49-F238E27FC236}">
                <a16:creationId xmlns:a16="http://schemas.microsoft.com/office/drawing/2014/main" id="{C73D9982-5662-4E19-8C3D-308F52D6E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53" name="Rectangle 5">
            <a:extLst>
              <a:ext uri="{FF2B5EF4-FFF2-40B4-BE49-F238E27FC236}">
                <a16:creationId xmlns:a16="http://schemas.microsoft.com/office/drawing/2014/main" id="{BB933964-65E5-41D9-8A3B-890C7003D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54" name="Rectangle 6">
            <a:extLst>
              <a:ext uri="{FF2B5EF4-FFF2-40B4-BE49-F238E27FC236}">
                <a16:creationId xmlns:a16="http://schemas.microsoft.com/office/drawing/2014/main" id="{AA338687-A15E-4B1B-807D-89D4E25CD2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8855" name="Rectangle 7">
            <a:extLst>
              <a:ext uri="{FF2B5EF4-FFF2-40B4-BE49-F238E27FC236}">
                <a16:creationId xmlns:a16="http://schemas.microsoft.com/office/drawing/2014/main" id="{C2B1A689-AED0-4FF6-8759-7DCBEF1032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46623837-085D-40EB-846B-0A57AA9EA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691530BA-1441-41D2-943E-29D3172A6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1000" i="1">
                <a:latin typeface="Times New Roman" panose="02020603050405020304" pitchFamily="18" charset="0"/>
              </a:rPr>
              <a:t>23</a:t>
            </a:r>
          </a:p>
        </p:txBody>
      </p:sp>
      <p:sp>
        <p:nvSpPr>
          <p:cNvPr id="84996" name="Rectangle 4">
            <a:extLst>
              <a:ext uri="{FF2B5EF4-FFF2-40B4-BE49-F238E27FC236}">
                <a16:creationId xmlns:a16="http://schemas.microsoft.com/office/drawing/2014/main" id="{B1D903D8-4ADE-49FC-9823-5616AFA19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4997" name="Rectangle 5">
            <a:extLst>
              <a:ext uri="{FF2B5EF4-FFF2-40B4-BE49-F238E27FC236}">
                <a16:creationId xmlns:a16="http://schemas.microsoft.com/office/drawing/2014/main" id="{92A75181-999A-481B-8DD2-77B14081B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4998" name="Rectangle 6">
            <a:extLst>
              <a:ext uri="{FF2B5EF4-FFF2-40B4-BE49-F238E27FC236}">
                <a16:creationId xmlns:a16="http://schemas.microsoft.com/office/drawing/2014/main" id="{23812D2E-0B8F-45C2-A8ED-42C5BB15F2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4999" name="Rectangle 7">
            <a:extLst>
              <a:ext uri="{FF2B5EF4-FFF2-40B4-BE49-F238E27FC236}">
                <a16:creationId xmlns:a16="http://schemas.microsoft.com/office/drawing/2014/main" id="{C2F02333-DAF4-4394-83C6-01CF0A5B76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34EE082C-5497-46EE-817E-562A18B09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E1717E88-AA4A-4408-A746-D0DD5D0F0F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1000" i="1">
                <a:latin typeface="Times New Roman" panose="02020603050405020304" pitchFamily="18" charset="0"/>
              </a:rPr>
              <a:t>24</a:t>
            </a:r>
          </a:p>
        </p:txBody>
      </p:sp>
      <p:sp>
        <p:nvSpPr>
          <p:cNvPr id="89092" name="Rectangle 4">
            <a:extLst>
              <a:ext uri="{FF2B5EF4-FFF2-40B4-BE49-F238E27FC236}">
                <a16:creationId xmlns:a16="http://schemas.microsoft.com/office/drawing/2014/main" id="{9C4E7054-0F0F-44BE-AB31-28A056E3C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9093" name="Rectangle 5">
            <a:extLst>
              <a:ext uri="{FF2B5EF4-FFF2-40B4-BE49-F238E27FC236}">
                <a16:creationId xmlns:a16="http://schemas.microsoft.com/office/drawing/2014/main" id="{2CC761F0-88D6-476E-9A40-053B1562B6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9094" name="Rectangle 6">
            <a:extLst>
              <a:ext uri="{FF2B5EF4-FFF2-40B4-BE49-F238E27FC236}">
                <a16:creationId xmlns:a16="http://schemas.microsoft.com/office/drawing/2014/main" id="{DB97AF38-C712-49B1-94EB-0624D3AE80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9095" name="Rectangle 7">
            <a:extLst>
              <a:ext uri="{FF2B5EF4-FFF2-40B4-BE49-F238E27FC236}">
                <a16:creationId xmlns:a16="http://schemas.microsoft.com/office/drawing/2014/main" id="{A47DC4C7-A8D5-4CF3-BC72-D34E0AF18A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9D30DE27-63E7-4FAF-BE42-EA8BF4BE6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8E8FDC97-00B6-4AB3-8731-2C29DACB0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1000" i="1">
                <a:latin typeface="Times New Roman" panose="02020603050405020304" pitchFamily="18" charset="0"/>
              </a:rPr>
              <a:t>25</a:t>
            </a:r>
          </a:p>
        </p:txBody>
      </p:sp>
      <p:sp>
        <p:nvSpPr>
          <p:cNvPr id="93188" name="Rectangle 4">
            <a:extLst>
              <a:ext uri="{FF2B5EF4-FFF2-40B4-BE49-F238E27FC236}">
                <a16:creationId xmlns:a16="http://schemas.microsoft.com/office/drawing/2014/main" id="{CAF3A9AF-BD79-4CC1-BE9A-141AF69F0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3189" name="Rectangle 5">
            <a:extLst>
              <a:ext uri="{FF2B5EF4-FFF2-40B4-BE49-F238E27FC236}">
                <a16:creationId xmlns:a16="http://schemas.microsoft.com/office/drawing/2014/main" id="{833D5580-3F8D-475B-8EA9-B89610C08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3190" name="Rectangle 6">
            <a:extLst>
              <a:ext uri="{FF2B5EF4-FFF2-40B4-BE49-F238E27FC236}">
                <a16:creationId xmlns:a16="http://schemas.microsoft.com/office/drawing/2014/main" id="{8A2796B6-8203-4F41-A19D-5773FF2C4D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3191" name="Rectangle 7">
            <a:extLst>
              <a:ext uri="{FF2B5EF4-FFF2-40B4-BE49-F238E27FC236}">
                <a16:creationId xmlns:a16="http://schemas.microsoft.com/office/drawing/2014/main" id="{873A1CA7-359C-4A2D-ABFC-215F3C950F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43DD20D0-FEE6-46F4-9640-2DAEA97216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D05E2E32-C249-4021-B29C-23E025F5A4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0BBFEB4-7DFF-4B8F-B890-8083B7127D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7DE8CF5-F848-4723-B909-810D1F9EB0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9951A715-8C0A-4551-8583-C767C79DC7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77F788E5-12AB-4187-989A-B751805F1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1000" i="1">
                <a:latin typeface="Times New Roman" panose="02020603050405020304" pitchFamily="18" charset="0"/>
              </a:rPr>
              <a:t>25</a:t>
            </a:r>
          </a:p>
        </p:txBody>
      </p:sp>
      <p:sp>
        <p:nvSpPr>
          <p:cNvPr id="95236" name="Rectangle 4">
            <a:extLst>
              <a:ext uri="{FF2B5EF4-FFF2-40B4-BE49-F238E27FC236}">
                <a16:creationId xmlns:a16="http://schemas.microsoft.com/office/drawing/2014/main" id="{0E1DDF9C-F4FF-43A1-9056-94E188EE1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5237" name="Rectangle 5">
            <a:extLst>
              <a:ext uri="{FF2B5EF4-FFF2-40B4-BE49-F238E27FC236}">
                <a16:creationId xmlns:a16="http://schemas.microsoft.com/office/drawing/2014/main" id="{33564268-4580-466F-99A9-1CFB64E02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5238" name="Rectangle 6">
            <a:extLst>
              <a:ext uri="{FF2B5EF4-FFF2-40B4-BE49-F238E27FC236}">
                <a16:creationId xmlns:a16="http://schemas.microsoft.com/office/drawing/2014/main" id="{2467A416-6A6A-4953-8F72-BE3C8FC62C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5239" name="Rectangle 7">
            <a:extLst>
              <a:ext uri="{FF2B5EF4-FFF2-40B4-BE49-F238E27FC236}">
                <a16:creationId xmlns:a16="http://schemas.microsoft.com/office/drawing/2014/main" id="{5AA62B15-0520-4688-BA1F-8FAD072413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9744009E-8DC8-43A7-9CBB-0F7B4AB82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9075A4BD-1B11-4513-956D-004579E34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1000" i="1">
                <a:latin typeface="Times New Roman" panose="02020603050405020304" pitchFamily="18" charset="0"/>
              </a:rPr>
              <a:t>26</a:t>
            </a:r>
          </a:p>
        </p:txBody>
      </p:sp>
      <p:sp>
        <p:nvSpPr>
          <p:cNvPr id="99332" name="Rectangle 4">
            <a:extLst>
              <a:ext uri="{FF2B5EF4-FFF2-40B4-BE49-F238E27FC236}">
                <a16:creationId xmlns:a16="http://schemas.microsoft.com/office/drawing/2014/main" id="{6CDFDD15-10DB-45D1-9762-EA6DD1359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9333" name="Rectangle 5">
            <a:extLst>
              <a:ext uri="{FF2B5EF4-FFF2-40B4-BE49-F238E27FC236}">
                <a16:creationId xmlns:a16="http://schemas.microsoft.com/office/drawing/2014/main" id="{ADB2D03E-F21B-4A1A-917E-86C730A3B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9334" name="Rectangle 6">
            <a:extLst>
              <a:ext uri="{FF2B5EF4-FFF2-40B4-BE49-F238E27FC236}">
                <a16:creationId xmlns:a16="http://schemas.microsoft.com/office/drawing/2014/main" id="{00883807-5017-48C5-A9B9-FCC8E9D302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9335" name="Rectangle 7">
            <a:extLst>
              <a:ext uri="{FF2B5EF4-FFF2-40B4-BE49-F238E27FC236}">
                <a16:creationId xmlns:a16="http://schemas.microsoft.com/office/drawing/2014/main" id="{B64540E4-C87A-4BC7-81DF-6A00B83C83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45474388-B78C-4E61-9004-87F7FBE70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47EC86A0-F74D-49AA-8C6B-A714104D2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1000" i="1">
                <a:latin typeface="Times New Roman" panose="02020603050405020304" pitchFamily="18" charset="0"/>
              </a:rPr>
              <a:t>27</a:t>
            </a:r>
          </a:p>
        </p:txBody>
      </p:sp>
      <p:sp>
        <p:nvSpPr>
          <p:cNvPr id="101380" name="Rectangle 4">
            <a:extLst>
              <a:ext uri="{FF2B5EF4-FFF2-40B4-BE49-F238E27FC236}">
                <a16:creationId xmlns:a16="http://schemas.microsoft.com/office/drawing/2014/main" id="{12A284C8-2AF4-4307-8F6C-630924268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1381" name="Rectangle 5">
            <a:extLst>
              <a:ext uri="{FF2B5EF4-FFF2-40B4-BE49-F238E27FC236}">
                <a16:creationId xmlns:a16="http://schemas.microsoft.com/office/drawing/2014/main" id="{B1C37B0F-A5AC-4DB7-ABA0-A68EC3606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1382" name="Rectangle 6">
            <a:extLst>
              <a:ext uri="{FF2B5EF4-FFF2-40B4-BE49-F238E27FC236}">
                <a16:creationId xmlns:a16="http://schemas.microsoft.com/office/drawing/2014/main" id="{41066EAB-0302-40D1-8493-FF2FE951A2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1383" name="Rectangle 7">
            <a:extLst>
              <a:ext uri="{FF2B5EF4-FFF2-40B4-BE49-F238E27FC236}">
                <a16:creationId xmlns:a16="http://schemas.microsoft.com/office/drawing/2014/main" id="{E02CC310-CC12-46AC-B7FA-2478F07180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5F069CEF-F752-4ECF-8F0E-135B7D128B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20F75BFE-FFB2-40E0-8249-225AAAD6B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1000" i="1">
                <a:latin typeface="Times New Roman" panose="02020603050405020304" pitchFamily="18" charset="0"/>
              </a:rPr>
              <a:t>28</a:t>
            </a:r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F5A3C9DB-0682-4ECC-81AB-3F49859446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E226E192-3042-4D6D-8C86-093A89292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430" name="Rectangle 6">
            <a:extLst>
              <a:ext uri="{FF2B5EF4-FFF2-40B4-BE49-F238E27FC236}">
                <a16:creationId xmlns:a16="http://schemas.microsoft.com/office/drawing/2014/main" id="{C207AA45-C71A-438C-96CB-1DCEDC8961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3431" name="Rectangle 7">
            <a:extLst>
              <a:ext uri="{FF2B5EF4-FFF2-40B4-BE49-F238E27FC236}">
                <a16:creationId xmlns:a16="http://schemas.microsoft.com/office/drawing/2014/main" id="{A64DF108-C07F-43EA-8B6C-04F12BA105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9B27813-217D-44FF-88FC-CD6F1C733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9C41AD9-36EC-4CBB-B3C8-02ADB566F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1000" i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7494622C-2FBB-4D94-A35F-47C3137BB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9BBC7330-2F49-4294-91E3-8ED265C12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0A404658-0CD7-49F9-BF54-86BE6B2D39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5A40E8B7-6E60-40A1-919B-47B2FA0DB9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3FF8921-BF76-4776-8893-5466FF513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4650E38-E2F4-483B-900F-F7C25D810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1000" i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0E160DB6-F8AA-4FA0-B21C-2C708B29F6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BB9900E8-8222-4E84-B66C-A28ADAC74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CACB9FC9-39DE-4E36-B9BA-57C47CE8B4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C92E9969-53C2-4CDD-8970-F57EF2A972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CDA1A10E-737C-4544-94D8-B11416B3B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4690350-BB09-4DE3-A6A5-C0E8EECF5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1000" i="1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A17A59EF-8F8C-4E16-B4B8-4974C9BCD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66292996-7321-40FA-A50C-A19D5A44F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1605A8F4-A953-44D7-B136-047222F560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47314783-585A-4377-838D-2AF72EB2FD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54597681-22B4-4380-BBB7-846DC4136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9869ADC-ADCE-424C-882D-BFD30A99F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1000" i="1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F7816A18-46F8-4EBF-ADC6-C3BED258E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7706A64E-0F58-4B31-AEDC-FE18ABADD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0" name="Rectangle 6">
            <a:extLst>
              <a:ext uri="{FF2B5EF4-FFF2-40B4-BE49-F238E27FC236}">
                <a16:creationId xmlns:a16="http://schemas.microsoft.com/office/drawing/2014/main" id="{4F8E57C8-0910-4F8F-A3FD-D7A64201F5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1751" name="Rectangle 7">
            <a:extLst>
              <a:ext uri="{FF2B5EF4-FFF2-40B4-BE49-F238E27FC236}">
                <a16:creationId xmlns:a16="http://schemas.microsoft.com/office/drawing/2014/main" id="{BE44956B-45BF-45A6-A5F0-C0533A1ADF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563C7A2D-BB87-4DC7-944F-4AB8E2558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B8899743-E257-44D3-9AEB-9B10DE2D5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1000" i="1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558DEEEF-EB36-4B70-9716-A36B1D60C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A15E7289-CA69-48A3-A184-4359760F3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1F25520A-B20C-4EEA-91B5-3ECDD83CDA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2E500943-3C17-422B-8EA9-09ABC3D89B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2A336F86-B572-465C-9F83-E2EADBF4F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FC422B6B-B6BD-4F0F-ADB7-E0CCDDB43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1000" i="1"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52228" name="Rectangle 4">
            <a:extLst>
              <a:ext uri="{FF2B5EF4-FFF2-40B4-BE49-F238E27FC236}">
                <a16:creationId xmlns:a16="http://schemas.microsoft.com/office/drawing/2014/main" id="{E35A1BD8-D345-4987-A587-E7A06ACDEC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id="{CC217965-1C62-4C15-81D5-C6E983DF07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230" name="Rectangle 6">
            <a:extLst>
              <a:ext uri="{FF2B5EF4-FFF2-40B4-BE49-F238E27FC236}">
                <a16:creationId xmlns:a16="http://schemas.microsoft.com/office/drawing/2014/main" id="{E2A32AB4-BE6A-4084-A4E7-21916661F0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2231" name="Rectangle 7">
            <a:extLst>
              <a:ext uri="{FF2B5EF4-FFF2-40B4-BE49-F238E27FC236}">
                <a16:creationId xmlns:a16="http://schemas.microsoft.com/office/drawing/2014/main" id="{BE346E3D-9D30-4C33-B98A-331030847A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A700AF05-3063-4E67-8131-023EF5A6C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A3BC8297-C30B-4085-B23B-FF6D86C8E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1000" i="1"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54276" name="Rectangle 4">
            <a:extLst>
              <a:ext uri="{FF2B5EF4-FFF2-40B4-BE49-F238E27FC236}">
                <a16:creationId xmlns:a16="http://schemas.microsoft.com/office/drawing/2014/main" id="{66A2A3A1-70FE-440F-8F32-5B10280B9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277" name="Rectangle 5">
            <a:extLst>
              <a:ext uri="{FF2B5EF4-FFF2-40B4-BE49-F238E27FC236}">
                <a16:creationId xmlns:a16="http://schemas.microsoft.com/office/drawing/2014/main" id="{5AE76ACB-D069-41E3-A8C5-A9BA9EF4A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278" name="Rectangle 6">
            <a:extLst>
              <a:ext uri="{FF2B5EF4-FFF2-40B4-BE49-F238E27FC236}">
                <a16:creationId xmlns:a16="http://schemas.microsoft.com/office/drawing/2014/main" id="{328A194C-25D5-4E12-8110-9E5D5CBFF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4279" name="Rectangle 7">
            <a:extLst>
              <a:ext uri="{FF2B5EF4-FFF2-40B4-BE49-F238E27FC236}">
                <a16:creationId xmlns:a16="http://schemas.microsoft.com/office/drawing/2014/main" id="{ED023883-9015-4743-88F6-C2E9970062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earson_logo">
            <a:extLst>
              <a:ext uri="{FF2B5EF4-FFF2-40B4-BE49-F238E27FC236}">
                <a16:creationId xmlns:a16="http://schemas.microsoft.com/office/drawing/2014/main" id="{7046E577-06C5-405E-A71B-82F107141C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400800"/>
            <a:ext cx="800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53">
            <a:extLst>
              <a:ext uri="{FF2B5EF4-FFF2-40B4-BE49-F238E27FC236}">
                <a16:creationId xmlns:a16="http://schemas.microsoft.com/office/drawing/2014/main" id="{C6350850-07B8-4BE2-9649-92266DB3A57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5" y="6248400"/>
            <a:ext cx="9140825" cy="0"/>
          </a:xfrm>
          <a:prstGeom prst="line">
            <a:avLst/>
          </a:prstGeom>
          <a:noFill/>
          <a:ln w="28575">
            <a:solidFill>
              <a:srgbClr val="3355A6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240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708B1442-8BB8-4A7A-AF17-71673FA51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967038"/>
            <a:ext cx="1797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30005"/>
                </a:solidFill>
              </a:rPr>
              <a:t>Chapter</a:t>
            </a:r>
            <a:endParaRPr lang="en-US" altLang="en-US">
              <a:solidFill>
                <a:srgbClr val="030005"/>
              </a:solidFill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128B14F2-B5CF-42FE-A270-BF1FE5412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0"/>
            <a:ext cx="9140825" cy="1676400"/>
          </a:xfrm>
          <a:prstGeom prst="rect">
            <a:avLst/>
          </a:prstGeom>
          <a:solidFill>
            <a:srgbClr val="E04A4B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Aft>
                <a:spcPct val="35000"/>
              </a:spcAft>
              <a:defRPr/>
            </a:pPr>
            <a:endParaRPr lang="en-US" sz="44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Text Box 15">
            <a:extLst>
              <a:ext uri="{FF2B5EF4-FFF2-40B4-BE49-F238E27FC236}">
                <a16:creationId xmlns:a16="http://schemas.microsoft.com/office/drawing/2014/main" id="{8534CAB1-6116-4352-B427-417E9CA35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1143000"/>
            <a:ext cx="1336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solidFill>
                  <a:srgbClr val="FFFFFF"/>
                </a:solidFill>
              </a:rPr>
              <a:t>Ninth Edition</a:t>
            </a:r>
            <a:endParaRPr lang="en-US" altLang="en-US" sz="20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C992A4-3658-4DD4-B2E9-58EE6FA4C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263" y="312738"/>
            <a:ext cx="7435850" cy="823912"/>
          </a:xfrm>
          <a:prstGeom prst="rect">
            <a:avLst/>
          </a:prstGeom>
          <a:noFill/>
          <a:ln>
            <a:noFill/>
          </a:ln>
          <a:effectLst>
            <a:outerShdw blurRad="38100" dist="25401" dir="2700000" algn="ctr" rotWithShape="0">
              <a:srgbClr val="80808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800">
                <a:solidFill>
                  <a:schemeClr val="accent3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America: Past and Present</a:t>
            </a:r>
          </a:p>
        </p:txBody>
      </p:sp>
      <p:sp>
        <p:nvSpPr>
          <p:cNvPr id="9" name="Text Box 47">
            <a:extLst>
              <a:ext uri="{FF2B5EF4-FFF2-40B4-BE49-F238E27FC236}">
                <a16:creationId xmlns:a16="http://schemas.microsoft.com/office/drawing/2014/main" id="{52EF6450-F679-4A88-9586-A61D6B2CC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550" y="6353175"/>
            <a:ext cx="4489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 i="1"/>
              <a:t>America: Past and Present</a:t>
            </a:r>
            <a:r>
              <a:rPr lang="en-US" altLang="en-US" sz="1000"/>
              <a:t>, Ninth Edition</a:t>
            </a:r>
          </a:p>
          <a:p>
            <a:r>
              <a:rPr lang="en-US" altLang="en-US" sz="1000"/>
              <a:t>Divine • Breen • Frederickson • Williams • Gross • Brands</a:t>
            </a:r>
          </a:p>
        </p:txBody>
      </p:sp>
      <p:pic>
        <p:nvPicPr>
          <p:cNvPr id="10" name="Picture 18" descr="0205697062_i.jpg">
            <a:extLst>
              <a:ext uri="{FF2B5EF4-FFF2-40B4-BE49-F238E27FC236}">
                <a16:creationId xmlns:a16="http://schemas.microsoft.com/office/drawing/2014/main" id="{827FBAE0-1BBD-4AFF-B4EC-2BABF5C1C0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828800"/>
            <a:ext cx="3359150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E1B8DED-E36D-4C3D-89B8-D87203035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6319838"/>
            <a:ext cx="4111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1000">
                <a:solidFill>
                  <a:srgbClr val="000000"/>
                </a:solidFill>
              </a:rPr>
              <a:t> Copyright ©2011, ©2007, ©2006 by Pearson Education, Inc.</a:t>
            </a:r>
          </a:p>
          <a:p>
            <a:pPr algn="r"/>
            <a:r>
              <a:rPr lang="en-US" altLang="en-US" sz="1000">
                <a:solidFill>
                  <a:srgbClr val="000000"/>
                </a:solidFill>
              </a:rPr>
              <a:t>All rights reserved.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29200" y="3962400"/>
            <a:ext cx="3352800" cy="1752600"/>
          </a:xfrm>
          <a:ln>
            <a:noFill/>
          </a:ln>
          <a:effectLst/>
        </p:spPr>
        <p:txBody>
          <a:bodyPr anchor="b"/>
          <a:lstStyle>
            <a:lvl1pPr marL="0" indent="0">
              <a:buFont typeface="Times" charset="0"/>
              <a:buNone/>
              <a:defRPr sz="2800" b="1">
                <a:solidFill>
                  <a:srgbClr val="000090"/>
                </a:solidFill>
                <a:effectLst>
                  <a:outerShdw dist="38100" dir="2700000">
                    <a:schemeClr val="accent3"/>
                  </a:outerShdw>
                </a:effectLst>
                <a:latin typeface="Times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20078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6749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590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>
            <a:extLst>
              <a:ext uri="{FF2B5EF4-FFF2-40B4-BE49-F238E27FC236}">
                <a16:creationId xmlns:a16="http://schemas.microsoft.com/office/drawing/2014/main" id="{D6A21082-F286-48A8-8923-34A356A99A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7" name="Picture 9" descr="pearson_logo">
            <a:extLst>
              <a:ext uri="{FF2B5EF4-FFF2-40B4-BE49-F238E27FC236}">
                <a16:creationId xmlns:a16="http://schemas.microsoft.com/office/drawing/2014/main" id="{7D4295D9-2595-4586-B47A-DB446D17E3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400800"/>
            <a:ext cx="800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Line 53">
            <a:extLst>
              <a:ext uri="{FF2B5EF4-FFF2-40B4-BE49-F238E27FC236}">
                <a16:creationId xmlns:a16="http://schemas.microsoft.com/office/drawing/2014/main" id="{3E24AF9C-79E2-4F72-964B-E35C657111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5" y="6248400"/>
            <a:ext cx="9140825" cy="0"/>
          </a:xfrm>
          <a:prstGeom prst="line">
            <a:avLst/>
          </a:prstGeom>
          <a:noFill/>
          <a:ln w="28575">
            <a:solidFill>
              <a:srgbClr val="3355A6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240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29" name="Rectangle 13">
            <a:extLst>
              <a:ext uri="{FF2B5EF4-FFF2-40B4-BE49-F238E27FC236}">
                <a16:creationId xmlns:a16="http://schemas.microsoft.com/office/drawing/2014/main" id="{8F9308F9-9B04-4191-AE62-83B3EB0586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175" y="0"/>
            <a:ext cx="9140825" cy="1371600"/>
          </a:xfrm>
          <a:prstGeom prst="rect">
            <a:avLst/>
          </a:prstGeom>
          <a:solidFill>
            <a:srgbClr val="E04A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77A1B17-F44F-44E5-A2BE-0469ACC8F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6319838"/>
            <a:ext cx="4111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1000">
                <a:solidFill>
                  <a:srgbClr val="000000"/>
                </a:solidFill>
              </a:rPr>
              <a:t> Copyright ©2011, ©2007, ©2006 by Pearson Education, Inc.</a:t>
            </a:r>
          </a:p>
          <a:p>
            <a:pPr algn="r"/>
            <a:r>
              <a:rPr lang="en-US" altLang="en-US" sz="1000">
                <a:solidFill>
                  <a:srgbClr val="000000"/>
                </a:solidFill>
              </a:rPr>
              <a:t>All rights reserved.</a:t>
            </a:r>
          </a:p>
        </p:txBody>
      </p:sp>
      <p:sp>
        <p:nvSpPr>
          <p:cNvPr id="18" name="Text Box 47">
            <a:extLst>
              <a:ext uri="{FF2B5EF4-FFF2-40B4-BE49-F238E27FC236}">
                <a16:creationId xmlns:a16="http://schemas.microsoft.com/office/drawing/2014/main" id="{A19125DC-BFF3-42E1-A751-F5C13BA5D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550" y="6353175"/>
            <a:ext cx="4489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 i="1"/>
              <a:t>America: Past and Present</a:t>
            </a:r>
            <a:r>
              <a:rPr lang="en-US" altLang="en-US" sz="1000"/>
              <a:t>, Ninth Edition</a:t>
            </a:r>
          </a:p>
          <a:p>
            <a:r>
              <a:rPr lang="en-US" altLang="en-US" sz="1000"/>
              <a:t>Divine • Breen • Frederickson • Williams • Gross • Brands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0" r:id="rId2"/>
    <p:sldLayoutId id="214748369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04A4B"/>
        </a:buClr>
        <a:buFont typeface="Times" panose="02020603050405020304" pitchFamily="18" charset="0"/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18183"/>
        </a:buClr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3355A6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E04A4B"/>
        </a:buClr>
        <a:buFont typeface="Times" panose="02020603050405020304" pitchFamily="18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3355A6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6">
            <a:extLst>
              <a:ext uri="{FF2B5EF4-FFF2-40B4-BE49-F238E27FC236}">
                <a16:creationId xmlns:a16="http://schemas.microsoft.com/office/drawing/2014/main" id="{169A5032-4FEF-4BAA-8D1C-7D8A55A60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590800"/>
            <a:ext cx="87630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6600" dirty="0">
                <a:solidFill>
                  <a:srgbClr val="E04A4B"/>
                </a:solidFill>
              </a:rPr>
              <a:t>Chapter 8</a:t>
            </a:r>
          </a:p>
          <a:p>
            <a:pPr eaLnBrk="1" hangingPunct="1"/>
            <a:r>
              <a:rPr lang="en-US" altLang="en-US" sz="6600" dirty="0">
                <a:solidFill>
                  <a:srgbClr val="E04A4B"/>
                </a:solidFill>
                <a:latin typeface="Times" panose="02020603050405020304" pitchFamily="18" charset="0"/>
              </a:rPr>
              <a:t>Sections 1, 2, 3, and 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1BBD51C3-694E-4580-98E8-63D8422FC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65110ED2-C85E-4C04-8EE5-02AFF91B7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869B8F6A-BA08-4E19-8524-3492B4EEF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9064B2AF-8FFC-4CE6-A7A0-AE4B4C35D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3C307158-1066-4BD5-A808-BEACFD2D15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Section 2</a:t>
            </a:r>
            <a:b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The Louisiana Purchase</a:t>
            </a:r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B517D0AB-21F7-4FCE-B358-97FF449B22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  <a:noFill/>
        </p:spPr>
        <p:txBody>
          <a:bodyPr lIns="90488" tIns="44450" rIns="90488" bIns="44450"/>
          <a:lstStyle/>
          <a:p>
            <a:pPr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Spain gave Louisiana to France, New Orleans was closed to American ships</a:t>
            </a:r>
          </a:p>
          <a:p>
            <a:pPr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Jefferson saw New Orleans as vital to U.S.</a:t>
            </a:r>
          </a:p>
          <a:p>
            <a:pPr lvl="1"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Sent to Livingston and Monroe negotiate its purchase</a:t>
            </a:r>
          </a:p>
          <a:p>
            <a:pPr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Napoleon offered to sell all of Louisiana for $15 million</a:t>
            </a:r>
          </a:p>
          <a:p>
            <a:pPr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Importance: The purchase of the land would help make America a power nation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CE92E17A-10E9-4568-B632-A6B0EA4FB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1DE2AE0E-6631-4DDD-8BCD-ADBAFBD0B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A69B730D-05D0-4A39-ACF6-4A1B1C068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AE0C38B3-8385-40CB-BD11-D782D57B16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A15BC135-CB21-4EA9-A7AD-AFA7CA3F03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The Louisiana Purchase</a:t>
            </a:r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01E43579-01C3-453E-BB0E-1BB3A3670F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Constitution is vague on power to acquire land inhabited by foreigners</a:t>
            </a:r>
          </a:p>
          <a:p>
            <a:pPr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Louisiana’s French and Spanish inhabitants unfamiliar with Republican principles</a:t>
            </a:r>
          </a:p>
          <a:p>
            <a:pPr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Jefferson denied Louisiana self-rule</a:t>
            </a:r>
          </a:p>
          <a:p>
            <a:pPr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Another Jeffersonian departure from Republicanism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B24CD6F1-1E0A-4F4F-9069-14FA69BA0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A0E7A80E-D4E3-4587-88C6-4355F3D19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D97A2921-7299-4617-985A-C780FD97E3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351E5AD9-1EDF-4E82-8E04-E999CEB31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901D942C-5AFA-49E1-BEF0-9BC973D860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The Lewis and Clark Expedition</a:t>
            </a:r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232416E4-DCFB-4B90-9642-5A878A28FC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Lewis and Clark Expedition commissioned prior to purchase of Louisiana</a:t>
            </a:r>
          </a:p>
          <a:p>
            <a:pPr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Goal to find if Missouri River goes to Pacific and to explore plants and animals</a:t>
            </a:r>
          </a:p>
          <a:p>
            <a:pPr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Report on Louisiana’s economic promise confirmed Jefferson’s desire to purchase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A93C8D97-70BC-45C0-A68C-3FCABAB40D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The Louisiana Purchase and the Route of Lewis and Clark</a:t>
            </a:r>
          </a:p>
        </p:txBody>
      </p:sp>
      <p:pic>
        <p:nvPicPr>
          <p:cNvPr id="40963" name="Picture 5" descr="AAIRSAZ0.jpg">
            <a:extLst>
              <a:ext uri="{FF2B5EF4-FFF2-40B4-BE49-F238E27FC236}">
                <a16:creationId xmlns:a16="http://schemas.microsoft.com/office/drawing/2014/main" id="{2D538657-3758-42D8-9D58-BCE451A624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1524000"/>
            <a:ext cx="69913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00B7D3C1-038A-48E6-832F-A3E12B302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040EEB16-9976-4F36-B002-7CEB5DA28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3732" name="Rectangle 4">
            <a:extLst>
              <a:ext uri="{FF2B5EF4-FFF2-40B4-BE49-F238E27FC236}">
                <a16:creationId xmlns:a16="http://schemas.microsoft.com/office/drawing/2014/main" id="{8E982ADE-C15B-4CE5-8D37-349848299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3733" name="Rectangle 5">
            <a:extLst>
              <a:ext uri="{FF2B5EF4-FFF2-40B4-BE49-F238E27FC236}">
                <a16:creationId xmlns:a16="http://schemas.microsoft.com/office/drawing/2014/main" id="{36308361-CC68-45A0-8303-BA00A3B11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3734" name="Rectangle 6">
            <a:extLst>
              <a:ext uri="{FF2B5EF4-FFF2-40B4-BE49-F238E27FC236}">
                <a16:creationId xmlns:a16="http://schemas.microsoft.com/office/drawing/2014/main" id="{6586919C-54BC-428A-9623-2BAFD55DA0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Section 3</a:t>
            </a:r>
            <a:b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Embargo Divides the Nation</a:t>
            </a:r>
          </a:p>
        </p:txBody>
      </p:sp>
      <p:sp>
        <p:nvSpPr>
          <p:cNvPr id="73735" name="Rectangle 7">
            <a:extLst>
              <a:ext uri="{FF2B5EF4-FFF2-40B4-BE49-F238E27FC236}">
                <a16:creationId xmlns:a16="http://schemas.microsoft.com/office/drawing/2014/main" id="{C731EAE1-E58C-4346-8FDA-DC09B18CAA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1807—Congress prohibited U.S. ships from leaving certain American port cities “peaceable coercion” 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Purpose: To win English, French respect for American rights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Embargo unpopular at home – causes political mayhem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altLang="en-US" dirty="0">
                <a:ea typeface="ＭＳ Ｐゴシック" panose="020B0600070205080204" pitchFamily="34" charset="-128"/>
              </a:rPr>
              <a:t>Detailed government oversight of commerce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altLang="en-US" dirty="0">
                <a:ea typeface="ＭＳ Ｐゴシック" panose="020B0600070205080204" pitchFamily="34" charset="-128"/>
              </a:rPr>
              <a:t>Army suppressed smuggling 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altLang="en-US" dirty="0">
                <a:ea typeface="ＭＳ Ｐゴシック" panose="020B0600070205080204" pitchFamily="34" charset="-128"/>
              </a:rPr>
              <a:t>New England economy damaged and they did not like this political policy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E0920DC8-E207-4073-9E86-B58CE8738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D85B6691-879C-4655-A425-19AA254C2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7828" name="Rectangle 4">
            <a:extLst>
              <a:ext uri="{FF2B5EF4-FFF2-40B4-BE49-F238E27FC236}">
                <a16:creationId xmlns:a16="http://schemas.microsoft.com/office/drawing/2014/main" id="{C9A612D9-6142-42F3-A0A7-F62CB345A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A58558D9-91B0-4737-B663-6AD3D4204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7830" name="Rectangle 6">
            <a:extLst>
              <a:ext uri="{FF2B5EF4-FFF2-40B4-BE49-F238E27FC236}">
                <a16:creationId xmlns:a16="http://schemas.microsoft.com/office/drawing/2014/main" id="{D8844DEE-220B-4CAF-99D0-10E2F41A71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0825" cy="1371600"/>
          </a:xfrm>
        </p:spPr>
        <p:txBody>
          <a:bodyPr lIns="90488" tIns="44450" rIns="90488" bIns="44450"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 New Administration 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Goes to War</a:t>
            </a:r>
          </a:p>
        </p:txBody>
      </p:sp>
      <p:sp>
        <p:nvSpPr>
          <p:cNvPr id="77831" name="Rectangle 7">
            <a:extLst>
              <a:ext uri="{FF2B5EF4-FFF2-40B4-BE49-F238E27FC236}">
                <a16:creationId xmlns:a16="http://schemas.microsoft.com/office/drawing/2014/main" id="{A6D25751-65BE-4B91-A344-31DC44BCF2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1808—James Madison elected president</a:t>
            </a:r>
          </a:p>
          <a:p>
            <a:pPr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1809—U.S. would resume trade with England and France on promise to cease seizure of U.S. vessels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British official promised to comply and then changed mind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French promised to comply but changed their mind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1AF531C9-09FF-4CD6-B9C3-005305B90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8E94904C-FB64-4941-8FA1-08A684750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972" name="Rectangle 4">
            <a:extLst>
              <a:ext uri="{FF2B5EF4-FFF2-40B4-BE49-F238E27FC236}">
                <a16:creationId xmlns:a16="http://schemas.microsoft.com/office/drawing/2014/main" id="{4B25966A-9709-41C8-98BF-A31838025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973" name="Rectangle 5">
            <a:extLst>
              <a:ext uri="{FF2B5EF4-FFF2-40B4-BE49-F238E27FC236}">
                <a16:creationId xmlns:a16="http://schemas.microsoft.com/office/drawing/2014/main" id="{F9364484-4C9F-41F1-A98A-4D99447E5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974" name="Rectangle 6">
            <a:extLst>
              <a:ext uri="{FF2B5EF4-FFF2-40B4-BE49-F238E27FC236}">
                <a16:creationId xmlns:a16="http://schemas.microsoft.com/office/drawing/2014/main" id="{8F11B535-434B-4429-81FB-EF51C59C0C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Fumbling Toward Conflict</a:t>
            </a:r>
          </a:p>
        </p:txBody>
      </p:sp>
      <p:sp>
        <p:nvSpPr>
          <p:cNvPr id="83975" name="Rectangle 7">
            <a:extLst>
              <a:ext uri="{FF2B5EF4-FFF2-40B4-BE49-F238E27FC236}">
                <a16:creationId xmlns:a16="http://schemas.microsoft.com/office/drawing/2014/main" id="{ECDAAE67-890E-4B77-89ED-A6D430FD1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Congressional War Hawks demanded war with England to preserve American honor</a:t>
            </a:r>
          </a:p>
          <a:p>
            <a:pPr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Madison asked for declaration of war</a:t>
            </a:r>
          </a:p>
          <a:p>
            <a:pPr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War aims somewhat vague</a:t>
            </a:r>
          </a:p>
          <a:p>
            <a:pPr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Difference between War Hawks and Madison administration over purpose of invading Canada</a:t>
            </a:r>
          </a:p>
          <a:p>
            <a:pPr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Election of 1812 showed division over war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488B8C15-F6E6-40C2-98C5-28ABEFE62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F9287785-12A7-4F72-88AE-3CEA5B4F0E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8068" name="Rectangle 4">
            <a:extLst>
              <a:ext uri="{FF2B5EF4-FFF2-40B4-BE49-F238E27FC236}">
                <a16:creationId xmlns:a16="http://schemas.microsoft.com/office/drawing/2014/main" id="{A27F20DB-72F9-4EFA-BFC1-2266D618B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8069" name="Rectangle 5">
            <a:extLst>
              <a:ext uri="{FF2B5EF4-FFF2-40B4-BE49-F238E27FC236}">
                <a16:creationId xmlns:a16="http://schemas.microsoft.com/office/drawing/2014/main" id="{1DA6955C-5511-460D-AD86-A989D7576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8070" name="Rectangle 6">
            <a:extLst>
              <a:ext uri="{FF2B5EF4-FFF2-40B4-BE49-F238E27FC236}">
                <a16:creationId xmlns:a16="http://schemas.microsoft.com/office/drawing/2014/main" id="{9DCC0DDE-7826-4528-9E5F-5973E5C0AB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The Strange War of 1812: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Early Course</a:t>
            </a:r>
          </a:p>
        </p:txBody>
      </p:sp>
      <p:sp>
        <p:nvSpPr>
          <p:cNvPr id="88071" name="Rectangle 7">
            <a:extLst>
              <a:ext uri="{FF2B5EF4-FFF2-40B4-BE49-F238E27FC236}">
                <a16:creationId xmlns:a16="http://schemas.microsoft.com/office/drawing/2014/main" id="{A212BFA0-1D89-4A3C-A997-C94D90EA66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Americans unprepared for war</a:t>
            </a:r>
          </a:p>
          <a:p>
            <a:pPr lvl="1">
              <a:buSzPct val="75000"/>
            </a:pPr>
            <a:r>
              <a:rPr lang="en-US" altLang="en-US" dirty="0">
                <a:ea typeface="ＭＳ Ｐゴシック" panose="020B0600070205080204" pitchFamily="34" charset="-128"/>
              </a:rPr>
              <a:t>Congress refused to raise wartime taxes</a:t>
            </a:r>
          </a:p>
          <a:p>
            <a:pPr lvl="1">
              <a:buSzPct val="75000"/>
            </a:pPr>
            <a:r>
              <a:rPr lang="en-US" altLang="en-US" dirty="0">
                <a:ea typeface="ＭＳ Ｐゴシック" panose="020B0600070205080204" pitchFamily="34" charset="-128"/>
              </a:rPr>
              <a:t>New England refused to support war effort – Hartford Convention </a:t>
            </a:r>
          </a:p>
          <a:p>
            <a:pPr lvl="1">
              <a:buSzPct val="75000"/>
            </a:pPr>
            <a:r>
              <a:rPr lang="en-US" altLang="en-US" dirty="0">
                <a:ea typeface="ＭＳ Ｐゴシック" panose="020B0600070205080204" pitchFamily="34" charset="-128"/>
              </a:rPr>
              <a:t>United States Army small</a:t>
            </a:r>
          </a:p>
          <a:p>
            <a:pPr lvl="1">
              <a:buSzPct val="75000"/>
            </a:pPr>
            <a:r>
              <a:rPr lang="en-US" altLang="en-US" dirty="0">
                <a:ea typeface="ＭＳ Ｐゴシック" panose="020B0600070205080204" pitchFamily="34" charset="-128"/>
              </a:rPr>
              <a:t>State militias inadequate 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Most early attacks against Canada failed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8A1B370F-7D94-41CA-AA38-9B87C32B6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D7922DF1-C25C-47D4-9B1E-7BA26E089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64" name="Rectangle 4">
            <a:extLst>
              <a:ext uri="{FF2B5EF4-FFF2-40B4-BE49-F238E27FC236}">
                <a16:creationId xmlns:a16="http://schemas.microsoft.com/office/drawing/2014/main" id="{46C5F126-F3D3-422F-A2F1-23554C0A7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4FB2881B-69C7-49A0-9B93-789235A78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66" name="Rectangle 6">
            <a:extLst>
              <a:ext uri="{FF2B5EF4-FFF2-40B4-BE49-F238E27FC236}">
                <a16:creationId xmlns:a16="http://schemas.microsoft.com/office/drawing/2014/main" id="{6F6EC638-705F-41B7-85A6-B2F00BA1B6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 sz="4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Section 4</a:t>
            </a:r>
            <a:br>
              <a:rPr lang="en-US" altLang="en-US" sz="4000" dirty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4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War of 1812:  English Attack, 1814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92167" name="Rectangle 7">
            <a:extLst>
              <a:ext uri="{FF2B5EF4-FFF2-40B4-BE49-F238E27FC236}">
                <a16:creationId xmlns:a16="http://schemas.microsoft.com/office/drawing/2014/main" id="{53B27332-0AFF-4F1F-BE7E-4BEA636559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British invasion of New York from Canada stopped at Lake Champlain</a:t>
            </a:r>
          </a:p>
          <a:p>
            <a:pPr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Campaign in the Chesapeake</a:t>
            </a:r>
          </a:p>
          <a:p>
            <a:pPr lvl="1"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Washington, D.C. burned in retaliation for American burning of York (Toronto) earlier</a:t>
            </a:r>
          </a:p>
          <a:p>
            <a:pPr lvl="1"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Baltimore saved by defense of Fort McHenry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85A1A40F-5236-4B15-A1D2-0917CC0469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0825" cy="1371600"/>
          </a:xfrm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The War of 1812</a:t>
            </a:r>
          </a:p>
        </p:txBody>
      </p:sp>
      <p:pic>
        <p:nvPicPr>
          <p:cNvPr id="96259" name="Picture 6" descr="AAIRSBJ0.jpg">
            <a:extLst>
              <a:ext uri="{FF2B5EF4-FFF2-40B4-BE49-F238E27FC236}">
                <a16:creationId xmlns:a16="http://schemas.microsoft.com/office/drawing/2014/main" id="{BD434F96-6FF4-403C-B1B3-66C5F55002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8686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6EF2888-5C15-43DD-9BE4-C7EE8B2DA9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North America in 1800</a:t>
            </a:r>
          </a:p>
        </p:txBody>
      </p:sp>
      <p:pic>
        <p:nvPicPr>
          <p:cNvPr id="14339" name="Picture 6" descr="AAIRSAT0.jpg">
            <a:extLst>
              <a:ext uri="{FF2B5EF4-FFF2-40B4-BE49-F238E27FC236}">
                <a16:creationId xmlns:a16="http://schemas.microsoft.com/office/drawing/2014/main" id="{AA0FE685-55AD-451D-84B2-18F340DCE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163" y="1524000"/>
            <a:ext cx="705167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DDA9C948-84FC-44EE-908D-EFACD50A8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619F93A5-6F48-40E6-AA23-76D78AB436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212" name="Rectangle 4">
            <a:extLst>
              <a:ext uri="{FF2B5EF4-FFF2-40B4-BE49-F238E27FC236}">
                <a16:creationId xmlns:a16="http://schemas.microsoft.com/office/drawing/2014/main" id="{CE9431E9-4BC0-48C9-9764-0D047B9CBA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213" name="Rectangle 5">
            <a:extLst>
              <a:ext uri="{FF2B5EF4-FFF2-40B4-BE49-F238E27FC236}">
                <a16:creationId xmlns:a16="http://schemas.microsoft.com/office/drawing/2014/main" id="{5DE9B465-5FE5-4EAC-8C3A-B087FA273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214" name="Rectangle 6">
            <a:extLst>
              <a:ext uri="{FF2B5EF4-FFF2-40B4-BE49-F238E27FC236}">
                <a16:creationId xmlns:a16="http://schemas.microsoft.com/office/drawing/2014/main" id="{DBF597D4-95AD-4242-BAD3-0AE1C38444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 sz="4000">
                <a:latin typeface="Arial" panose="020B0604020202020204" pitchFamily="34" charset="0"/>
                <a:ea typeface="ＭＳ Ｐゴシック" panose="020B0600070205080204" pitchFamily="34" charset="-128"/>
              </a:rPr>
              <a:t>The Strange War of 1812:  Three-Pronged English Attack, 1814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94215" name="Rectangle 7">
            <a:extLst>
              <a:ext uri="{FF2B5EF4-FFF2-40B4-BE49-F238E27FC236}">
                <a16:creationId xmlns:a16="http://schemas.microsoft.com/office/drawing/2014/main" id="{98994442-2B3C-4DCA-9083-39465420A9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Attempt to capture New Orleans thwarted by Andrew Jackson, January, 1815</a:t>
            </a:r>
          </a:p>
          <a:p>
            <a:pPr lvl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War already over, communication lag</a:t>
            </a:r>
          </a:p>
          <a:p>
            <a:pPr lvl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Gave Americans source of pride</a:t>
            </a:r>
          </a:p>
          <a:p>
            <a:pPr lvl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Made Jackson a national hero</a:t>
            </a: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D35B8338-E993-40F4-B79B-3832AAC82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E1A859B9-786F-4E66-917A-EFF7D8E6A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308" name="Rectangle 4">
            <a:extLst>
              <a:ext uri="{FF2B5EF4-FFF2-40B4-BE49-F238E27FC236}">
                <a16:creationId xmlns:a16="http://schemas.microsoft.com/office/drawing/2014/main" id="{D90F9690-E394-44FE-94F7-564A013F4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309" name="Rectangle 5">
            <a:extLst>
              <a:ext uri="{FF2B5EF4-FFF2-40B4-BE49-F238E27FC236}">
                <a16:creationId xmlns:a16="http://schemas.microsoft.com/office/drawing/2014/main" id="{0475C88D-0992-4DC5-BCB0-B30FE17DA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310" name="Rectangle 6">
            <a:extLst>
              <a:ext uri="{FF2B5EF4-FFF2-40B4-BE49-F238E27FC236}">
                <a16:creationId xmlns:a16="http://schemas.microsoft.com/office/drawing/2014/main" id="{CD4260A0-93DC-4920-B8C5-ED6E05A496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Hartford Convention: 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The Demise of the Federalists</a:t>
            </a:r>
          </a:p>
        </p:txBody>
      </p:sp>
      <p:sp>
        <p:nvSpPr>
          <p:cNvPr id="98311" name="Rectangle 7">
            <a:extLst>
              <a:ext uri="{FF2B5EF4-FFF2-40B4-BE49-F238E27FC236}">
                <a16:creationId xmlns:a16="http://schemas.microsoft.com/office/drawing/2014/main" id="{8AB6C319-7292-4420-9114-580FA541DF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Federalists convened in December, 1814</a:t>
            </a:r>
          </a:p>
          <a:p>
            <a:pPr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Proposed constitutional changes to lessen power of South and West</a:t>
            </a:r>
          </a:p>
          <a:p>
            <a:pPr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Treaty of Ghent, victory of New Orleans made Convention appear disloyal</a:t>
            </a:r>
          </a:p>
          <a:p>
            <a:pPr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Federalist party never recovered</a:t>
            </a: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BEE0B455-F236-4CBB-9AC0-6229E8582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6FAD8561-579D-41A9-899A-27A7F200B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0356" name="Rectangle 4">
            <a:extLst>
              <a:ext uri="{FF2B5EF4-FFF2-40B4-BE49-F238E27FC236}">
                <a16:creationId xmlns:a16="http://schemas.microsoft.com/office/drawing/2014/main" id="{985E630F-219E-47CF-85DD-5326B9D0F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0357" name="Rectangle 5">
            <a:extLst>
              <a:ext uri="{FF2B5EF4-FFF2-40B4-BE49-F238E27FC236}">
                <a16:creationId xmlns:a16="http://schemas.microsoft.com/office/drawing/2014/main" id="{54880C83-32E9-4111-8D8E-550D52C18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0358" name="Rectangle 6">
            <a:extLst>
              <a:ext uri="{FF2B5EF4-FFF2-40B4-BE49-F238E27FC236}">
                <a16:creationId xmlns:a16="http://schemas.microsoft.com/office/drawing/2014/main" id="{1C21299A-BA32-4A2D-B35F-C054098950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0825" cy="1371600"/>
          </a:xfrm>
        </p:spPr>
        <p:txBody>
          <a:bodyPr lIns="90488" tIns="44450" rIns="90488" bIns="44450"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Treaty of Ghent Ends the War</a:t>
            </a:r>
          </a:p>
        </p:txBody>
      </p:sp>
      <p:sp>
        <p:nvSpPr>
          <p:cNvPr id="100359" name="Rectangle 7">
            <a:extLst>
              <a:ext uri="{FF2B5EF4-FFF2-40B4-BE49-F238E27FC236}">
                <a16:creationId xmlns:a16="http://schemas.microsoft.com/office/drawing/2014/main" id="{0E117F06-7E45-4017-A75C-8E0AFDBFDB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Most problems left unaddressed</a:t>
            </a:r>
          </a:p>
          <a:p>
            <a:pPr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Senate unanimously ratified Treaty of Ghent </a:t>
            </a:r>
          </a:p>
          <a:p>
            <a:pPr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Americans portrayed it as victory and it stimulated American nationalism</a:t>
            </a: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093691C6-FDCB-4810-AF70-28886E84E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1D3EAF9E-881F-46AE-93BA-31F522C0D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04" name="Rectangle 4">
            <a:extLst>
              <a:ext uri="{FF2B5EF4-FFF2-40B4-BE49-F238E27FC236}">
                <a16:creationId xmlns:a16="http://schemas.microsoft.com/office/drawing/2014/main" id="{A380CFF1-1E13-44B4-B933-7F174CE53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05" name="Rectangle 5">
            <a:extLst>
              <a:ext uri="{FF2B5EF4-FFF2-40B4-BE49-F238E27FC236}">
                <a16:creationId xmlns:a16="http://schemas.microsoft.com/office/drawing/2014/main" id="{FB9613DC-F162-4E37-90D0-D6EC38344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06" name="Rectangle 6">
            <a:extLst>
              <a:ext uri="{FF2B5EF4-FFF2-40B4-BE49-F238E27FC236}">
                <a16:creationId xmlns:a16="http://schemas.microsoft.com/office/drawing/2014/main" id="{B7BC2798-885C-46CA-A310-4EE7B7C975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Republican Legacy</a:t>
            </a:r>
          </a:p>
        </p:txBody>
      </p:sp>
      <p:sp>
        <p:nvSpPr>
          <p:cNvPr id="102407" name="Rectangle 7">
            <a:extLst>
              <a:ext uri="{FF2B5EF4-FFF2-40B4-BE49-F238E27FC236}">
                <a16:creationId xmlns:a16="http://schemas.microsoft.com/office/drawing/2014/main" id="{1A760056-7BAD-468E-8E55-E4AA06CD1B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Founders began to pass away in 1820s</a:t>
            </a:r>
          </a:p>
          <a:p>
            <a:pPr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Thomas Jefferson and John Adams both died July 4, 1826 </a:t>
            </a:r>
          </a:p>
          <a:p>
            <a:pPr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James Madison died in 1836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C170520-B214-4560-ADBC-EA3F15570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535E574-416A-46CE-97B3-3F9C5F55DF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981D3318-067B-4E16-8448-663CD6DB7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AEF92A07-1556-4804-BF79-F1863DE4A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E406E3AD-D5DC-4099-A74F-158D352495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Westward the Course of Empire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E705EC8D-3362-40DE-9A68-51132E5056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Intense migration to West after 1790</a:t>
            </a:r>
          </a:p>
          <a:p>
            <a:pPr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New states – Kentucky, Tennessee, Ohio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Western regional culture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Depended on water transportation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8252A0C7-9C76-4888-9DD3-FDD5DF172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0228D9B-F42A-4DAD-B4FB-2FBF366D7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455C9B73-E845-4AB8-B404-28DF19893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6BA05900-A631-4036-ABB6-E2F008A0E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26FA7C55-3F34-40E7-A941-9B9E2CF5BD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Commercial Life in the Cities</a:t>
            </a:r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236E809E-1E9C-4C64-9D9F-08BF22BD6A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6425" cy="4110038"/>
          </a:xfrm>
          <a:noFill/>
        </p:spPr>
        <p:txBody>
          <a:bodyPr lIns="90488" tIns="44450" rIns="90488" bIns="44450"/>
          <a:lstStyle/>
          <a:p>
            <a:pPr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U.S. economy based on agriculture and trade (84% of population in agriculture)</a:t>
            </a:r>
          </a:p>
          <a:p>
            <a:pPr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American shipping prospered, 1793–1807</a:t>
            </a:r>
          </a:p>
          <a:p>
            <a:pPr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Cities’ main function was depots for international trade, otherwise marginal role in national life: only 7% of population was urban 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A1929B7-ED67-451D-8BBF-6E5FD7FBC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E042B132-334C-450A-B1FD-40678E0C1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F2D3BAC0-D748-4EFB-8585-A1A2E4F2B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D0B1D17E-194F-45E8-B488-A9D9C0F9F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79B33842-D2FF-4B16-A5A7-F2A9C14B67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Section 1</a:t>
            </a:r>
            <a:b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Jefferson as President</a:t>
            </a:r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4242F303-14B0-434F-AA7C-88CAD4246E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6425" cy="4114800"/>
          </a:xfrm>
          <a:noFill/>
        </p:spPr>
        <p:txBody>
          <a:bodyPr lIns="90488" tIns="44450" rIns="90488" bIns="44450"/>
          <a:lstStyle/>
          <a:p>
            <a:pPr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Jefferson’s personal style</a:t>
            </a:r>
          </a:p>
          <a:p>
            <a:pPr lvl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Despised ceremonies and formality</a:t>
            </a:r>
          </a:p>
          <a:p>
            <a:pPr lvl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Dedicated to intellectual pursuits</a:t>
            </a:r>
          </a:p>
          <a:p>
            <a:pPr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Jefferson’s goals as president</a:t>
            </a:r>
          </a:p>
          <a:p>
            <a:pPr lvl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Reduce size and cost of government</a:t>
            </a:r>
          </a:p>
          <a:p>
            <a:pPr lvl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Repeal Federalist legislation like the Sedition Act</a:t>
            </a:r>
          </a:p>
          <a:p>
            <a:pPr lvl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Keep U.S. out of war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2802AC20-F5FF-43A4-9DBD-1BD443CA4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2B710623-9C98-4681-9523-28EACEF7EC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0CCF28ED-016E-4272-A5E6-8AFFF3F01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9F05958D-B0E2-486D-9736-C9618E878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63DB1B38-997F-4C3D-B89A-A94C21D5D1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Jeffersonian Reforms</a:t>
            </a:r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EC26389F-72B0-4B82-AE20-D5952640B4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Cutting federal debt a priority</a:t>
            </a:r>
          </a:p>
          <a:p>
            <a:pPr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Tax system re-structured, direct taxes eliminated, federal revenue from customs</a:t>
            </a:r>
          </a:p>
          <a:p>
            <a:pPr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Military cut substantially</a:t>
            </a:r>
          </a:p>
          <a:p>
            <a:pPr lvl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Cut government expenses in order to cut debt </a:t>
            </a:r>
          </a:p>
          <a:p>
            <a:pPr lvl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Republican ideology favored militia over standing army</a:t>
            </a:r>
          </a:p>
          <a:p>
            <a:pPr lvl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Military professionalism kept by creating Army  West Point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DD03B2F-8E51-4C86-8539-8F1A48F2F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0C892F40-00AA-4B1C-AF81-011005CC2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4C5028BE-BB05-4F89-A900-52E715B0E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9A099884-681A-45F8-8C92-EA0C7B008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94BA7F72-360F-4146-BC61-CF892999B3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Federalists</a:t>
            </a:r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F42C2DD1-B22B-4107-B6F5-DC12DF73B6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Federalists Lost Political Power</a:t>
            </a:r>
          </a:p>
          <a:p>
            <a:pPr lvl="1"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Moderate Federalists did win seats in congress.</a:t>
            </a:r>
          </a:p>
          <a:p>
            <a:pPr lvl="1"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Many leaders like John Jay retired from public life</a:t>
            </a:r>
          </a:p>
          <a:p>
            <a:pPr lvl="1"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Westward expansion favored Republicans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379FE5B1-FE08-49F3-9FF9-56B43C0520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9599D6E9-6FD0-4FDF-AEB9-69F3B0AE4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04" name="Rectangle 4">
            <a:extLst>
              <a:ext uri="{FF2B5EF4-FFF2-40B4-BE49-F238E27FC236}">
                <a16:creationId xmlns:a16="http://schemas.microsoft.com/office/drawing/2014/main" id="{7BF4214B-F5EB-41BC-A5F8-5C977857A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05" name="Rectangle 5">
            <a:extLst>
              <a:ext uri="{FF2B5EF4-FFF2-40B4-BE49-F238E27FC236}">
                <a16:creationId xmlns:a16="http://schemas.microsoft.com/office/drawing/2014/main" id="{8B8596B2-B21C-4234-8339-4FBB5E4E4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06" name="Rectangle 6">
            <a:extLst>
              <a:ext uri="{FF2B5EF4-FFF2-40B4-BE49-F238E27FC236}">
                <a16:creationId xmlns:a16="http://schemas.microsoft.com/office/drawing/2014/main" id="{22505AFC-6288-4CDA-9A6E-741D0C3AB3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Attack on the Judges: 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Judiciary Act</a:t>
            </a:r>
          </a:p>
        </p:txBody>
      </p:sp>
      <p:sp>
        <p:nvSpPr>
          <p:cNvPr id="51207" name="Rectangle 7">
            <a:extLst>
              <a:ext uri="{FF2B5EF4-FFF2-40B4-BE49-F238E27FC236}">
                <a16:creationId xmlns:a16="http://schemas.microsoft.com/office/drawing/2014/main" id="{48D13C59-A5ED-41FF-A643-C27297D2BD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Judiciary Act of 1801 created new circuit courts filled with loyal Federalists</a:t>
            </a:r>
          </a:p>
          <a:p>
            <a:pPr lvl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“Midnight judges”</a:t>
            </a:r>
          </a:p>
          <a:p>
            <a:pPr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1802—Jeffersonians repealed Judiciary Act of 1801 to abolish courts and save money</a:t>
            </a:r>
          </a:p>
          <a:p>
            <a:pPr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Federalists charged violation of judges’ constitutional right of tenure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56B2B6FB-D7CE-4519-B37D-8EAD6710B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07D6C6EC-2234-44FE-8283-82B729298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2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252" name="Rectangle 4">
            <a:extLst>
              <a:ext uri="{FF2B5EF4-FFF2-40B4-BE49-F238E27FC236}">
                <a16:creationId xmlns:a16="http://schemas.microsoft.com/office/drawing/2014/main" id="{B370987D-760F-4C6B-B318-70FD7EFB0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2CBD69ED-26B7-4DDD-B9C8-718CF9F3B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721C2B34-7F98-4D47-9B53-406F30D935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Attack on the Judges: 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Marbury v. Madison</a:t>
            </a:r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ECDEF06D-C9BB-4109-B36C-BB77BBE44E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>
              <a:spcBef>
                <a:spcPct val="0"/>
              </a:spcBef>
            </a:pPr>
            <a:r>
              <a:rPr lang="en-US" altLang="en-US" i="1" dirty="0">
                <a:ea typeface="ＭＳ Ｐゴシック" panose="020B0600070205080204" pitchFamily="34" charset="-128"/>
              </a:rPr>
              <a:t>Marbury v. Madison</a:t>
            </a:r>
            <a:r>
              <a:rPr lang="en-US" altLang="en-US" dirty="0">
                <a:ea typeface="ＭＳ Ｐゴシック" panose="020B0600070205080204" pitchFamily="34" charset="-128"/>
              </a:rPr>
              <a:t> (1803) ruled Judiciary Act of 1789 unconstitutional </a:t>
            </a:r>
          </a:p>
          <a:p>
            <a:pPr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Federalist Marbury denied his judgeship</a:t>
            </a:r>
          </a:p>
          <a:p>
            <a:pPr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Republicans claimed victory</a:t>
            </a:r>
          </a:p>
          <a:p>
            <a:pPr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Chief Justice John Marshall ensured Federalist influence through judicial review</a:t>
            </a:r>
          </a:p>
          <a:p>
            <a:pPr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Supreme Court has the right to judge the constitutionality of congressional acts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ivin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divine</Template>
  <TotalTime>1534</TotalTime>
  <Words>821</Words>
  <Application>Microsoft Office PowerPoint</Application>
  <PresentationFormat>On-screen Show (4:3)</PresentationFormat>
  <Paragraphs>128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ＭＳ Ｐゴシック</vt:lpstr>
      <vt:lpstr>Times</vt:lpstr>
      <vt:lpstr>Wingdings</vt:lpstr>
      <vt:lpstr>Times New Roman</vt:lpstr>
      <vt:lpstr>divine</vt:lpstr>
      <vt:lpstr>PowerPoint Presentation</vt:lpstr>
      <vt:lpstr>North America in 1800</vt:lpstr>
      <vt:lpstr>Westward the Course of Empire </vt:lpstr>
      <vt:lpstr>Commercial Life in the Cities</vt:lpstr>
      <vt:lpstr> Section 1 Jefferson as President</vt:lpstr>
      <vt:lpstr>Jeffersonian Reforms</vt:lpstr>
      <vt:lpstr>Federalists</vt:lpstr>
      <vt:lpstr>Attack on the Judges:  Judiciary Act</vt:lpstr>
      <vt:lpstr>Attack on the Judges:  Marbury v. Madison</vt:lpstr>
      <vt:lpstr>Section 2 The Louisiana Purchase</vt:lpstr>
      <vt:lpstr>The Louisiana Purchase</vt:lpstr>
      <vt:lpstr>The Lewis and Clark Expedition</vt:lpstr>
      <vt:lpstr>The Louisiana Purchase and the Route of Lewis and Clark</vt:lpstr>
      <vt:lpstr>Section 3 Embargo Divides the Nation</vt:lpstr>
      <vt:lpstr>A New Administration  Goes to War</vt:lpstr>
      <vt:lpstr>Fumbling Toward Conflict</vt:lpstr>
      <vt:lpstr>The Strange War of 1812: Early Course</vt:lpstr>
      <vt:lpstr>Section 4 War of 1812:  English Attack, 1814 </vt:lpstr>
      <vt:lpstr>The War of 1812</vt:lpstr>
      <vt:lpstr>The Strange War of 1812:  Three-Pronged English Attack, 1814 </vt:lpstr>
      <vt:lpstr>Hartford Convention:  The Demise of the Federalists</vt:lpstr>
      <vt:lpstr>Treaty of Ghent Ends the War</vt:lpstr>
      <vt:lpstr>Republican Legacy</vt:lpstr>
    </vt:vector>
  </TitlesOfParts>
  <Company>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8th Grade Social Studies</dc:creator>
  <cp:lastModifiedBy>Ryan Kay</cp:lastModifiedBy>
  <cp:revision>39</cp:revision>
  <dcterms:created xsi:type="dcterms:W3CDTF">2009-12-02T15:17:32Z</dcterms:created>
  <dcterms:modified xsi:type="dcterms:W3CDTF">2019-02-12T16:40:58Z</dcterms:modified>
</cp:coreProperties>
</file>