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63"/>
  </p:handoutMasterIdLst>
  <p:sldIdLst>
    <p:sldId id="256" r:id="rId2"/>
    <p:sldId id="302" r:id="rId3"/>
    <p:sldId id="258" r:id="rId4"/>
    <p:sldId id="303" r:id="rId5"/>
    <p:sldId id="259" r:id="rId6"/>
    <p:sldId id="304" r:id="rId7"/>
    <p:sldId id="305" r:id="rId8"/>
    <p:sldId id="260" r:id="rId9"/>
    <p:sldId id="261" r:id="rId10"/>
    <p:sldId id="306" r:id="rId11"/>
    <p:sldId id="262" r:id="rId12"/>
    <p:sldId id="307" r:id="rId13"/>
    <p:sldId id="257" r:id="rId14"/>
    <p:sldId id="263" r:id="rId15"/>
    <p:sldId id="264" r:id="rId16"/>
    <p:sldId id="308" r:id="rId17"/>
    <p:sldId id="309" r:id="rId18"/>
    <p:sldId id="265" r:id="rId19"/>
    <p:sldId id="266" r:id="rId20"/>
    <p:sldId id="310" r:id="rId21"/>
    <p:sldId id="312" r:id="rId22"/>
    <p:sldId id="269" r:id="rId23"/>
    <p:sldId id="313" r:id="rId24"/>
    <p:sldId id="270" r:id="rId25"/>
    <p:sldId id="314" r:id="rId26"/>
    <p:sldId id="271" r:id="rId27"/>
    <p:sldId id="315" r:id="rId28"/>
    <p:sldId id="272" r:id="rId29"/>
    <p:sldId id="316" r:id="rId30"/>
    <p:sldId id="273" r:id="rId31"/>
    <p:sldId id="300" r:id="rId32"/>
    <p:sldId id="301" r:id="rId33"/>
    <p:sldId id="267" r:id="rId34"/>
    <p:sldId id="268" r:id="rId35"/>
    <p:sldId id="275" r:id="rId36"/>
    <p:sldId id="276" r:id="rId37"/>
    <p:sldId id="277" r:id="rId38"/>
    <p:sldId id="278" r:id="rId39"/>
    <p:sldId id="279" r:id="rId40"/>
    <p:sldId id="280" r:id="rId41"/>
    <p:sldId id="281" r:id="rId42"/>
    <p:sldId id="282" r:id="rId43"/>
    <p:sldId id="283" r:id="rId44"/>
    <p:sldId id="284" r:id="rId45"/>
    <p:sldId id="285" r:id="rId46"/>
    <p:sldId id="286" r:id="rId47"/>
    <p:sldId id="287" r:id="rId48"/>
    <p:sldId id="288" r:id="rId49"/>
    <p:sldId id="289" r:id="rId50"/>
    <p:sldId id="290" r:id="rId51"/>
    <p:sldId id="291" r:id="rId52"/>
    <p:sldId id="292" r:id="rId53"/>
    <p:sldId id="293" r:id="rId54"/>
    <p:sldId id="294" r:id="rId55"/>
    <p:sldId id="295" r:id="rId56"/>
    <p:sldId id="296" r:id="rId57"/>
    <p:sldId id="297" r:id="rId58"/>
    <p:sldId id="298" r:id="rId59"/>
    <p:sldId id="299" r:id="rId60"/>
    <p:sldId id="317" r:id="rId61"/>
    <p:sldId id="318" r:id="rId6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1433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endParaRPr lang="en-US" altLang="en-US"/>
          </a:p>
        </p:txBody>
      </p:sp>
      <p:sp>
        <p:nvSpPr>
          <p:cNvPr id="1434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1434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1CDF0DAF-F68E-4BCA-BCD4-BBD9EDD4BA1A}"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0418" name="Group 2"/>
          <p:cNvGrpSpPr>
            <a:grpSpLocks/>
          </p:cNvGrpSpPr>
          <p:nvPr/>
        </p:nvGrpSpPr>
        <p:grpSpPr bwMode="auto">
          <a:xfrm>
            <a:off x="0" y="1422400"/>
            <a:ext cx="9147175" cy="5435600"/>
            <a:chOff x="0" y="896"/>
            <a:chExt cx="5762" cy="3424"/>
          </a:xfrm>
        </p:grpSpPr>
        <p:grpSp>
          <p:nvGrpSpPr>
            <p:cNvPr id="60419" name="Group 3"/>
            <p:cNvGrpSpPr>
              <a:grpSpLocks/>
            </p:cNvGrpSpPr>
            <p:nvPr userDrawn="1"/>
          </p:nvGrpSpPr>
          <p:grpSpPr bwMode="auto">
            <a:xfrm>
              <a:off x="20" y="896"/>
              <a:ext cx="5742" cy="3424"/>
              <a:chOff x="20" y="896"/>
              <a:chExt cx="5742" cy="3424"/>
            </a:xfrm>
          </p:grpSpPr>
          <p:sp>
            <p:nvSpPr>
              <p:cNvPr id="60420"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421"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422"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423"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424"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425"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426"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427"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428"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429"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430"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431"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432"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0433" name="Group 17"/>
            <p:cNvGrpSpPr>
              <a:grpSpLocks/>
            </p:cNvGrpSpPr>
            <p:nvPr userDrawn="1"/>
          </p:nvGrpSpPr>
          <p:grpSpPr bwMode="auto">
            <a:xfrm>
              <a:off x="0" y="2291"/>
              <a:ext cx="1385" cy="1702"/>
              <a:chOff x="0" y="2291"/>
              <a:chExt cx="1385" cy="1702"/>
            </a:xfrm>
          </p:grpSpPr>
          <p:sp>
            <p:nvSpPr>
              <p:cNvPr id="60434"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5"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6"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7"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8"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9"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0"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1"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2"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3"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4"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5"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6"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7"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8"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9"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0"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1"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2"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3"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4"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5"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6"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7"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8"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9"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60"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61"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62"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63"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64"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65"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66"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67"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68"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69"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70"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71"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72"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73"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74"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75"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76"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77"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78"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79"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80"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81"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82"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83"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84"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85"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86"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87"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88"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89"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90"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91"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92"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93"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94"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95"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96"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98"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99"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00"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01"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02"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03"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04"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05"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06"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07"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08"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09"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10"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11"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12"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13"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14"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15"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16"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17"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18"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19"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20"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21"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22"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23"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24"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25"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26"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27"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28"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29"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30"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31"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32"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33"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34"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35"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36"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37"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38"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39"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40"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41"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42"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43"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44"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45"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46"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47"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48"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49"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50"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51"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52"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53"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5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5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5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5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5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5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5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5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563"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64"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566"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567"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568"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60569"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60570" name="Rectangle 154"/>
          <p:cNvSpPr>
            <a:spLocks noGrp="1" noChangeArrowheads="1"/>
          </p:cNvSpPr>
          <p:nvPr>
            <p:ph type="subTitle" sz="quarter" idx="1"/>
          </p:nvPr>
        </p:nvSpPr>
        <p:spPr>
          <a:xfrm>
            <a:off x="1371600" y="3886200"/>
            <a:ext cx="6400800" cy="1752600"/>
          </a:xfrm>
        </p:spPr>
        <p:txBody>
          <a:bodyPr/>
          <a:lstStyle>
            <a:lvl1pPr marL="0" indent="0" algn="ctr">
              <a:buFont typeface="Arial" panose="020B0604020202020204" pitchFamily="34" charset="0"/>
              <a:buNone/>
              <a:defRPr/>
            </a:lvl1pPr>
          </a:lstStyle>
          <a:p>
            <a:pPr lvl="0"/>
            <a:r>
              <a:rPr lang="en-US" altLang="en-US" noProof="0" smtClean="0"/>
              <a:t>Click to edit Master subtitle style</a:t>
            </a:r>
          </a:p>
        </p:txBody>
      </p:sp>
      <p:sp>
        <p:nvSpPr>
          <p:cNvPr id="60571"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en-US" altLang="en-US"/>
          </a:p>
        </p:txBody>
      </p:sp>
      <p:sp>
        <p:nvSpPr>
          <p:cNvPr id="60572"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en-US" altLang="en-US"/>
          </a:p>
        </p:txBody>
      </p:sp>
      <p:sp>
        <p:nvSpPr>
          <p:cNvPr id="60573"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08133D0A-7969-4FC3-B2F6-755ABCBBEB3B}"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C64FBD4-B4CF-4CD7-B056-9A8A9C6D346C}" type="slidenum">
              <a:rPr lang="en-US" altLang="en-US"/>
              <a:pPr/>
              <a:t>‹#›</a:t>
            </a:fld>
            <a:endParaRPr lang="en-US" altLang="en-US"/>
          </a:p>
        </p:txBody>
      </p:sp>
    </p:spTree>
    <p:extLst>
      <p:ext uri="{BB962C8B-B14F-4D97-AF65-F5344CB8AC3E}">
        <p14:creationId xmlns:p14="http://schemas.microsoft.com/office/powerpoint/2010/main" val="415705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92B5181-D040-4AFB-B882-83AE6972DDB8}" type="slidenum">
              <a:rPr lang="en-US" altLang="en-US"/>
              <a:pPr/>
              <a:t>‹#›</a:t>
            </a:fld>
            <a:endParaRPr lang="en-US" altLang="en-US"/>
          </a:p>
        </p:txBody>
      </p:sp>
    </p:spTree>
    <p:extLst>
      <p:ext uri="{BB962C8B-B14F-4D97-AF65-F5344CB8AC3E}">
        <p14:creationId xmlns:p14="http://schemas.microsoft.com/office/powerpoint/2010/main" val="2593020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14EC8A1-2305-4F34-8251-A3A5B99ABAAF}" type="slidenum">
              <a:rPr lang="en-US" altLang="en-US"/>
              <a:pPr/>
              <a:t>‹#›</a:t>
            </a:fld>
            <a:endParaRPr lang="en-US" altLang="en-US"/>
          </a:p>
        </p:txBody>
      </p:sp>
    </p:spTree>
    <p:extLst>
      <p:ext uri="{BB962C8B-B14F-4D97-AF65-F5344CB8AC3E}">
        <p14:creationId xmlns:p14="http://schemas.microsoft.com/office/powerpoint/2010/main" val="2389887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CA6B46B-B199-4D98-A539-675804AD78AB}" type="slidenum">
              <a:rPr lang="en-US" altLang="en-US"/>
              <a:pPr/>
              <a:t>‹#›</a:t>
            </a:fld>
            <a:endParaRPr lang="en-US" altLang="en-US"/>
          </a:p>
        </p:txBody>
      </p:sp>
    </p:spTree>
    <p:extLst>
      <p:ext uri="{BB962C8B-B14F-4D97-AF65-F5344CB8AC3E}">
        <p14:creationId xmlns:p14="http://schemas.microsoft.com/office/powerpoint/2010/main" val="426647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72A7B85-C8A8-4F22-A69E-893798AA3180}" type="slidenum">
              <a:rPr lang="en-US" altLang="en-US"/>
              <a:pPr/>
              <a:t>‹#›</a:t>
            </a:fld>
            <a:endParaRPr lang="en-US" altLang="en-US"/>
          </a:p>
        </p:txBody>
      </p:sp>
    </p:spTree>
    <p:extLst>
      <p:ext uri="{BB962C8B-B14F-4D97-AF65-F5344CB8AC3E}">
        <p14:creationId xmlns:p14="http://schemas.microsoft.com/office/powerpoint/2010/main" val="2853021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5D0E9E76-2744-4BD1-8235-1E0BA8ED6BDB}" type="slidenum">
              <a:rPr lang="en-US" altLang="en-US"/>
              <a:pPr/>
              <a:t>‹#›</a:t>
            </a:fld>
            <a:endParaRPr lang="en-US" altLang="en-US"/>
          </a:p>
        </p:txBody>
      </p:sp>
    </p:spTree>
    <p:extLst>
      <p:ext uri="{BB962C8B-B14F-4D97-AF65-F5344CB8AC3E}">
        <p14:creationId xmlns:p14="http://schemas.microsoft.com/office/powerpoint/2010/main" val="608238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BEB0EBC9-CA1A-4632-8013-F5EA9EBE2B40}" type="slidenum">
              <a:rPr lang="en-US" altLang="en-US"/>
              <a:pPr/>
              <a:t>‹#›</a:t>
            </a:fld>
            <a:endParaRPr lang="en-US" altLang="en-US"/>
          </a:p>
        </p:txBody>
      </p:sp>
    </p:spTree>
    <p:extLst>
      <p:ext uri="{BB962C8B-B14F-4D97-AF65-F5344CB8AC3E}">
        <p14:creationId xmlns:p14="http://schemas.microsoft.com/office/powerpoint/2010/main" val="429790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52A68337-2E0D-43DD-9FC4-F27198784B62}" type="slidenum">
              <a:rPr lang="en-US" altLang="en-US"/>
              <a:pPr/>
              <a:t>‹#›</a:t>
            </a:fld>
            <a:endParaRPr lang="en-US" altLang="en-US"/>
          </a:p>
        </p:txBody>
      </p:sp>
    </p:spTree>
    <p:extLst>
      <p:ext uri="{BB962C8B-B14F-4D97-AF65-F5344CB8AC3E}">
        <p14:creationId xmlns:p14="http://schemas.microsoft.com/office/powerpoint/2010/main" val="3747161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FE42760-6F7A-43B5-9A10-612506283045}" type="slidenum">
              <a:rPr lang="en-US" altLang="en-US"/>
              <a:pPr/>
              <a:t>‹#›</a:t>
            </a:fld>
            <a:endParaRPr lang="en-US" altLang="en-US"/>
          </a:p>
        </p:txBody>
      </p:sp>
    </p:spTree>
    <p:extLst>
      <p:ext uri="{BB962C8B-B14F-4D97-AF65-F5344CB8AC3E}">
        <p14:creationId xmlns:p14="http://schemas.microsoft.com/office/powerpoint/2010/main" val="1414090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D392BB9-ACBD-4355-BE97-0CD1CE947D52}" type="slidenum">
              <a:rPr lang="en-US" altLang="en-US"/>
              <a:pPr/>
              <a:t>‹#›</a:t>
            </a:fld>
            <a:endParaRPr lang="en-US" altLang="en-US"/>
          </a:p>
        </p:txBody>
      </p:sp>
    </p:spTree>
    <p:extLst>
      <p:ext uri="{BB962C8B-B14F-4D97-AF65-F5344CB8AC3E}">
        <p14:creationId xmlns:p14="http://schemas.microsoft.com/office/powerpoint/2010/main" val="469108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59394" name="Group 2"/>
          <p:cNvGrpSpPr>
            <a:grpSpLocks/>
          </p:cNvGrpSpPr>
          <p:nvPr/>
        </p:nvGrpSpPr>
        <p:grpSpPr bwMode="auto">
          <a:xfrm>
            <a:off x="0" y="1422400"/>
            <a:ext cx="9147175" cy="5435600"/>
            <a:chOff x="0" y="896"/>
            <a:chExt cx="5762" cy="3424"/>
          </a:xfrm>
        </p:grpSpPr>
        <p:grpSp>
          <p:nvGrpSpPr>
            <p:cNvPr id="59395" name="Group 3"/>
            <p:cNvGrpSpPr>
              <a:grpSpLocks/>
            </p:cNvGrpSpPr>
            <p:nvPr userDrawn="1"/>
          </p:nvGrpSpPr>
          <p:grpSpPr bwMode="auto">
            <a:xfrm>
              <a:off x="20" y="896"/>
              <a:ext cx="5742" cy="3424"/>
              <a:chOff x="20" y="896"/>
              <a:chExt cx="5742" cy="3424"/>
            </a:xfrm>
          </p:grpSpPr>
          <p:sp>
            <p:nvSpPr>
              <p:cNvPr id="59396"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9397"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9398"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9399"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9400"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9401"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9402"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9403"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9404"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9405"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9406"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9407"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9408"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59409" name="Group 17"/>
            <p:cNvGrpSpPr>
              <a:grpSpLocks/>
            </p:cNvGrpSpPr>
            <p:nvPr userDrawn="1"/>
          </p:nvGrpSpPr>
          <p:grpSpPr bwMode="auto">
            <a:xfrm>
              <a:off x="0" y="2291"/>
              <a:ext cx="1385" cy="1702"/>
              <a:chOff x="0" y="2291"/>
              <a:chExt cx="1385" cy="1702"/>
            </a:xfrm>
          </p:grpSpPr>
          <p:sp>
            <p:nvSpPr>
              <p:cNvPr id="59410"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11"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12"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13"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14"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15"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16"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17"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18"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19"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20"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21"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22"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23"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24"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25"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26"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27"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28"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29"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30"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31"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32"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33"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34"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35"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36"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37"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38"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39"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40"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41"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42"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43"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44"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45"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46"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47"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48"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49"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50"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51"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52"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53"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54"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55"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56"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57"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58"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59"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60"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61"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62"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63"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64"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65"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66"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67"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68"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69"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70"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71"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72"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73"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74"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75"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76"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77"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78"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79"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80"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81"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82"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83"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84"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85"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86"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87"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88"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89"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0"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1"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2"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3"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4"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5"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6"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7"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8"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9"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00"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01"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02"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03"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04"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05"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06"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07"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08"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09"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10"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11"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12"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13"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14"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15"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16"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17"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18"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19"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20"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21"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22"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23"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24"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25"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26"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27"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28"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29"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30"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531"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532"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533"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534"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535"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536"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537"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538"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539"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40"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41"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542"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543"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9544"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59545"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9546"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panose="020B0604020202020204" pitchFamily="34" charset="0"/>
              </a:defRPr>
            </a:lvl1pPr>
          </a:lstStyle>
          <a:p>
            <a:endParaRPr lang="en-US" altLang="en-US"/>
          </a:p>
        </p:txBody>
      </p:sp>
      <p:sp>
        <p:nvSpPr>
          <p:cNvPr id="59547"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panose="020B0604020202020204" pitchFamily="34" charset="0"/>
              </a:defRPr>
            </a:lvl1pPr>
          </a:lstStyle>
          <a:p>
            <a:endParaRPr lang="en-US" altLang="en-US"/>
          </a:p>
        </p:txBody>
      </p:sp>
      <p:sp>
        <p:nvSpPr>
          <p:cNvPr id="59548"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fld id="{EE2A3184-73B5-44E4-A46D-CF3C736B408C}" type="slidenum">
              <a:rPr lang="en-US" altLang="en-US"/>
              <a:pPr/>
              <a:t>‹#›</a:t>
            </a:fld>
            <a:endParaRPr lang="en-US" altLang="en-US"/>
          </a:p>
        </p:txBody>
      </p:sp>
      <p:sp>
        <p:nvSpPr>
          <p:cNvPr id="59549"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80000"/>
        <a:buFont typeface="Arial" panose="020B0604020202020204" pitchFamily="34" charset="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anose="05000000000000000000"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80000"/>
        <a:buFont typeface="Arial" panose="020B0604020202020204" pitchFamily="34" charset="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Arial" panose="020B0604020202020204" pitchFamily="34" charset="0"/>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en.wikipedia.org/wiki/File:Prise_de_la_Bastille.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upload.wikimedia.org/wikipedia/commons/a/ad/Fallen_timbers.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upload.wikimedia.org/wikipedia/commons/0/0a/Whiskey_Insurrection.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edit.emich.edu/index.php?title=File:ThomasPinckney.jpg"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upload.wikimedia.org/wikipedia/en/5/5b/Washington_Farewell_Broadside.jpg"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en.wikipedia.org/wiki/File:US_Navy_031029-N-6236G-001_A_painting_of_President_John_Adams_(1735-1826),_2nd_president_of_the_United_States,_by_Asher_B._Durand_(1767-1845)-crop.jpg"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file:///C:\Documents%20and%20Settings\Student\Desktop\The%20XYZ%20Affair%20%20.wmv"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upload.wikimedia.org/wikipedia/commons/8/8e/Alien_and_Sedition_Acts_(1798).jpg"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en.wikipedia.org/wiki/File:Thomas_Jefferson_by_Rembrandt_Peale,_1800.jpg" TargetMode="Externa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en.wikipedia.org/wiki/File:James_Madison.jp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upload.wikimedia.org/wikipedia/commons/2/25/US_Navy_031029-N-6236G-001_A_painting_of_President_John_Adams_(1735-1826),_2nd_president_of_the_United_States,_by_Asher_B._Durand_(1767-1845)-crop.jp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upload.wikimedia.org/wikipedia/commons/4/49/US10dollarbill-Series_2004A.jpg" TargetMode="Externa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upload.wikimedia.org/wikipedia/commons/0/05/Alexander_Hamilton_portrait_by_John_Trumbull_1806.jp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upload.wikimedia.org/wikipedia/en/2/2a/Alexander_Hamilton_Grave.JP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upload.wikimedia.org/wikipedia/commons/d/d3/Judiciary_Act_of_1789.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upload.wikimedia.org/wikipedia/commons/a/ad/Fallen_timbers.jp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6.png"/><Relationship Id="rId2" Type="http://schemas.openxmlformats.org/officeDocument/2006/relationships/hyperlink" Target="http://en.wikipedia.org/wiki/File:HenryKnox.jpg" TargetMode="External"/><Relationship Id="rId1" Type="http://schemas.openxmlformats.org/officeDocument/2006/relationships/slideLayout" Target="../slideLayouts/slideLayout2.xml"/><Relationship Id="rId6" Type="http://schemas.openxmlformats.org/officeDocument/2006/relationships/hyperlink" Target="http://en.wikipedia.org/wiki/File:Tj3.gif" TargetMode="External"/><Relationship Id="rId5" Type="http://schemas.openxmlformats.org/officeDocument/2006/relationships/image" Target="../media/image25.jpeg"/><Relationship Id="rId4" Type="http://schemas.openxmlformats.org/officeDocument/2006/relationships/hyperlink" Target="http://upload.wikimedia.org/wikipedia/commons/e/ea/Hamilton-Alexander-LOC.jp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upload.wikimedia.org/wikipedia/commons/b/b6/Gilbert_Stuart_Williamstown_Portrait_of_George_Washington.jp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upload.wikimedia.org/wikipedia/commons/8/8e/Alien_and_Sedition_Acts_(1798).jp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upload.wikimedia.org/wikipedia/commons/a/a7/Jm4.gif" TargetMode="Externa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hyperlink" Target="http://en.wikipedia.org/wiki/File:TJeffersonrpeale.jp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upload.wikimedia.org/wikipedia/commons/8/80/Mississippi_watershed_map_1.jp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upload.wikimedia.org/wikipedia/commons/6/67/Mississipi_River_-_New_Orleans.JP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4.jpeg"/><Relationship Id="rId2" Type="http://schemas.openxmlformats.org/officeDocument/2006/relationships/hyperlink" Target="http://en.wikipedia.org/wiki/File:Charles_Cotesworth_Pinckney.jpg" TargetMode="External"/><Relationship Id="rId1" Type="http://schemas.openxmlformats.org/officeDocument/2006/relationships/slideLayout" Target="../slideLayouts/slideLayout2.xml"/><Relationship Id="rId6" Type="http://schemas.openxmlformats.org/officeDocument/2006/relationships/hyperlink" Target="http://en.wikipedia.org/wiki/File:Elbridge-gerry-painting.jpg" TargetMode="External"/><Relationship Id="rId5" Type="http://schemas.openxmlformats.org/officeDocument/2006/relationships/image" Target="../media/image33.jpeg"/><Relationship Id="rId4" Type="http://schemas.openxmlformats.org/officeDocument/2006/relationships/hyperlink" Target="http://en.wikipedia.org/wiki/File:CJMarshall.jp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en.wikipedia.org/wiki/File:EU-France.svg"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upload.wikimedia.org/wikipedia/commons/f/f3/Anthony_Wayne.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en.wikipedia.org/wiki/File:EdmundRandolph.jpeg" TargetMode="External"/><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hyperlink" Target="http://en.wikipedia.org/wiki/File:HenryKnox.jpg" TargetMode="External"/><Relationship Id="rId1" Type="http://schemas.openxmlformats.org/officeDocument/2006/relationships/slideLayout" Target="../slideLayouts/slideLayout2.xml"/><Relationship Id="rId6" Type="http://schemas.openxmlformats.org/officeDocument/2006/relationships/hyperlink" Target="http://en.wikipedia.org/wiki/File:Hamiltontrumbull-crop.jpg" TargetMode="External"/><Relationship Id="rId5" Type="http://schemas.openxmlformats.org/officeDocument/2006/relationships/image" Target="../media/image3.jpeg"/><Relationship Id="rId4" Type="http://schemas.openxmlformats.org/officeDocument/2006/relationships/hyperlink" Target="http://en.wikipedia.org/wiki/File:Thomas_Jefferson_by_Rembrandt_Peale,_1800.jpg" TargetMode="External"/><Relationship Id="rId9"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upload.wikimedia.org/wikipedia/en/8/8e/Hamilton_statue_at_Columbia_University_IMG_0958.JPG"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en.wikipedia.org/wiki/File:Location_Spain_EU_Europe.png"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en.wikipedia.org/wiki/File:Washington_1772.jpg" TargetMode="Externa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hyperlink" Target="file:///F:\Timberwood%202010-2011\Videos\Washington's%20Home.asf"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upload.wikimedia.org/wikipedia/commons/0/0b/Elizabeth_Schuyler_Hamilton.jpg"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upload.wikimedia.org/wikipedia/commons/4/43/Monticello.jpg"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upload.wikimedia.org/wikipedia/commons/5/5a/Monticello_reflected.JPG"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file:///F:\Timberwood%202010-2011\Videos\Washington's%20Home.asf"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file:///F:\Timberwood%202010-2011\Videos\Monticello.as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en.wikipedia.org/wiki/File:James_Madison.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jpeg"/><Relationship Id="rId2" Type="http://schemas.openxmlformats.org/officeDocument/2006/relationships/hyperlink" Target="http://en.wikipedia.org/wiki/File:James_Madison_Portrait2.jpg" TargetMode="External"/><Relationship Id="rId1" Type="http://schemas.openxmlformats.org/officeDocument/2006/relationships/slideLayout" Target="../slideLayouts/slideLayout2.xml"/><Relationship Id="rId6" Type="http://schemas.openxmlformats.org/officeDocument/2006/relationships/hyperlink" Target="http://en.wikipedia.org/wiki/File:Hamiltontrumbull-crop.jpg" TargetMode="External"/><Relationship Id="rId5" Type="http://schemas.openxmlformats.org/officeDocument/2006/relationships/image" Target="../media/image8.jpeg"/><Relationship Id="rId4" Type="http://schemas.openxmlformats.org/officeDocument/2006/relationships/hyperlink" Target="http://en.wikipedia.org/wiki/File:Reproduction-of-the-1805-Rembrandt-Peale-painting-of-Thomas-Jefferson-New-York-Historical-Society_1.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dirty="0"/>
              <a:t>Chapter </a:t>
            </a:r>
            <a:r>
              <a:rPr lang="en-US" altLang="en-US" dirty="0" smtClean="0"/>
              <a:t>7</a:t>
            </a:r>
            <a:endParaRPr lang="en-US" altLang="en-US" dirty="0"/>
          </a:p>
        </p:txBody>
      </p:sp>
      <p:sp>
        <p:nvSpPr>
          <p:cNvPr id="2051" name="Rectangle 3"/>
          <p:cNvSpPr>
            <a:spLocks noGrp="1" noChangeArrowheads="1"/>
          </p:cNvSpPr>
          <p:nvPr>
            <p:ph type="subTitle" idx="1"/>
          </p:nvPr>
        </p:nvSpPr>
        <p:spPr/>
        <p:txBody>
          <a:bodyPr/>
          <a:lstStyle/>
          <a:p>
            <a:endParaRPr lang="en-US" altLang="en-US"/>
          </a:p>
          <a:p>
            <a:r>
              <a:rPr lang="en-US" altLang="en-US"/>
              <a:t>Launching a New Republic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Rot="1" noChangeArrowheads="1"/>
          </p:cNvSpPr>
          <p:nvPr>
            <p:ph type="body" idx="1"/>
          </p:nvPr>
        </p:nvSpPr>
        <p:spPr>
          <a:xfrm>
            <a:off x="301625" y="228600"/>
            <a:ext cx="8540750" cy="6400800"/>
          </a:xfrm>
        </p:spPr>
        <p:txBody>
          <a:bodyPr/>
          <a:lstStyle/>
          <a:p>
            <a:pPr>
              <a:lnSpc>
                <a:spcPct val="80000"/>
              </a:lnSpc>
            </a:pPr>
            <a:r>
              <a:rPr lang="en-US" altLang="en-US" sz="2800">
                <a:effectLst/>
              </a:rPr>
              <a:t>The war between France and Britain put the United States in an awkward position. France had been America’s ally in the Revolution against the British.  A 1778 treaty still bound the two nations together. In addition, many saw France’s revolution as proof that the American cause had been just. Jefferson felt that a move to crush the French Revolution was an attack on liberty everywhere.  Hamilton, though, pointed out that Britain was the United States’ most important trading partner, and British trade was too important to risk war.  In April 1793, Washington declared that the United States would remain </a:t>
            </a:r>
            <a:r>
              <a:rPr lang="en-US" altLang="en-US" sz="2800" b="1">
                <a:effectLst/>
              </a:rPr>
              <a:t>neutral, </a:t>
            </a:r>
            <a:r>
              <a:rPr lang="en-US" altLang="en-US" sz="2800">
                <a:effectLst/>
              </a:rPr>
              <a:t>not siding with one country or the other. He stated that the nation would be “friendly and impartial” to both sides. Congress then passed a law forbidding the United States to help either side.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301625" y="838200"/>
            <a:ext cx="8540750" cy="533400"/>
          </a:xfrm>
        </p:spPr>
        <p:txBody>
          <a:bodyPr/>
          <a:lstStyle/>
          <a:p>
            <a:r>
              <a:rPr lang="en-US" altLang="en-US" sz="4000"/>
              <a:t>1789 The French Revolution</a:t>
            </a:r>
          </a:p>
        </p:txBody>
      </p:sp>
      <p:sp>
        <p:nvSpPr>
          <p:cNvPr id="9219" name="Rectangle 3"/>
          <p:cNvSpPr>
            <a:spLocks noGrp="1" noRot="1" noChangeArrowheads="1"/>
          </p:cNvSpPr>
          <p:nvPr>
            <p:ph type="body" idx="1"/>
          </p:nvPr>
        </p:nvSpPr>
        <p:spPr/>
        <p:txBody>
          <a:bodyPr/>
          <a:lstStyle/>
          <a:p>
            <a:r>
              <a:rPr lang="en-US" altLang="en-US"/>
              <a:t>United States stayed Neutral</a:t>
            </a:r>
          </a:p>
          <a:p>
            <a:r>
              <a:rPr lang="en-US" altLang="en-US"/>
              <a:t>U.S. Was caught in-between because France had helped them in the Revolutionary War and the British were in charge of them for so long.</a:t>
            </a:r>
          </a:p>
        </p:txBody>
      </p:sp>
      <p:pic>
        <p:nvPicPr>
          <p:cNvPr id="9221" name="Picture 5" descr="220px-Prise_de_la_Bastille">
            <a:hlinkClick r:id="rId2" tooltip="thumbtim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267200"/>
            <a:ext cx="8229600" cy="259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Rot="1" noChangeArrowheads="1"/>
          </p:cNvSpPr>
          <p:nvPr>
            <p:ph type="body" idx="1"/>
          </p:nvPr>
        </p:nvSpPr>
        <p:spPr>
          <a:xfrm>
            <a:off x="301625" y="381000"/>
            <a:ext cx="8540750" cy="6172200"/>
          </a:xfrm>
        </p:spPr>
        <p:txBody>
          <a:bodyPr/>
          <a:lstStyle/>
          <a:p>
            <a:r>
              <a:rPr lang="en-US" altLang="en-US">
                <a:effectLst/>
              </a:rPr>
              <a:t>The Native Americans retreated to Fort Miami. The British, not wanting war with the United States, refused to help them. The Battle of Fallen Timbers crushed Native American hopes of keeping their land in the Northwest Territory. Twelve tribes signed the </a:t>
            </a:r>
            <a:r>
              <a:rPr lang="en-US" altLang="en-US" b="1">
                <a:effectLst/>
              </a:rPr>
              <a:t>Treaty of Greenville </a:t>
            </a:r>
            <a:r>
              <a:rPr lang="en-US" altLang="en-US">
                <a:effectLst/>
              </a:rPr>
              <a:t>in 1795. They agreed to cede, or surrender, much of present-day Ohio and Indiana to the U.S. government.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Rot="1" noChangeArrowheads="1"/>
          </p:cNvSpPr>
          <p:nvPr>
            <p:ph type="title"/>
          </p:nvPr>
        </p:nvSpPr>
        <p:spPr>
          <a:xfrm>
            <a:off x="301625" y="228600"/>
            <a:ext cx="8540750" cy="715963"/>
          </a:xfrm>
        </p:spPr>
        <p:txBody>
          <a:bodyPr/>
          <a:lstStyle/>
          <a:p>
            <a:r>
              <a:rPr lang="en-US" altLang="en-US" sz="4000" dirty="0" smtClean="0"/>
              <a:t>What Did </a:t>
            </a:r>
            <a:r>
              <a:rPr lang="en-US" altLang="en-US" sz="4000" dirty="0"/>
              <a:t>the Judiciary Act of 1789 established.</a:t>
            </a:r>
          </a:p>
        </p:txBody>
      </p:sp>
      <p:sp>
        <p:nvSpPr>
          <p:cNvPr id="3077" name="Rectangle 5"/>
          <p:cNvSpPr>
            <a:spLocks noGrp="1" noRot="1" noChangeArrowheads="1"/>
          </p:cNvSpPr>
          <p:nvPr>
            <p:ph type="body" sz="half" idx="1"/>
          </p:nvPr>
        </p:nvSpPr>
        <p:spPr>
          <a:xfrm>
            <a:off x="228600" y="2332038"/>
            <a:ext cx="4038600" cy="4525962"/>
          </a:xfrm>
        </p:spPr>
        <p:txBody>
          <a:bodyPr/>
          <a:lstStyle/>
          <a:p>
            <a:pPr>
              <a:lnSpc>
                <a:spcPct val="90000"/>
              </a:lnSpc>
            </a:pPr>
            <a:r>
              <a:rPr lang="en-US" altLang="en-US" sz="2400"/>
              <a:t>1.) Why did Hamilton want to place tariffs on foreign goods?</a:t>
            </a:r>
          </a:p>
          <a:p>
            <a:pPr>
              <a:lnSpc>
                <a:spcPct val="90000"/>
              </a:lnSpc>
            </a:pPr>
            <a:r>
              <a:rPr lang="en-US" altLang="en-US" sz="2400"/>
              <a:t>A.) to ensure a steady flow of income</a:t>
            </a:r>
          </a:p>
          <a:p>
            <a:pPr>
              <a:lnSpc>
                <a:spcPct val="90000"/>
              </a:lnSpc>
            </a:pPr>
            <a:r>
              <a:rPr lang="en-US" altLang="en-US" sz="2400"/>
              <a:t>B.) to encourage Americans to buy American goods</a:t>
            </a:r>
          </a:p>
          <a:p>
            <a:pPr>
              <a:lnSpc>
                <a:spcPct val="90000"/>
              </a:lnSpc>
            </a:pPr>
            <a:r>
              <a:rPr lang="en-US" altLang="en-US" sz="2400"/>
              <a:t>C.) To encourage the growth of American industry.</a:t>
            </a:r>
          </a:p>
          <a:p>
            <a:pPr>
              <a:lnSpc>
                <a:spcPct val="90000"/>
              </a:lnSpc>
            </a:pPr>
            <a:r>
              <a:rPr lang="en-US" altLang="en-US" sz="2400"/>
              <a:t>D. All of the Above</a:t>
            </a:r>
          </a:p>
        </p:txBody>
      </p:sp>
      <p:sp>
        <p:nvSpPr>
          <p:cNvPr id="3078" name="Rectangle 6"/>
          <p:cNvSpPr>
            <a:spLocks noGrp="1" noRot="1" noChangeArrowheads="1"/>
          </p:cNvSpPr>
          <p:nvPr>
            <p:ph type="body" sz="half" idx="2"/>
          </p:nvPr>
        </p:nvSpPr>
        <p:spPr>
          <a:xfrm>
            <a:off x="4648200" y="2332038"/>
            <a:ext cx="4038600" cy="4525962"/>
          </a:xfrm>
        </p:spPr>
        <p:txBody>
          <a:bodyPr/>
          <a:lstStyle/>
          <a:p>
            <a:pPr>
              <a:lnSpc>
                <a:spcPct val="90000"/>
              </a:lnSpc>
            </a:pPr>
            <a:r>
              <a:rPr lang="en-US" altLang="en-US" sz="2400"/>
              <a:t>2.) Which document set up the federal court system?</a:t>
            </a:r>
          </a:p>
          <a:p>
            <a:pPr>
              <a:lnSpc>
                <a:spcPct val="90000"/>
              </a:lnSpc>
            </a:pPr>
            <a:r>
              <a:rPr lang="en-US" altLang="en-US" sz="2400"/>
              <a:t>A.) the Constitution of the United States.</a:t>
            </a:r>
          </a:p>
          <a:p>
            <a:pPr>
              <a:lnSpc>
                <a:spcPct val="90000"/>
              </a:lnSpc>
            </a:pPr>
            <a:r>
              <a:rPr lang="en-US" altLang="en-US" sz="2400"/>
              <a:t>B.) The Articles of Confederation</a:t>
            </a:r>
          </a:p>
          <a:p>
            <a:pPr>
              <a:lnSpc>
                <a:spcPct val="90000"/>
              </a:lnSpc>
            </a:pPr>
            <a:r>
              <a:rPr lang="en-US" altLang="en-US" sz="2400"/>
              <a:t>C.) The Federal Judiciary Act of 1789</a:t>
            </a:r>
          </a:p>
          <a:p>
            <a:pPr>
              <a:lnSpc>
                <a:spcPct val="90000"/>
              </a:lnSpc>
            </a:pPr>
            <a:r>
              <a:rPr lang="en-US" altLang="en-US" sz="2400"/>
              <a:t>D.) The Alien and Sedition Acts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301625" y="838200"/>
            <a:ext cx="8540750" cy="533400"/>
          </a:xfrm>
        </p:spPr>
        <p:txBody>
          <a:bodyPr/>
          <a:lstStyle/>
          <a:p>
            <a:r>
              <a:rPr lang="en-US" altLang="en-US" sz="4000"/>
              <a:t>1794 Battle of Fallen Timbers</a:t>
            </a:r>
          </a:p>
        </p:txBody>
      </p:sp>
      <p:sp>
        <p:nvSpPr>
          <p:cNvPr id="10243" name="Rectangle 3"/>
          <p:cNvSpPr>
            <a:spLocks noGrp="1" noRot="1" noChangeArrowheads="1"/>
          </p:cNvSpPr>
          <p:nvPr>
            <p:ph type="body" idx="1"/>
          </p:nvPr>
        </p:nvSpPr>
        <p:spPr/>
        <p:txBody>
          <a:bodyPr/>
          <a:lstStyle/>
          <a:p>
            <a:r>
              <a:rPr lang="en-US" altLang="en-US"/>
              <a:t>Native Americans resistance in Ohio</a:t>
            </a:r>
          </a:p>
          <a:p>
            <a:r>
              <a:rPr lang="en-US" altLang="en-US"/>
              <a:t>Gained Ohio and Indiana through Treaty of Greenville</a:t>
            </a:r>
          </a:p>
        </p:txBody>
      </p:sp>
      <p:pic>
        <p:nvPicPr>
          <p:cNvPr id="10245" name="Picture 5" descr="File:Fallen timber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0"/>
            <a:ext cx="8458200" cy="2724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301625" y="762000"/>
            <a:ext cx="8540750" cy="609600"/>
          </a:xfrm>
        </p:spPr>
        <p:txBody>
          <a:bodyPr/>
          <a:lstStyle/>
          <a:p>
            <a:r>
              <a:rPr lang="en-US" altLang="en-US" sz="4000"/>
              <a:t>Whiskey Rebellion</a:t>
            </a:r>
          </a:p>
        </p:txBody>
      </p:sp>
      <p:sp>
        <p:nvSpPr>
          <p:cNvPr id="11267" name="Rectangle 3"/>
          <p:cNvSpPr>
            <a:spLocks noGrp="1" noRot="1" noChangeArrowheads="1"/>
          </p:cNvSpPr>
          <p:nvPr>
            <p:ph type="body" idx="1"/>
          </p:nvPr>
        </p:nvSpPr>
        <p:spPr/>
        <p:txBody>
          <a:bodyPr/>
          <a:lstStyle/>
          <a:p>
            <a:r>
              <a:rPr lang="en-US" altLang="en-US"/>
              <a:t>13,000 soldiers went to the west to put down the uprising</a:t>
            </a:r>
          </a:p>
        </p:txBody>
      </p:sp>
      <p:pic>
        <p:nvPicPr>
          <p:cNvPr id="11269" name="Picture 5" descr="File:Whiskey Insurrect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048000"/>
            <a:ext cx="7772400" cy="3524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Rot="1" noChangeArrowheads="1"/>
          </p:cNvSpPr>
          <p:nvPr>
            <p:ph type="body" idx="1"/>
          </p:nvPr>
        </p:nvSpPr>
        <p:spPr>
          <a:xfrm>
            <a:off x="301625" y="381000"/>
            <a:ext cx="8540750" cy="5718175"/>
          </a:xfrm>
        </p:spPr>
        <p:txBody>
          <a:bodyPr/>
          <a:lstStyle/>
          <a:p>
            <a:pPr>
              <a:lnSpc>
                <a:spcPct val="80000"/>
              </a:lnSpc>
            </a:pPr>
            <a:r>
              <a:rPr lang="en-US" altLang="en-US" sz="2800">
                <a:effectLst/>
              </a:rPr>
              <a:t>Washington, urged on by Hamilton, was prepared to enforce the tax and crush the Whiskey Rebellion. They feared that not to act might undermine the new government and weaken its authority. Hamilton condemned the rebels for resisting the law.  In October 1794, General Henry Lee, with Hamilton at his side, led an army of 13,000 soldiers into western Pennsylvania to put down the uprising.  As news of the army’s approach spread, the rebels fled.  After much effort, federal troops rounded up 20 barefoot, ragged prisoners.  Washington had proved his point.  He had shown that the government had the power and the will to enforce its laws. Meanwhile, events in Europe gave Washington a different kind of challenge.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Rot="1" noChangeArrowheads="1"/>
          </p:cNvSpPr>
          <p:nvPr>
            <p:ph type="body" idx="1"/>
          </p:nvPr>
        </p:nvSpPr>
        <p:spPr>
          <a:xfrm>
            <a:off x="301625" y="457200"/>
            <a:ext cx="8540750" cy="5641975"/>
          </a:xfrm>
        </p:spPr>
        <p:txBody>
          <a:bodyPr/>
          <a:lstStyle/>
          <a:p>
            <a:r>
              <a:rPr lang="en-US" altLang="en-US" sz="2800">
                <a:effectLst/>
              </a:rPr>
              <a:t>Washington sent Chief Justice John Jay to England for talks about the seizure of U.S. ships. Jay also hoped to persuade the British to give up their forts on the Northwest frontier.  During the talks in 1794, news came of the U.S. victory at the Battle of Fallen Timbers. Fearing another entanglement, the British agreed to leave the Ohio Valley by 1796. In </a:t>
            </a:r>
            <a:r>
              <a:rPr lang="en-US" altLang="en-US" sz="2800" b="1">
                <a:effectLst/>
              </a:rPr>
              <a:t>Jay’s Treaty, </a:t>
            </a:r>
            <a:r>
              <a:rPr lang="en-US" altLang="en-US" sz="2800">
                <a:effectLst/>
              </a:rPr>
              <a:t>the British also agreed to pay damages for U.S. vessels they had seized. Jay failed, however, to open up the profitable British West Indies trade to Americans. Because of this, Jay’s Treaty was unpopular.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r>
              <a:rPr lang="en-US" altLang="en-US"/>
              <a:t>Jay’s Treaty</a:t>
            </a:r>
          </a:p>
        </p:txBody>
      </p:sp>
      <p:sp>
        <p:nvSpPr>
          <p:cNvPr id="12291" name="Rectangle 3"/>
          <p:cNvSpPr>
            <a:spLocks noGrp="1" noRot="1" noChangeArrowheads="1"/>
          </p:cNvSpPr>
          <p:nvPr>
            <p:ph type="body" sz="half" idx="1"/>
          </p:nvPr>
        </p:nvSpPr>
        <p:spPr>
          <a:xfrm>
            <a:off x="301625" y="1600200"/>
            <a:ext cx="4191000" cy="4498975"/>
          </a:xfrm>
        </p:spPr>
        <p:txBody>
          <a:bodyPr/>
          <a:lstStyle/>
          <a:p>
            <a:r>
              <a:rPr lang="en-US" altLang="en-US" sz="2800"/>
              <a:t>The British would evacuate posts in the Ohio Valley</a:t>
            </a:r>
          </a:p>
          <a:p>
            <a:r>
              <a:rPr lang="en-US" altLang="en-US" sz="2800"/>
              <a:t>British Pay Damages</a:t>
            </a:r>
          </a:p>
        </p:txBody>
      </p:sp>
      <p:sp>
        <p:nvSpPr>
          <p:cNvPr id="12294" name="Rectangle 6"/>
          <p:cNvSpPr>
            <a:spLocks noGrp="1" noRot="1" noChangeArrowheads="1"/>
          </p:cNvSpPr>
          <p:nvPr>
            <p:ph type="body" sz="half" idx="2"/>
          </p:nvPr>
        </p:nvSpPr>
        <p:spPr>
          <a:xfrm>
            <a:off x="4651375" y="1600200"/>
            <a:ext cx="4191000" cy="4498975"/>
          </a:xfrm>
        </p:spPr>
        <p:txBody>
          <a:bodyPr/>
          <a:lstStyle/>
          <a:p>
            <a:endParaRPr lang="en-US" altLang="en-US" sz="2800"/>
          </a:p>
        </p:txBody>
      </p:sp>
      <p:pic>
        <p:nvPicPr>
          <p:cNvPr id="12293" name="Picture 5" descr="john_j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600200"/>
            <a:ext cx="4038600" cy="449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r>
              <a:rPr lang="en-US" altLang="en-US"/>
              <a:t>1795 Pinckney’s Treaty</a:t>
            </a:r>
          </a:p>
        </p:txBody>
      </p:sp>
      <p:sp>
        <p:nvSpPr>
          <p:cNvPr id="13315" name="Rectangle 3"/>
          <p:cNvSpPr>
            <a:spLocks noGrp="1" noRot="1" noChangeArrowheads="1"/>
          </p:cNvSpPr>
          <p:nvPr>
            <p:ph type="body" sz="half" idx="1"/>
          </p:nvPr>
        </p:nvSpPr>
        <p:spPr>
          <a:xfrm>
            <a:off x="301625" y="1600200"/>
            <a:ext cx="4191000" cy="4498975"/>
          </a:xfrm>
        </p:spPr>
        <p:txBody>
          <a:bodyPr/>
          <a:lstStyle/>
          <a:p>
            <a:r>
              <a:rPr lang="en-US" altLang="en-US" sz="2800"/>
              <a:t>Spain Recognized 31</a:t>
            </a:r>
            <a:r>
              <a:rPr lang="en-US" altLang="en-US" sz="2800" baseline="30000"/>
              <a:t>st</a:t>
            </a:r>
            <a:r>
              <a:rPr lang="en-US" altLang="en-US" sz="2800"/>
              <a:t> parallel as the northern boundary of Florida </a:t>
            </a:r>
          </a:p>
          <a:p>
            <a:r>
              <a:rPr lang="en-US" altLang="en-US" sz="2800"/>
              <a:t>Agreed to open the Mississippi River and Port of New Orleans to American traffic.</a:t>
            </a:r>
          </a:p>
        </p:txBody>
      </p:sp>
      <p:sp>
        <p:nvSpPr>
          <p:cNvPr id="13316" name="Rectangle 4"/>
          <p:cNvSpPr>
            <a:spLocks noGrp="1" noRot="1" noChangeArrowheads="1"/>
          </p:cNvSpPr>
          <p:nvPr>
            <p:ph type="body" sz="half" idx="2"/>
          </p:nvPr>
        </p:nvSpPr>
        <p:spPr>
          <a:xfrm>
            <a:off x="4651375" y="1600200"/>
            <a:ext cx="4191000" cy="4498975"/>
          </a:xfrm>
        </p:spPr>
        <p:txBody>
          <a:bodyPr/>
          <a:lstStyle/>
          <a:p>
            <a:endParaRPr lang="en-US" altLang="en-US" sz="2800"/>
          </a:p>
        </p:txBody>
      </p:sp>
      <p:pic>
        <p:nvPicPr>
          <p:cNvPr id="13318" name="Picture 6" descr="ThomasPinckney">
            <a:hlinkClick r:id="rId2" tooltip="Portrait of Thomas Pinckney. SCIway"/>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00200"/>
            <a:ext cx="3962400" cy="4533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a:lstStyle/>
          <a:p>
            <a:r>
              <a:rPr lang="en-US" altLang="en-US" b="1">
                <a:effectLst/>
              </a:rPr>
              <a:t>Federal Judiciary Act </a:t>
            </a:r>
            <a:r>
              <a:rPr lang="en-US" altLang="en-US">
                <a:effectLst/>
              </a:rPr>
              <a:t>of 1789</a:t>
            </a:r>
          </a:p>
        </p:txBody>
      </p:sp>
      <p:sp>
        <p:nvSpPr>
          <p:cNvPr id="62467" name="Rectangle 3"/>
          <p:cNvSpPr>
            <a:spLocks noGrp="1" noRot="1" noChangeArrowheads="1"/>
          </p:cNvSpPr>
          <p:nvPr>
            <p:ph type="body" idx="1"/>
          </p:nvPr>
        </p:nvSpPr>
        <p:spPr/>
        <p:txBody>
          <a:bodyPr/>
          <a:lstStyle/>
          <a:p>
            <a:pPr>
              <a:lnSpc>
                <a:spcPct val="90000"/>
              </a:lnSpc>
            </a:pPr>
            <a:r>
              <a:rPr lang="en-US" altLang="en-US">
                <a:effectLst/>
              </a:rPr>
              <a:t>To create a court system, Congress passed the </a:t>
            </a:r>
            <a:r>
              <a:rPr lang="en-US" altLang="en-US" b="1">
                <a:effectLst/>
              </a:rPr>
              <a:t>Federal Judiciary Act </a:t>
            </a:r>
            <a:r>
              <a:rPr lang="en-US" altLang="en-US">
                <a:effectLst/>
              </a:rPr>
              <a:t>of 1789. This act gave the Supreme Court six members: a chief justice, or judge, and five associate justices. Over time, that number has grown to nine. The act also provided for other lower, less powerful federal courts.  Washington appointed John Jay, the prominent New York lawyer and diplomat, as chief justice.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Rot="1" noChangeArrowheads="1"/>
          </p:cNvSpPr>
          <p:nvPr>
            <p:ph type="body" idx="1"/>
          </p:nvPr>
        </p:nvSpPr>
        <p:spPr>
          <a:xfrm>
            <a:off x="301625" y="381000"/>
            <a:ext cx="8540750" cy="5718175"/>
          </a:xfrm>
        </p:spPr>
        <p:txBody>
          <a:bodyPr/>
          <a:lstStyle/>
          <a:p>
            <a:r>
              <a:rPr lang="en-US" altLang="en-US">
                <a:effectLst/>
              </a:rPr>
              <a:t>Like Jay, Thomas Pinckney helped the United States reduce tensions along the frontier. In 1795, </a:t>
            </a:r>
            <a:r>
              <a:rPr lang="en-US" altLang="en-US" b="1" u="sng">
                <a:effectLst/>
              </a:rPr>
              <a:t>Pinckney’s Treaty</a:t>
            </a:r>
            <a:r>
              <a:rPr lang="en-US" altLang="en-US" b="1">
                <a:effectLst/>
              </a:rPr>
              <a:t> </a:t>
            </a:r>
            <a:r>
              <a:rPr lang="en-US" altLang="en-US">
                <a:effectLst/>
              </a:rPr>
              <a:t>with Spain gave Americans the right to travel freely on the Mississippi River. It also gave them the right to store goods at the port of New Orleans without paying customs duties. In addition, Spain accepted the 31st parallel as the northern boundary of Florida and the southern boundary of the United States.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Rot="1" noChangeArrowheads="1"/>
          </p:cNvSpPr>
          <p:nvPr>
            <p:ph type="body" idx="1"/>
          </p:nvPr>
        </p:nvSpPr>
        <p:spPr>
          <a:xfrm>
            <a:off x="301625" y="304800"/>
            <a:ext cx="8540750" cy="5794375"/>
          </a:xfrm>
        </p:spPr>
        <p:txBody>
          <a:bodyPr/>
          <a:lstStyle/>
          <a:p>
            <a:r>
              <a:rPr lang="en-US" altLang="en-US" sz="2800">
                <a:effectLst/>
              </a:rPr>
              <a:t>Americans listened more closely to Washington’s parting advice on </a:t>
            </a:r>
            <a:r>
              <a:rPr lang="en-US" altLang="en-US" sz="2800" b="1" u="sng">
                <a:effectLst/>
              </a:rPr>
              <a:t>foreign policy</a:t>
            </a:r>
            <a:r>
              <a:rPr lang="en-US" altLang="en-US" sz="2800" b="1">
                <a:effectLst/>
              </a:rPr>
              <a:t>—</a:t>
            </a:r>
            <a:r>
              <a:rPr lang="en-US" altLang="en-US" sz="2800">
                <a:effectLst/>
              </a:rPr>
              <a:t>relations with the governments of other countries. He urged the nation’s leaders to remain neutral and “steer clear of permanent alliances with any portion of the foreign world.” He warned that agreements with foreign nations might work against U.S. interests. His advice served to guide U.S. foreign policy into the twentieth century. </a:t>
            </a:r>
          </a:p>
          <a:p>
            <a:r>
              <a:rPr lang="en-US" altLang="en-US" sz="2800">
                <a:effectLst/>
              </a:rPr>
              <a:t>Despite Washington’s warning against political parties, Americans were deeply divided over how the nation should be run.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r>
              <a:rPr lang="en-US" altLang="en-US" sz="4000"/>
              <a:t>1796 Washington’s farewell address</a:t>
            </a:r>
          </a:p>
        </p:txBody>
      </p:sp>
      <p:sp>
        <p:nvSpPr>
          <p:cNvPr id="19459" name="Rectangle 3"/>
          <p:cNvSpPr>
            <a:spLocks noGrp="1" noRot="1" noChangeArrowheads="1"/>
          </p:cNvSpPr>
          <p:nvPr>
            <p:ph type="body" sz="half" idx="1"/>
          </p:nvPr>
        </p:nvSpPr>
        <p:spPr>
          <a:xfrm>
            <a:off x="301625" y="1600200"/>
            <a:ext cx="4191000" cy="4498975"/>
          </a:xfrm>
        </p:spPr>
        <p:txBody>
          <a:bodyPr/>
          <a:lstStyle/>
          <a:p>
            <a:r>
              <a:rPr lang="en-US" altLang="en-US" sz="2800"/>
              <a:t>Against “Spirit of Party” by which he meant political divisions.</a:t>
            </a:r>
          </a:p>
          <a:p>
            <a:endParaRPr lang="en-US" altLang="en-US" sz="2800"/>
          </a:p>
        </p:txBody>
      </p:sp>
      <p:pic>
        <p:nvPicPr>
          <p:cNvPr id="19462" name="Picture 6" descr="File:Washington Farewell Broadsid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9144000"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p:txBody>
          <a:bodyPr/>
          <a:lstStyle/>
          <a:p>
            <a:r>
              <a:rPr lang="en-US" altLang="en-US" b="1">
                <a:effectLst/>
              </a:rPr>
              <a:t>John Adams Takes Office</a:t>
            </a:r>
          </a:p>
        </p:txBody>
      </p:sp>
      <p:sp>
        <p:nvSpPr>
          <p:cNvPr id="73731" name="Rectangle 3"/>
          <p:cNvSpPr>
            <a:spLocks noGrp="1" noRot="1" noChangeArrowheads="1"/>
          </p:cNvSpPr>
          <p:nvPr>
            <p:ph type="body" idx="1"/>
          </p:nvPr>
        </p:nvSpPr>
        <p:spPr/>
        <p:txBody>
          <a:bodyPr/>
          <a:lstStyle/>
          <a:p>
            <a:r>
              <a:rPr lang="en-US" altLang="en-US" sz="2800">
                <a:effectLst/>
              </a:rPr>
              <a:t>In 1796, the United States held its first elections in which political parties competed. The Federalists picked Washington’s vice-president, John Adams, as their candidate for president. An experienced public servant, Adams had been a leader during the Revolution and at the Continental Congress. He had also been a diplomat in France, the Netherlands, and Britain before serving with Washington. The Democratic-Republicans chose Jefferson.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r>
              <a:rPr lang="en-US" altLang="en-US"/>
              <a:t>Adams elected president</a:t>
            </a:r>
          </a:p>
        </p:txBody>
      </p:sp>
      <p:sp>
        <p:nvSpPr>
          <p:cNvPr id="20483" name="Rectangle 3"/>
          <p:cNvSpPr>
            <a:spLocks noGrp="1" noRot="1" noChangeArrowheads="1"/>
          </p:cNvSpPr>
          <p:nvPr>
            <p:ph type="body" sz="half" idx="1"/>
          </p:nvPr>
        </p:nvSpPr>
        <p:spPr>
          <a:xfrm>
            <a:off x="301625" y="1600200"/>
            <a:ext cx="4191000" cy="4498975"/>
          </a:xfrm>
        </p:spPr>
        <p:txBody>
          <a:bodyPr/>
          <a:lstStyle/>
          <a:p>
            <a:r>
              <a:rPr lang="en-US" altLang="en-US" sz="2800"/>
              <a:t>1</a:t>
            </a:r>
            <a:r>
              <a:rPr lang="en-US" altLang="en-US" sz="2800" baseline="30000"/>
              <a:t>st</a:t>
            </a:r>
            <a:r>
              <a:rPr lang="en-US" altLang="en-US" sz="2800"/>
              <a:t> election in which political parties competed.</a:t>
            </a:r>
          </a:p>
          <a:p>
            <a:r>
              <a:rPr lang="en-US" altLang="en-US" sz="2800"/>
              <a:t>It resulted in a president and vice president from separate parties.</a:t>
            </a:r>
          </a:p>
        </p:txBody>
      </p:sp>
      <p:sp>
        <p:nvSpPr>
          <p:cNvPr id="20484" name="Rectangle 4"/>
          <p:cNvSpPr>
            <a:spLocks noGrp="1" noRot="1" noChangeArrowheads="1"/>
          </p:cNvSpPr>
          <p:nvPr>
            <p:ph type="body" sz="half" idx="2"/>
          </p:nvPr>
        </p:nvSpPr>
        <p:spPr>
          <a:xfrm>
            <a:off x="4651375" y="1600200"/>
            <a:ext cx="4191000" cy="4498975"/>
          </a:xfrm>
        </p:spPr>
        <p:txBody>
          <a:bodyPr/>
          <a:lstStyle/>
          <a:p>
            <a:endParaRPr lang="en-US" altLang="en-US" sz="2800"/>
          </a:p>
        </p:txBody>
      </p:sp>
      <p:pic>
        <p:nvPicPr>
          <p:cNvPr id="20486" name="Picture 6" descr="A painted portrait of a man with greying hair, looking left.">
            <a:hlinkClick r:id="rId2" tooltip="John Adams"/>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00200"/>
            <a:ext cx="4038600" cy="4533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a:xfrm>
            <a:off x="301625" y="228600"/>
            <a:ext cx="8540750" cy="533400"/>
          </a:xfrm>
        </p:spPr>
        <p:txBody>
          <a:bodyPr/>
          <a:lstStyle/>
          <a:p>
            <a:r>
              <a:rPr lang="en-US" altLang="en-US" sz="4000" b="1">
                <a:effectLst/>
              </a:rPr>
              <a:t>Problems with France</a:t>
            </a:r>
          </a:p>
        </p:txBody>
      </p:sp>
      <p:sp>
        <p:nvSpPr>
          <p:cNvPr id="74755" name="Rectangle 3"/>
          <p:cNvSpPr>
            <a:spLocks noGrp="1" noRot="1" noChangeArrowheads="1"/>
          </p:cNvSpPr>
          <p:nvPr>
            <p:ph type="body" idx="1"/>
          </p:nvPr>
        </p:nvSpPr>
        <p:spPr>
          <a:xfrm>
            <a:off x="301625" y="838200"/>
            <a:ext cx="8540750" cy="5715000"/>
          </a:xfrm>
        </p:spPr>
        <p:txBody>
          <a:bodyPr/>
          <a:lstStyle/>
          <a:p>
            <a:pPr>
              <a:lnSpc>
                <a:spcPct val="80000"/>
              </a:lnSpc>
            </a:pPr>
            <a:r>
              <a:rPr lang="en-US" altLang="en-US" sz="2800">
                <a:effectLst/>
              </a:rPr>
              <a:t>Then three French agents—later referred to as X, Y, and Z—took the Americans aside to tell them the minister would hold talks.  However, the talks would occur only if the Americans agreed to loan France $10 million and to pay the minister a bribe of $250,000. The Americans refused. “No, no, not a sixpence,” Pinckney shot back.  Adams received a full report of what became known as the </a:t>
            </a:r>
            <a:r>
              <a:rPr lang="en-US" altLang="en-US" sz="2800" b="1" u="sng">
                <a:effectLst/>
              </a:rPr>
              <a:t>XYZ Affair</a:t>
            </a:r>
            <a:r>
              <a:rPr lang="en-US" altLang="en-US" sz="2800" b="1">
                <a:effectLst/>
              </a:rPr>
              <a:t>. </a:t>
            </a:r>
            <a:r>
              <a:rPr lang="en-US" altLang="en-US" sz="2800">
                <a:effectLst/>
              </a:rPr>
              <a:t>After Congress and an outraged public learned of it, the press turned Pinckney’s words into a popular slogan: “Millions for defense, not one cent for tribute!” In 1798, Congress canceled its treaties with France and allowed U.S. ships to seize French vessels. Congress also set aside money to expand the navy and the army.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301625" y="228600"/>
            <a:ext cx="3889375" cy="762000"/>
          </a:xfrm>
        </p:spPr>
        <p:txBody>
          <a:bodyPr/>
          <a:lstStyle/>
          <a:p>
            <a:r>
              <a:rPr lang="en-US" altLang="en-US"/>
              <a:t>XYZ Affair</a:t>
            </a:r>
          </a:p>
        </p:txBody>
      </p:sp>
      <p:sp>
        <p:nvSpPr>
          <p:cNvPr id="21507" name="Rectangle 3"/>
          <p:cNvSpPr>
            <a:spLocks noGrp="1" noRot="1" noChangeArrowheads="1"/>
          </p:cNvSpPr>
          <p:nvPr>
            <p:ph type="body" idx="1"/>
          </p:nvPr>
        </p:nvSpPr>
        <p:spPr/>
        <p:txBody>
          <a:bodyPr/>
          <a:lstStyle/>
          <a:p>
            <a:r>
              <a:rPr lang="en-US" altLang="en-US"/>
              <a:t>Led to anti-French feelings in U.S. </a:t>
            </a:r>
          </a:p>
          <a:p>
            <a:r>
              <a:rPr lang="en-US" altLang="en-US"/>
              <a:t>Treaties with France cancelled-seized French vessels.</a:t>
            </a:r>
          </a:p>
        </p:txBody>
      </p:sp>
      <p:pic>
        <p:nvPicPr>
          <p:cNvPr id="21509" name="Picture 5" descr="File:Property protected à la françoise.jpg">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2800"/>
            <a:ext cx="9144000" cy="3505200"/>
          </a:xfrm>
          <a:prstGeom prst="rect">
            <a:avLst/>
          </a:prstGeom>
          <a:noFill/>
          <a:extLst>
            <a:ext uri="{909E8E84-426E-40DD-AFC4-6F175D3DCCD1}">
              <a14:hiddenFill xmlns:a14="http://schemas.microsoft.com/office/drawing/2010/main">
                <a:solidFill>
                  <a:srgbClr val="FFFFFF"/>
                </a:solidFill>
              </a14:hiddenFill>
            </a:ext>
          </a:extLst>
        </p:spPr>
      </p:pic>
      <p:sp>
        <p:nvSpPr>
          <p:cNvPr id="21510" name="Text Box 6"/>
          <p:cNvSpPr txBox="1">
            <a:spLocks noChangeArrowheads="1"/>
          </p:cNvSpPr>
          <p:nvPr/>
        </p:nvSpPr>
        <p:spPr bwMode="auto">
          <a:xfrm>
            <a:off x="4572000" y="457200"/>
            <a:ext cx="426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solidFill>
                  <a:schemeClr val="tx2"/>
                </a:solidFill>
                <a:effectLst>
                  <a:outerShdw blurRad="38100" dist="38100" dir="2700000" algn="tl">
                    <a:srgbClr val="000000"/>
                  </a:outerShdw>
                </a:effectLst>
              </a:rPr>
              <a:t>I Can explain the struggles of John Adams Presidency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a:xfrm>
            <a:off x="301625" y="228600"/>
            <a:ext cx="8540750" cy="533400"/>
          </a:xfrm>
        </p:spPr>
        <p:txBody>
          <a:bodyPr/>
          <a:lstStyle/>
          <a:p>
            <a:r>
              <a:rPr lang="en-US" altLang="en-US" sz="4000" b="1">
                <a:effectLst/>
              </a:rPr>
              <a:t>The Alien and Sedition Acts</a:t>
            </a:r>
          </a:p>
        </p:txBody>
      </p:sp>
      <p:sp>
        <p:nvSpPr>
          <p:cNvPr id="75779" name="Rectangle 3"/>
          <p:cNvSpPr>
            <a:spLocks noGrp="1" noRot="1" noChangeArrowheads="1"/>
          </p:cNvSpPr>
          <p:nvPr>
            <p:ph type="body" idx="1"/>
          </p:nvPr>
        </p:nvSpPr>
        <p:spPr>
          <a:xfrm>
            <a:off x="301625" y="914400"/>
            <a:ext cx="8540750" cy="5715000"/>
          </a:xfrm>
        </p:spPr>
        <p:txBody>
          <a:bodyPr/>
          <a:lstStyle/>
          <a:p>
            <a:r>
              <a:rPr lang="en-US" altLang="en-US" sz="2800">
                <a:effectLst/>
              </a:rPr>
              <a:t>Angered by criticism in a time of crisis, Adams blamed the Democratic-Republican newspapers and new immigrants. Many of the immigrants were Democratic-Republicans. To silence their critics, the Federalist Congress passed the </a:t>
            </a:r>
            <a:r>
              <a:rPr lang="en-US" altLang="en-US" sz="2800" b="1" u="sng">
                <a:effectLst/>
              </a:rPr>
              <a:t>Alien and Sedition Acts</a:t>
            </a:r>
            <a:r>
              <a:rPr lang="en-US" altLang="en-US" sz="2800" b="1">
                <a:effectLst/>
              </a:rPr>
              <a:t> </a:t>
            </a:r>
            <a:r>
              <a:rPr lang="en-US" altLang="en-US" sz="2800">
                <a:effectLst/>
              </a:rPr>
              <a:t>in 1798. These acts targeted aliens—immigrants who were not yet citizens. One act increased the waiting period for becoming a U.S. citizen from 5 to 14 years. Other acts gave the president the power to arrest disloyal aliens or order them out of the country during wartime. A fourth act outlawed sedition, saying or writing anything false or harmful about the government.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r>
              <a:rPr lang="en-US" altLang="en-US"/>
              <a:t>1798 Alien and Sedition Acts</a:t>
            </a:r>
          </a:p>
        </p:txBody>
      </p:sp>
      <p:sp>
        <p:nvSpPr>
          <p:cNvPr id="22531" name="Rectangle 3"/>
          <p:cNvSpPr>
            <a:spLocks noGrp="1" noRot="1" noChangeArrowheads="1"/>
          </p:cNvSpPr>
          <p:nvPr>
            <p:ph type="body" sz="half" idx="1"/>
          </p:nvPr>
        </p:nvSpPr>
        <p:spPr>
          <a:xfrm>
            <a:off x="301625" y="1600200"/>
            <a:ext cx="4191000" cy="4498975"/>
          </a:xfrm>
        </p:spPr>
        <p:txBody>
          <a:bodyPr/>
          <a:lstStyle/>
          <a:p>
            <a:r>
              <a:rPr lang="en-US" altLang="en-US" sz="2800" dirty="0"/>
              <a:t>Raised waiting periods for American citizenship 5 to 14 years.</a:t>
            </a:r>
          </a:p>
          <a:p>
            <a:r>
              <a:rPr lang="en-US" altLang="en-US" sz="2800" dirty="0"/>
              <a:t>Allowed President to deport or jail </a:t>
            </a:r>
            <a:r>
              <a:rPr lang="en-US" altLang="en-US" sz="2800" dirty="0" smtClean="0"/>
              <a:t>aliens</a:t>
            </a:r>
            <a:r>
              <a:rPr lang="en-US" altLang="en-US" sz="2800" dirty="0"/>
              <a:t>.</a:t>
            </a:r>
          </a:p>
          <a:p>
            <a:r>
              <a:rPr lang="en-US" altLang="en-US" sz="2800" dirty="0"/>
              <a:t>Outlawed negative opinions toward governors and president.</a:t>
            </a:r>
          </a:p>
        </p:txBody>
      </p:sp>
      <p:sp>
        <p:nvSpPr>
          <p:cNvPr id="22533" name="Rectangle 5"/>
          <p:cNvSpPr>
            <a:spLocks noGrp="1" noRot="1" noChangeArrowheads="1"/>
          </p:cNvSpPr>
          <p:nvPr>
            <p:ph type="body" sz="half" idx="2"/>
          </p:nvPr>
        </p:nvSpPr>
        <p:spPr>
          <a:xfrm>
            <a:off x="4651375" y="1600200"/>
            <a:ext cx="4191000" cy="4498975"/>
          </a:xfrm>
        </p:spPr>
        <p:txBody>
          <a:bodyPr/>
          <a:lstStyle/>
          <a:p>
            <a:endParaRPr lang="en-US" altLang="en-US" sz="2800"/>
          </a:p>
        </p:txBody>
      </p:sp>
      <p:pic>
        <p:nvPicPr>
          <p:cNvPr id="22535" name="Picture 7" descr="File:Alien and Sedition Acts (1798).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152525"/>
            <a:ext cx="4514850" cy="5705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Rot="1" noChangeArrowheads="1"/>
          </p:cNvSpPr>
          <p:nvPr>
            <p:ph type="body" idx="1"/>
          </p:nvPr>
        </p:nvSpPr>
        <p:spPr>
          <a:xfrm>
            <a:off x="301625" y="304800"/>
            <a:ext cx="8540750" cy="6324600"/>
          </a:xfrm>
        </p:spPr>
        <p:txBody>
          <a:bodyPr/>
          <a:lstStyle/>
          <a:p>
            <a:pPr>
              <a:lnSpc>
                <a:spcPct val="90000"/>
              </a:lnSpc>
            </a:pPr>
            <a:r>
              <a:rPr lang="en-US" altLang="en-US" sz="2400">
                <a:effectLst/>
              </a:rPr>
              <a:t>The Democratic-Republicans, led by Jefferson and Madison, searched for a way to fight the Alien and Sedition Acts. They found it in a theory called </a:t>
            </a:r>
            <a:r>
              <a:rPr lang="en-US" altLang="en-US" sz="2400" b="1">
                <a:effectLst/>
              </a:rPr>
              <a:t>states’ rights</a:t>
            </a:r>
            <a:r>
              <a:rPr lang="en-US" altLang="en-US" sz="2400">
                <a:effectLst/>
              </a:rPr>
              <a:t>. According to this theory, states had rights that the federal government could not violate. Jefferson and Madison wrote resolutions (or statements) passed by the Kentucky and Virginia legislatures in 1798 and 1799. In the Kentucky Resolutions, Jefferson proposed nullification, the idea that a state could nullify the federal law within the state. In the Virginia Resolutions, Madison said a state could interpose, or place, itself between the federal government and its citizens.  These resolutions declared that the Alien and Sedition Acts violated the Constitution. No other states supported Kentucky and Virginia. However, within two years the Democratic-Republicans won control of Congress, and they either repealed the Alien and Sedition Acts or let them expire between 1800 and 1802.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r>
              <a:rPr lang="en-US" altLang="en-US" sz="4000"/>
              <a:t>What did the Judiciary Act of 1789 establish?</a:t>
            </a:r>
          </a:p>
        </p:txBody>
      </p:sp>
      <p:sp>
        <p:nvSpPr>
          <p:cNvPr id="5123" name="Rectangle 3"/>
          <p:cNvSpPr>
            <a:spLocks noGrp="1" noRot="1" noChangeArrowheads="1"/>
          </p:cNvSpPr>
          <p:nvPr>
            <p:ph type="body" idx="1"/>
          </p:nvPr>
        </p:nvSpPr>
        <p:spPr/>
        <p:txBody>
          <a:bodyPr/>
          <a:lstStyle/>
          <a:p>
            <a:pPr>
              <a:buFont typeface="Arial" panose="020B0604020202020204" pitchFamily="34" charset="0"/>
              <a:buNone/>
            </a:pPr>
            <a:r>
              <a:rPr lang="en-US" altLang="en-US"/>
              <a:t>Set-up a federal court system</a:t>
            </a:r>
          </a:p>
          <a:p>
            <a:pPr>
              <a:buFont typeface="Arial" panose="020B0604020202020204" pitchFamily="34" charset="0"/>
              <a:buNone/>
            </a:pPr>
            <a:endParaRPr lang="en-US" altLang="en-US"/>
          </a:p>
          <a:p>
            <a:pPr>
              <a:buFont typeface="Arial" panose="020B0604020202020204" pitchFamily="34" charset="0"/>
              <a:buNone/>
            </a:pPr>
            <a:r>
              <a:rPr lang="en-US" altLang="en-US"/>
              <a:t>Determined the number of Supreme Court Judges. 1 Chief Justice and 5 Associate Judges.  John Jay was the 1</a:t>
            </a:r>
            <a:r>
              <a:rPr lang="en-US" altLang="en-US" baseline="30000"/>
              <a:t>st</a:t>
            </a:r>
            <a:r>
              <a:rPr lang="en-US" altLang="en-US"/>
              <a:t> Chief Justice</a:t>
            </a:r>
          </a:p>
          <a:p>
            <a:pPr>
              <a:buFont typeface="Arial" panose="020B0604020202020204" pitchFamily="34" charset="0"/>
              <a:buNone/>
            </a:pPr>
            <a:endParaRPr lang="en-US" altLang="en-US"/>
          </a:p>
        </p:txBody>
      </p:sp>
      <p:pic>
        <p:nvPicPr>
          <p:cNvPr id="5125" name="Picture 5" descr="supreme_court_ride_circu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476750"/>
            <a:ext cx="8229600" cy="2381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r>
              <a:rPr lang="en-US" altLang="en-US" sz="4000"/>
              <a:t>Virginia and Kentucky Resolutions</a:t>
            </a:r>
          </a:p>
        </p:txBody>
      </p:sp>
      <p:sp>
        <p:nvSpPr>
          <p:cNvPr id="23555" name="Rectangle 3"/>
          <p:cNvSpPr>
            <a:spLocks noGrp="1" noRot="1" noChangeArrowheads="1"/>
          </p:cNvSpPr>
          <p:nvPr>
            <p:ph type="body" idx="1"/>
          </p:nvPr>
        </p:nvSpPr>
        <p:spPr/>
        <p:txBody>
          <a:bodyPr/>
          <a:lstStyle/>
          <a:p>
            <a:r>
              <a:rPr lang="en-US" altLang="en-US" dirty="0"/>
              <a:t>Alien and Sedition Acts </a:t>
            </a:r>
            <a:r>
              <a:rPr lang="en-US" altLang="en-US" dirty="0" smtClean="0"/>
              <a:t>Unconstitutional</a:t>
            </a:r>
            <a:endParaRPr lang="en-US" altLang="en-US" dirty="0"/>
          </a:p>
        </p:txBody>
      </p:sp>
      <p:pic>
        <p:nvPicPr>
          <p:cNvPr id="23557" name="Picture 5" descr="220px-Thomas_Jefferson_by_Rembrandt_Peale%2C_180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048000"/>
            <a:ext cx="2095500" cy="2495550"/>
          </a:xfrm>
          <a:prstGeom prst="rect">
            <a:avLst/>
          </a:prstGeom>
          <a:noFill/>
          <a:extLst>
            <a:ext uri="{909E8E84-426E-40DD-AFC4-6F175D3DCCD1}">
              <a14:hiddenFill xmlns:a14="http://schemas.microsoft.com/office/drawing/2010/main">
                <a:solidFill>
                  <a:srgbClr val="FFFFFF"/>
                </a:solidFill>
              </a14:hiddenFill>
            </a:ext>
          </a:extLst>
        </p:spPr>
      </p:pic>
      <p:pic>
        <p:nvPicPr>
          <p:cNvPr id="23559" name="Picture 7" descr="220px-James_Madiso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048000"/>
            <a:ext cx="2095500" cy="2552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p:txBody>
          <a:bodyPr/>
          <a:lstStyle/>
          <a:p>
            <a:r>
              <a:rPr lang="en-US" altLang="en-US" sz="4000"/>
              <a:t>Know Strict and Loose Construction of the Constitution.</a:t>
            </a:r>
            <a:br>
              <a:rPr lang="en-US" altLang="en-US" sz="4000"/>
            </a:br>
            <a:endParaRPr lang="en-US" altLang="en-US" sz="4000"/>
          </a:p>
        </p:txBody>
      </p:sp>
      <p:sp>
        <p:nvSpPr>
          <p:cNvPr id="51203" name="Rectangle 3"/>
          <p:cNvSpPr>
            <a:spLocks noGrp="1" noRot="1" noChangeArrowheads="1"/>
          </p:cNvSpPr>
          <p:nvPr>
            <p:ph type="body" idx="1"/>
          </p:nvPr>
        </p:nvSpPr>
        <p:spPr/>
        <p:txBody>
          <a:bodyPr/>
          <a:lstStyle/>
          <a:p>
            <a:r>
              <a:rPr lang="en-US" altLang="en-US"/>
              <a:t>Strict Construction-Narrow or strict interpretation of the Constitution; Madison and Jefferson had this type of interpretation.</a:t>
            </a:r>
          </a:p>
          <a:p>
            <a:r>
              <a:rPr lang="en-US" altLang="en-US"/>
              <a:t>Loose Construction-broad or flexible interpretation of the Constitution; Alexander Hamilton had this type of interpretation.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a:xfrm>
            <a:off x="301625" y="228600"/>
            <a:ext cx="8540750" cy="685800"/>
          </a:xfrm>
        </p:spPr>
        <p:txBody>
          <a:bodyPr/>
          <a:lstStyle/>
          <a:p>
            <a:r>
              <a:rPr lang="en-US" altLang="en-US" sz="3200" dirty="0" smtClean="0"/>
              <a:t>Please answer the questions below</a:t>
            </a:r>
            <a:endParaRPr lang="en-US" altLang="en-US" sz="3200" dirty="0"/>
          </a:p>
        </p:txBody>
      </p:sp>
      <p:sp>
        <p:nvSpPr>
          <p:cNvPr id="61443" name="Rectangle 3"/>
          <p:cNvSpPr>
            <a:spLocks noGrp="1" noRot="1" noChangeArrowheads="1"/>
          </p:cNvSpPr>
          <p:nvPr>
            <p:ph type="body" idx="1"/>
          </p:nvPr>
        </p:nvSpPr>
        <p:spPr>
          <a:xfrm>
            <a:off x="0" y="1066800"/>
            <a:ext cx="9144000" cy="5562600"/>
          </a:xfrm>
        </p:spPr>
        <p:txBody>
          <a:bodyPr/>
          <a:lstStyle/>
          <a:p>
            <a:pPr>
              <a:lnSpc>
                <a:spcPct val="80000"/>
              </a:lnSpc>
            </a:pPr>
            <a:r>
              <a:rPr lang="en-US" altLang="en-US" sz="1600" b="1"/>
              <a:t>18.) _____ </a:t>
            </a:r>
            <a:r>
              <a:rPr lang="en-US" altLang="en-US" sz="1600"/>
              <a:t>Alexander Hamilton favored a strong federal government because he believed it would</a:t>
            </a:r>
          </a:p>
          <a:p>
            <a:pPr>
              <a:lnSpc>
                <a:spcPct val="80000"/>
              </a:lnSpc>
            </a:pPr>
            <a:r>
              <a:rPr lang="en-US" altLang="en-US" sz="1600"/>
              <a:t>benefit the economy. As a result of this belief, he also supported —</a:t>
            </a:r>
            <a:endParaRPr lang="en-US" altLang="en-US" sz="1600" b="1"/>
          </a:p>
          <a:p>
            <a:pPr>
              <a:lnSpc>
                <a:spcPct val="80000"/>
              </a:lnSpc>
            </a:pPr>
            <a:r>
              <a:rPr lang="en-US" altLang="en-US" sz="1600" b="1"/>
              <a:t>A.) </a:t>
            </a:r>
            <a:r>
              <a:rPr lang="en-US" altLang="en-US" sz="1600"/>
              <a:t>the abolishment of all tariffs</a:t>
            </a:r>
            <a:endParaRPr lang="en-US" altLang="en-US" sz="1600" b="1"/>
          </a:p>
          <a:p>
            <a:pPr>
              <a:lnSpc>
                <a:spcPct val="80000"/>
              </a:lnSpc>
            </a:pPr>
            <a:r>
              <a:rPr lang="en-US" altLang="en-US" sz="1600" b="1"/>
              <a:t>B</a:t>
            </a:r>
            <a:r>
              <a:rPr lang="en-US" altLang="en-US" sz="1600"/>
              <a:t>.) the establishment of a national bank</a:t>
            </a:r>
            <a:endParaRPr lang="en-US" altLang="en-US" sz="1600" b="1"/>
          </a:p>
          <a:p>
            <a:pPr>
              <a:lnSpc>
                <a:spcPct val="80000"/>
              </a:lnSpc>
            </a:pPr>
            <a:r>
              <a:rPr lang="en-US" altLang="en-US" sz="1600" b="1"/>
              <a:t>C.) </a:t>
            </a:r>
            <a:r>
              <a:rPr lang="en-US" altLang="en-US" sz="1600"/>
              <a:t>increasing agricultural activity</a:t>
            </a:r>
            <a:endParaRPr lang="en-US" altLang="en-US" sz="1600" b="1"/>
          </a:p>
          <a:p>
            <a:pPr>
              <a:lnSpc>
                <a:spcPct val="80000"/>
              </a:lnSpc>
            </a:pPr>
            <a:r>
              <a:rPr lang="en-US" altLang="en-US" sz="1600" b="1"/>
              <a:t>D.) </a:t>
            </a:r>
            <a:r>
              <a:rPr lang="en-US" altLang="en-US" sz="1600"/>
              <a:t>imposing high taxes on factories</a:t>
            </a:r>
          </a:p>
          <a:p>
            <a:pPr>
              <a:lnSpc>
                <a:spcPct val="80000"/>
              </a:lnSpc>
            </a:pPr>
            <a:r>
              <a:rPr lang="en-US" altLang="en-US" sz="1600"/>
              <a:t>*Strict interpretation of the U.S. Constitution</a:t>
            </a:r>
          </a:p>
          <a:p>
            <a:pPr>
              <a:lnSpc>
                <a:spcPct val="80000"/>
              </a:lnSpc>
            </a:pPr>
            <a:r>
              <a:rPr lang="en-US" altLang="en-US" sz="1600"/>
              <a:t>*Agricultural economy</a:t>
            </a:r>
          </a:p>
          <a:p>
            <a:pPr>
              <a:lnSpc>
                <a:spcPct val="80000"/>
              </a:lnSpc>
            </a:pPr>
            <a:r>
              <a:rPr lang="en-US" altLang="en-US" sz="1600"/>
              <a:t>*Weak central government</a:t>
            </a:r>
          </a:p>
          <a:p>
            <a:pPr>
              <a:lnSpc>
                <a:spcPct val="80000"/>
              </a:lnSpc>
            </a:pPr>
            <a:r>
              <a:rPr lang="en-US" altLang="en-US" sz="1600"/>
              <a:t>*Loose interpretation of the</a:t>
            </a:r>
          </a:p>
          <a:p>
            <a:pPr>
              <a:lnSpc>
                <a:spcPct val="80000"/>
              </a:lnSpc>
            </a:pPr>
            <a:r>
              <a:rPr lang="en-US" altLang="en-US" sz="1600"/>
              <a:t>U.S. Constitution</a:t>
            </a:r>
          </a:p>
          <a:p>
            <a:pPr>
              <a:lnSpc>
                <a:spcPct val="80000"/>
              </a:lnSpc>
            </a:pPr>
            <a:r>
              <a:rPr lang="en-US" altLang="en-US" sz="1600"/>
              <a:t>*Industrial economy</a:t>
            </a:r>
          </a:p>
          <a:p>
            <a:pPr>
              <a:lnSpc>
                <a:spcPct val="80000"/>
              </a:lnSpc>
            </a:pPr>
            <a:r>
              <a:rPr lang="en-US" altLang="en-US" sz="1600"/>
              <a:t>*Strong central government</a:t>
            </a:r>
          </a:p>
          <a:p>
            <a:pPr>
              <a:lnSpc>
                <a:spcPct val="80000"/>
              </a:lnSpc>
            </a:pPr>
            <a:r>
              <a:rPr lang="en-US" altLang="en-US" sz="1600" b="1"/>
              <a:t>Use the information above and your knowledge of social studies to answer the following question.</a:t>
            </a:r>
          </a:p>
          <a:p>
            <a:pPr>
              <a:lnSpc>
                <a:spcPct val="80000"/>
              </a:lnSpc>
            </a:pPr>
            <a:r>
              <a:rPr lang="en-US" altLang="en-US" sz="1600" b="1"/>
              <a:t>19.) ______ </a:t>
            </a:r>
            <a:r>
              <a:rPr lang="en-US" altLang="en-US" sz="1600"/>
              <a:t>The different political views in the diagram above represent the —</a:t>
            </a:r>
            <a:endParaRPr lang="en-US" altLang="en-US" sz="1600" b="1"/>
          </a:p>
          <a:p>
            <a:pPr>
              <a:lnSpc>
                <a:spcPct val="80000"/>
              </a:lnSpc>
            </a:pPr>
            <a:r>
              <a:rPr lang="en-US" altLang="en-US" sz="1600" b="1"/>
              <a:t>F.)  </a:t>
            </a:r>
            <a:r>
              <a:rPr lang="en-US" altLang="en-US" sz="1600"/>
              <a:t>Loyalists and Patriots</a:t>
            </a:r>
            <a:endParaRPr lang="en-US" altLang="en-US" sz="1600" b="1"/>
          </a:p>
          <a:p>
            <a:pPr>
              <a:lnSpc>
                <a:spcPct val="80000"/>
              </a:lnSpc>
            </a:pPr>
            <a:r>
              <a:rPr lang="en-US" altLang="en-US" sz="1600" b="1"/>
              <a:t>G</a:t>
            </a:r>
            <a:r>
              <a:rPr lang="en-US" altLang="en-US" sz="1600"/>
              <a:t>.) Democratic-Republicans and Federalists</a:t>
            </a:r>
            <a:endParaRPr lang="en-US" altLang="en-US" sz="1600" b="1"/>
          </a:p>
          <a:p>
            <a:pPr>
              <a:lnSpc>
                <a:spcPct val="80000"/>
              </a:lnSpc>
            </a:pPr>
            <a:r>
              <a:rPr lang="en-US" altLang="en-US" sz="1600" b="1"/>
              <a:t>H.)  </a:t>
            </a:r>
            <a:r>
              <a:rPr lang="en-US" altLang="en-US" sz="1600"/>
              <a:t>Know-Nothings and Abolitionists</a:t>
            </a:r>
            <a:endParaRPr lang="en-US" altLang="en-US" sz="1600" b="1"/>
          </a:p>
          <a:p>
            <a:pPr>
              <a:lnSpc>
                <a:spcPct val="80000"/>
              </a:lnSpc>
            </a:pPr>
            <a:r>
              <a:rPr lang="en-US" altLang="en-US" sz="1600" b="1"/>
              <a:t>J.)   </a:t>
            </a:r>
            <a:r>
              <a:rPr lang="en-US" altLang="en-US" sz="1600"/>
              <a:t>Whigs and Loyalists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r>
              <a:rPr lang="en-US" altLang="en-US" dirty="0"/>
              <a:t>Pages to Read </a:t>
            </a:r>
            <a:r>
              <a:rPr lang="en-US" altLang="en-US" dirty="0" smtClean="0"/>
              <a:t>from your textbook</a:t>
            </a:r>
            <a:endParaRPr lang="en-US" altLang="en-US" dirty="0"/>
          </a:p>
        </p:txBody>
      </p:sp>
      <p:sp>
        <p:nvSpPr>
          <p:cNvPr id="16387" name="Rectangle 3"/>
          <p:cNvSpPr>
            <a:spLocks noGrp="1" noRot="1" noChangeArrowheads="1"/>
          </p:cNvSpPr>
          <p:nvPr>
            <p:ph type="body" idx="1"/>
          </p:nvPr>
        </p:nvSpPr>
        <p:spPr/>
        <p:txBody>
          <a:bodyPr/>
          <a:lstStyle/>
          <a:p>
            <a:pPr>
              <a:lnSpc>
                <a:spcPct val="90000"/>
              </a:lnSpc>
            </a:pPr>
            <a:r>
              <a:rPr lang="en-US" altLang="en-US" sz="2400"/>
              <a:t>1.) Setting Up the Courts pg. 278</a:t>
            </a:r>
          </a:p>
          <a:p>
            <a:pPr>
              <a:lnSpc>
                <a:spcPct val="90000"/>
              </a:lnSpc>
            </a:pPr>
            <a:r>
              <a:rPr lang="en-US" altLang="en-US" sz="2400"/>
              <a:t>2.) Washington’s Cabinet pg. 278</a:t>
            </a:r>
          </a:p>
          <a:p>
            <a:pPr>
              <a:lnSpc>
                <a:spcPct val="90000"/>
              </a:lnSpc>
            </a:pPr>
            <a:r>
              <a:rPr lang="en-US" altLang="en-US" sz="2400"/>
              <a:t>3.) Interpreting the Constitution pg 281</a:t>
            </a:r>
          </a:p>
          <a:p>
            <a:pPr>
              <a:lnSpc>
                <a:spcPct val="90000"/>
              </a:lnSpc>
            </a:pPr>
            <a:r>
              <a:rPr lang="en-US" altLang="en-US" sz="2400"/>
              <a:t>4.) Hamilton’s Financial Plan pg 279-281 </a:t>
            </a:r>
          </a:p>
          <a:p>
            <a:pPr>
              <a:lnSpc>
                <a:spcPct val="90000"/>
              </a:lnSpc>
            </a:pPr>
            <a:r>
              <a:rPr lang="en-US" altLang="en-US" sz="2400"/>
              <a:t>5.) Interpreting the Constitution pg 281</a:t>
            </a:r>
          </a:p>
          <a:p>
            <a:pPr>
              <a:lnSpc>
                <a:spcPct val="90000"/>
              </a:lnSpc>
            </a:pPr>
            <a:r>
              <a:rPr lang="en-US" altLang="en-US" sz="2400"/>
              <a:t>1.) The French Revolution pg 285-286</a:t>
            </a:r>
          </a:p>
          <a:p>
            <a:pPr>
              <a:lnSpc>
                <a:spcPct val="90000"/>
              </a:lnSpc>
            </a:pPr>
            <a:r>
              <a:rPr lang="en-US" altLang="en-US" sz="2400"/>
              <a:t>2.) Battle of Fallen Timbers pg 283-284</a:t>
            </a:r>
          </a:p>
          <a:p>
            <a:pPr>
              <a:lnSpc>
                <a:spcPct val="90000"/>
              </a:lnSpc>
            </a:pPr>
            <a:r>
              <a:rPr lang="en-US" altLang="en-US" sz="2400"/>
              <a:t>3.) The Whiskey Rebellion pg 284-285</a:t>
            </a:r>
          </a:p>
          <a:p>
            <a:pPr>
              <a:lnSpc>
                <a:spcPct val="90000"/>
              </a:lnSpc>
            </a:pPr>
            <a:r>
              <a:rPr lang="en-US" altLang="en-US" sz="2400"/>
              <a:t>4.) Remaining Neutral pg 286</a:t>
            </a:r>
          </a:p>
          <a:p>
            <a:pPr>
              <a:lnSpc>
                <a:spcPct val="90000"/>
              </a:lnSpc>
            </a:pPr>
            <a:r>
              <a:rPr lang="en-US" altLang="en-US" sz="2400"/>
              <a:t>5.) Remaining Neutral pg 286</a:t>
            </a:r>
          </a:p>
          <a:p>
            <a:pPr>
              <a:lnSpc>
                <a:spcPct val="90000"/>
              </a:lnSpc>
            </a:pPr>
            <a:r>
              <a:rPr lang="en-US" altLang="en-US" sz="2400"/>
              <a:t>Must Read these sections could be a possible quiz.</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r>
              <a:rPr lang="en-US" altLang="en-US" sz="4000" dirty="0"/>
              <a:t>E</a:t>
            </a:r>
            <a:r>
              <a:rPr lang="en-US" altLang="en-US" sz="4000" dirty="0" smtClean="0"/>
              <a:t>xplain </a:t>
            </a:r>
            <a:r>
              <a:rPr lang="en-US" altLang="en-US" sz="4000" dirty="0"/>
              <a:t>the struggles of John Adams Presidency</a:t>
            </a:r>
          </a:p>
        </p:txBody>
      </p:sp>
      <p:sp>
        <p:nvSpPr>
          <p:cNvPr id="17411" name="Rectangle 3"/>
          <p:cNvSpPr>
            <a:spLocks noGrp="1" noRot="1" noChangeArrowheads="1"/>
          </p:cNvSpPr>
          <p:nvPr>
            <p:ph type="body" sz="half" idx="1"/>
          </p:nvPr>
        </p:nvSpPr>
        <p:spPr>
          <a:xfrm>
            <a:off x="301625" y="1600200"/>
            <a:ext cx="4191000" cy="4498975"/>
          </a:xfrm>
        </p:spPr>
        <p:txBody>
          <a:bodyPr/>
          <a:lstStyle/>
          <a:p>
            <a:r>
              <a:rPr lang="en-US" altLang="en-US" sz="2400" dirty="0" smtClean="0"/>
              <a:t>1</a:t>
            </a:r>
            <a:r>
              <a:rPr lang="en-US" altLang="en-US" sz="2400" dirty="0"/>
              <a:t>.) A person who favors a loose construction of the Constitution would take the same view as which early U.S. political figure?</a:t>
            </a:r>
          </a:p>
          <a:p>
            <a:r>
              <a:rPr lang="en-US" altLang="en-US" sz="2400" dirty="0"/>
              <a:t>A.) John Adams</a:t>
            </a:r>
          </a:p>
          <a:p>
            <a:r>
              <a:rPr lang="en-US" altLang="en-US" sz="2400" dirty="0"/>
              <a:t>B.) Alexander Hamilton</a:t>
            </a:r>
          </a:p>
          <a:p>
            <a:r>
              <a:rPr lang="en-US" altLang="en-US" sz="2400" dirty="0"/>
              <a:t>C.) George Washington</a:t>
            </a:r>
          </a:p>
          <a:p>
            <a:r>
              <a:rPr lang="en-US" altLang="en-US" sz="2400" dirty="0"/>
              <a:t>D.) None of the Above</a:t>
            </a:r>
          </a:p>
        </p:txBody>
      </p:sp>
      <p:sp>
        <p:nvSpPr>
          <p:cNvPr id="17412" name="Rectangle 4"/>
          <p:cNvSpPr>
            <a:spLocks noGrp="1" noRot="1" noChangeArrowheads="1"/>
          </p:cNvSpPr>
          <p:nvPr>
            <p:ph type="body" sz="half" idx="2"/>
          </p:nvPr>
        </p:nvSpPr>
        <p:spPr>
          <a:xfrm>
            <a:off x="4651375" y="1600200"/>
            <a:ext cx="4191000" cy="4498975"/>
          </a:xfrm>
        </p:spPr>
        <p:txBody>
          <a:bodyPr/>
          <a:lstStyle/>
          <a:p>
            <a:r>
              <a:rPr lang="en-US" altLang="en-US" sz="2400"/>
              <a:t>2.) How did Congress finally agree to address George Washington, the first President?</a:t>
            </a:r>
          </a:p>
          <a:p>
            <a:r>
              <a:rPr lang="en-US" altLang="en-US" sz="2400"/>
              <a:t>A.) Your Most High</a:t>
            </a:r>
          </a:p>
          <a:p>
            <a:r>
              <a:rPr lang="en-US" altLang="en-US" sz="2400"/>
              <a:t>B.) Your Majesty</a:t>
            </a:r>
          </a:p>
          <a:p>
            <a:r>
              <a:rPr lang="en-US" altLang="en-US" sz="2400"/>
              <a:t>C.) Mr. President</a:t>
            </a:r>
          </a:p>
          <a:p>
            <a:r>
              <a:rPr lang="en-US" altLang="en-US" sz="2400"/>
              <a:t>D.) King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r>
              <a:rPr lang="en-US" altLang="en-US" sz="4000"/>
              <a:t>I can answer chapter 9 questions in a review.</a:t>
            </a:r>
          </a:p>
        </p:txBody>
      </p:sp>
      <p:sp>
        <p:nvSpPr>
          <p:cNvPr id="25603" name="Rectangle 3"/>
          <p:cNvSpPr>
            <a:spLocks noGrp="1" noRot="1" noChangeArrowheads="1"/>
          </p:cNvSpPr>
          <p:nvPr>
            <p:ph type="body" sz="half" idx="1"/>
          </p:nvPr>
        </p:nvSpPr>
        <p:spPr>
          <a:xfrm>
            <a:off x="0" y="1600200"/>
            <a:ext cx="4419600" cy="5257800"/>
          </a:xfrm>
        </p:spPr>
        <p:txBody>
          <a:bodyPr/>
          <a:lstStyle/>
          <a:p>
            <a:pPr>
              <a:lnSpc>
                <a:spcPct val="80000"/>
              </a:lnSpc>
            </a:pPr>
            <a:r>
              <a:rPr lang="en-US" altLang="en-US" sz="2000"/>
              <a:t>1.) What group was the target of the Alien and Sedition Acts of 1789</a:t>
            </a:r>
          </a:p>
          <a:p>
            <a:pPr>
              <a:lnSpc>
                <a:spcPct val="80000"/>
              </a:lnSpc>
            </a:pPr>
            <a:r>
              <a:rPr lang="en-US" altLang="en-US" sz="2000"/>
              <a:t>A.) immigrants</a:t>
            </a:r>
          </a:p>
          <a:p>
            <a:pPr>
              <a:lnSpc>
                <a:spcPct val="80000"/>
              </a:lnSpc>
            </a:pPr>
            <a:r>
              <a:rPr lang="en-US" altLang="en-US" sz="2000"/>
              <a:t>B.) the French</a:t>
            </a:r>
          </a:p>
          <a:p>
            <a:pPr>
              <a:lnSpc>
                <a:spcPct val="80000"/>
              </a:lnSpc>
            </a:pPr>
            <a:r>
              <a:rPr lang="en-US" altLang="en-US" sz="2000"/>
              <a:t>C.) the British</a:t>
            </a:r>
          </a:p>
          <a:p>
            <a:pPr>
              <a:lnSpc>
                <a:spcPct val="80000"/>
              </a:lnSpc>
            </a:pPr>
            <a:r>
              <a:rPr lang="en-US" altLang="en-US" sz="2000"/>
              <a:t>D.) the Spanish</a:t>
            </a:r>
          </a:p>
          <a:p>
            <a:pPr>
              <a:lnSpc>
                <a:spcPct val="80000"/>
              </a:lnSpc>
            </a:pPr>
            <a:r>
              <a:rPr lang="en-US" altLang="en-US" sz="2000"/>
              <a:t>2.) In which document did Jefferson and Madison use the political theory of states’ rights to fight the Alien and Sedition Acts?</a:t>
            </a:r>
          </a:p>
          <a:p>
            <a:pPr>
              <a:lnSpc>
                <a:spcPct val="80000"/>
              </a:lnSpc>
            </a:pPr>
            <a:r>
              <a:rPr lang="en-US" altLang="en-US" sz="2000"/>
              <a:t>A.) the Bill of Rights</a:t>
            </a:r>
          </a:p>
          <a:p>
            <a:pPr>
              <a:lnSpc>
                <a:spcPct val="80000"/>
              </a:lnSpc>
            </a:pPr>
            <a:r>
              <a:rPr lang="en-US" altLang="en-US" sz="2000"/>
              <a:t>B.) the Kentucky and Virginia Resolution</a:t>
            </a:r>
          </a:p>
          <a:p>
            <a:pPr>
              <a:lnSpc>
                <a:spcPct val="80000"/>
              </a:lnSpc>
            </a:pPr>
            <a:r>
              <a:rPr lang="en-US" altLang="en-US" sz="2000"/>
              <a:t>C.) the Federal Judiciary Act of 1789</a:t>
            </a:r>
          </a:p>
          <a:p>
            <a:pPr>
              <a:lnSpc>
                <a:spcPct val="80000"/>
              </a:lnSpc>
            </a:pPr>
            <a:r>
              <a:rPr lang="en-US" altLang="en-US" sz="2000"/>
              <a:t>D.) the Constitution of the United States</a:t>
            </a:r>
          </a:p>
        </p:txBody>
      </p:sp>
      <p:sp>
        <p:nvSpPr>
          <p:cNvPr id="25604" name="Rectangle 4"/>
          <p:cNvSpPr>
            <a:spLocks noGrp="1" noRot="1" noChangeArrowheads="1"/>
          </p:cNvSpPr>
          <p:nvPr>
            <p:ph type="body" sz="half" idx="2"/>
          </p:nvPr>
        </p:nvSpPr>
        <p:spPr>
          <a:xfrm>
            <a:off x="4572000" y="1600200"/>
            <a:ext cx="4572000" cy="5257800"/>
          </a:xfrm>
        </p:spPr>
        <p:txBody>
          <a:bodyPr/>
          <a:lstStyle/>
          <a:p>
            <a:pPr>
              <a:lnSpc>
                <a:spcPct val="80000"/>
              </a:lnSpc>
            </a:pPr>
            <a:r>
              <a:rPr lang="en-US" altLang="en-US" sz="2000"/>
              <a:t>3.) What happened as a result of the Battle of Fallen Timbers?</a:t>
            </a:r>
          </a:p>
          <a:p>
            <a:pPr>
              <a:lnSpc>
                <a:spcPct val="80000"/>
              </a:lnSpc>
            </a:pPr>
            <a:r>
              <a:rPr lang="en-US" altLang="en-US" sz="2000"/>
              <a:t>A.) Native Americans gave up land </a:t>
            </a:r>
          </a:p>
          <a:p>
            <a:pPr>
              <a:lnSpc>
                <a:spcPct val="80000"/>
              </a:lnSpc>
            </a:pPr>
            <a:r>
              <a:rPr lang="en-US" altLang="en-US" sz="2000"/>
              <a:t>B.) British helped Native Americans</a:t>
            </a:r>
          </a:p>
          <a:p>
            <a:pPr>
              <a:lnSpc>
                <a:spcPct val="80000"/>
              </a:lnSpc>
            </a:pPr>
            <a:r>
              <a:rPr lang="en-US" altLang="en-US" sz="2000"/>
              <a:t>C.) Little Turtle’s leadership was rejected by Native American Tribes.</a:t>
            </a:r>
          </a:p>
          <a:p>
            <a:pPr>
              <a:lnSpc>
                <a:spcPct val="80000"/>
              </a:lnSpc>
            </a:pPr>
            <a:r>
              <a:rPr lang="en-US" altLang="en-US" sz="2000"/>
              <a:t>D.) Washington sent troops to New Orleans.</a:t>
            </a:r>
          </a:p>
          <a:p>
            <a:pPr>
              <a:lnSpc>
                <a:spcPct val="80000"/>
              </a:lnSpc>
            </a:pPr>
            <a:r>
              <a:rPr lang="en-US" altLang="en-US" sz="2000"/>
              <a:t>4.) What was George Washington’s view of political parties?</a:t>
            </a:r>
          </a:p>
          <a:p>
            <a:pPr>
              <a:lnSpc>
                <a:spcPct val="80000"/>
              </a:lnSpc>
            </a:pPr>
            <a:r>
              <a:rPr lang="en-US" altLang="en-US" sz="2000"/>
              <a:t>A.) they were needed for national unity</a:t>
            </a:r>
          </a:p>
          <a:p>
            <a:pPr>
              <a:lnSpc>
                <a:spcPct val="80000"/>
              </a:lnSpc>
            </a:pPr>
            <a:r>
              <a:rPr lang="en-US" altLang="en-US" sz="2000"/>
              <a:t>B.) Political parties would split the nation</a:t>
            </a:r>
          </a:p>
          <a:p>
            <a:pPr>
              <a:lnSpc>
                <a:spcPct val="80000"/>
              </a:lnSpc>
            </a:pPr>
            <a:r>
              <a:rPr lang="en-US" altLang="en-US" sz="2000"/>
              <a:t>C.) Political parties made issues clearer for the voters</a:t>
            </a:r>
          </a:p>
          <a:p>
            <a:pPr>
              <a:lnSpc>
                <a:spcPct val="80000"/>
              </a:lnSpc>
            </a:pPr>
            <a:r>
              <a:rPr lang="en-US" altLang="en-US" sz="2000"/>
              <a:t>D.) The Federalist party was the most correct party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r>
              <a:rPr lang="en-US" altLang="en-US" sz="3600"/>
              <a:t>1.) Who was the first vice-president and the second President of the U.S.?</a:t>
            </a:r>
            <a:r>
              <a:rPr lang="en-US" altLang="en-US" sz="4000"/>
              <a:t/>
            </a:r>
            <a:br>
              <a:rPr lang="en-US" altLang="en-US" sz="4000"/>
            </a:br>
            <a:endParaRPr lang="en-US" altLang="en-US" sz="4000"/>
          </a:p>
        </p:txBody>
      </p:sp>
      <p:sp>
        <p:nvSpPr>
          <p:cNvPr id="26627" name="Rectangle 3"/>
          <p:cNvSpPr>
            <a:spLocks noGrp="1" noRot="1" noChangeArrowheads="1"/>
          </p:cNvSpPr>
          <p:nvPr>
            <p:ph type="body" idx="1"/>
          </p:nvPr>
        </p:nvSpPr>
        <p:spPr/>
        <p:txBody>
          <a:bodyPr/>
          <a:lstStyle/>
          <a:p>
            <a:pPr marL="609600" indent="-609600"/>
            <a:r>
              <a:rPr lang="en-US" altLang="en-US"/>
              <a:t>John Adams</a:t>
            </a:r>
          </a:p>
        </p:txBody>
      </p:sp>
      <p:pic>
        <p:nvPicPr>
          <p:cNvPr id="26629" name="Picture 5" descr="File:US Navy 031029-N-6236G-001 A painting of President John Adams (1735-1826), 2nd president of the United States, by Asher B. Durand (1767-1845)-crop.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575" y="1143000"/>
            <a:ext cx="4543425"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0" y="304800"/>
            <a:ext cx="9144000" cy="1143000"/>
          </a:xfrm>
        </p:spPr>
        <p:txBody>
          <a:bodyPr/>
          <a:lstStyle/>
          <a:p>
            <a:r>
              <a:rPr lang="en-US" altLang="en-US" sz="2800"/>
              <a:t>2.) A person who favors a loose construction of the Constitution would take the same view as which early U.S. political figure?</a:t>
            </a:r>
            <a:br>
              <a:rPr lang="en-US" altLang="en-US" sz="2800"/>
            </a:br>
            <a:endParaRPr lang="en-US" altLang="en-US" sz="2800"/>
          </a:p>
        </p:txBody>
      </p:sp>
      <p:sp>
        <p:nvSpPr>
          <p:cNvPr id="27651" name="Rectangle 3"/>
          <p:cNvSpPr>
            <a:spLocks noGrp="1" noRot="1" noChangeArrowheads="1"/>
          </p:cNvSpPr>
          <p:nvPr>
            <p:ph type="body" idx="1"/>
          </p:nvPr>
        </p:nvSpPr>
        <p:spPr/>
        <p:txBody>
          <a:bodyPr/>
          <a:lstStyle/>
          <a:p>
            <a:r>
              <a:rPr lang="en-US" altLang="en-US"/>
              <a:t>Alexander Hamilton</a:t>
            </a:r>
          </a:p>
        </p:txBody>
      </p:sp>
      <p:pic>
        <p:nvPicPr>
          <p:cNvPr id="27653" name="Picture 5" descr="File:US10dollarbill-Series 2004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38550"/>
            <a:ext cx="5334000" cy="3219450"/>
          </a:xfrm>
          <a:prstGeom prst="rect">
            <a:avLst/>
          </a:prstGeom>
          <a:noFill/>
          <a:extLst>
            <a:ext uri="{909E8E84-426E-40DD-AFC4-6F175D3DCCD1}">
              <a14:hiddenFill xmlns:a14="http://schemas.microsoft.com/office/drawing/2010/main">
                <a:solidFill>
                  <a:srgbClr val="FFFFFF"/>
                </a:solidFill>
              </a14:hiddenFill>
            </a:ext>
          </a:extLst>
        </p:spPr>
      </p:pic>
      <p:pic>
        <p:nvPicPr>
          <p:cNvPr id="27655" name="Picture 7" descr="File:Alexander Hamilton portrait by John Trumbull 1806.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447800"/>
            <a:ext cx="3810000" cy="541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r>
              <a:rPr lang="en-US" altLang="en-US" sz="4000"/>
              <a:t>3.) Why did Hamilton want to place tariffs on foreign goods?</a:t>
            </a:r>
          </a:p>
        </p:txBody>
      </p:sp>
      <p:sp>
        <p:nvSpPr>
          <p:cNvPr id="28675" name="Rectangle 3"/>
          <p:cNvSpPr>
            <a:spLocks noGrp="1" noRot="1" noChangeArrowheads="1"/>
          </p:cNvSpPr>
          <p:nvPr>
            <p:ph type="body" idx="1"/>
          </p:nvPr>
        </p:nvSpPr>
        <p:spPr/>
        <p:txBody>
          <a:bodyPr/>
          <a:lstStyle/>
          <a:p>
            <a:r>
              <a:rPr lang="en-US" altLang="en-US"/>
              <a:t>Ensure income for the government; encourage Americans to buy American goods; grow American industry.</a:t>
            </a:r>
          </a:p>
          <a:p>
            <a:endParaRPr lang="en-US" altLang="en-US"/>
          </a:p>
          <a:p>
            <a:endParaRPr lang="en-US" altLang="en-US"/>
          </a:p>
        </p:txBody>
      </p:sp>
      <p:pic>
        <p:nvPicPr>
          <p:cNvPr id="28677" name="Picture 5" descr="File:Alexander Hamilton Grav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4200"/>
            <a:ext cx="9144000" cy="373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r>
              <a:rPr lang="en-US" altLang="en-US" sz="4000"/>
              <a:t>4.) Which document set up the federal court system?</a:t>
            </a:r>
          </a:p>
        </p:txBody>
      </p:sp>
      <p:sp>
        <p:nvSpPr>
          <p:cNvPr id="29699" name="Rectangle 3"/>
          <p:cNvSpPr>
            <a:spLocks noGrp="1" noRot="1" noChangeArrowheads="1"/>
          </p:cNvSpPr>
          <p:nvPr>
            <p:ph type="body" idx="1"/>
          </p:nvPr>
        </p:nvSpPr>
        <p:spPr>
          <a:xfrm>
            <a:off x="301625" y="1600200"/>
            <a:ext cx="3795713" cy="4498975"/>
          </a:xfrm>
        </p:spPr>
        <p:txBody>
          <a:bodyPr/>
          <a:lstStyle/>
          <a:p>
            <a:endParaRPr lang="en-US" altLang="en-US"/>
          </a:p>
          <a:p>
            <a:endParaRPr lang="en-US" altLang="en-US"/>
          </a:p>
          <a:p>
            <a:r>
              <a:rPr lang="en-US" altLang="en-US"/>
              <a:t>Federal Judiciary Act of 1789</a:t>
            </a:r>
          </a:p>
          <a:p>
            <a:endParaRPr lang="en-US" altLang="en-US"/>
          </a:p>
          <a:p>
            <a:endParaRPr lang="en-US" altLang="en-US"/>
          </a:p>
        </p:txBody>
      </p:sp>
      <p:pic>
        <p:nvPicPr>
          <p:cNvPr id="29701" name="Picture 5" descr="File:Judiciary Act of 1789.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1447800"/>
            <a:ext cx="4762500" cy="541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2" end="2"/>
                                            </p:txEl>
                                          </p:spTgt>
                                        </p:tgtEl>
                                        <p:attrNameLst>
                                          <p:attrName>style.visibility</p:attrName>
                                        </p:attrNameLst>
                                      </p:cBhvr>
                                      <p:to>
                                        <p:strVal val="visible"/>
                                      </p:to>
                                    </p:set>
                                    <p:anim calcmode="lin" valueType="num">
                                      <p:cBhvr additive="base">
                                        <p:cTn id="7"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Rot="1" noChangeArrowheads="1"/>
          </p:cNvSpPr>
          <p:nvPr>
            <p:ph type="body" idx="1"/>
          </p:nvPr>
        </p:nvSpPr>
        <p:spPr>
          <a:xfrm>
            <a:off x="301625" y="228600"/>
            <a:ext cx="8540750" cy="5870575"/>
          </a:xfrm>
        </p:spPr>
        <p:txBody>
          <a:bodyPr/>
          <a:lstStyle/>
          <a:p>
            <a:pPr>
              <a:lnSpc>
                <a:spcPct val="90000"/>
              </a:lnSpc>
            </a:pPr>
            <a:r>
              <a:rPr lang="en-US" altLang="en-US" sz="2400">
                <a:effectLst/>
              </a:rPr>
              <a:t>The Congress created three departments. In his first major task as president, Washington chose talented people to run them. For secretary of war, he picked Henry Knox, a trusted general during the Revolution. It was Knox’s job to oversee the nation’s defenses. For secretary of state, Washington chose Thomas Jefferson. He had been serving as U.S. minister to France. The State Department oversaw relations between the United States and other countries.</a:t>
            </a:r>
          </a:p>
          <a:p>
            <a:pPr>
              <a:lnSpc>
                <a:spcPct val="90000"/>
              </a:lnSpc>
            </a:pPr>
            <a:r>
              <a:rPr lang="en-US" altLang="en-US" sz="2400">
                <a:effectLst/>
              </a:rPr>
              <a:t>Washington turned to the brilliant Alexander Hamilton to be the secretary of the treasury. Hamilton had to manage the government’s money. The secretary’s ties to the president began during the war when he had served as one of</a:t>
            </a:r>
          </a:p>
          <a:p>
            <a:pPr>
              <a:lnSpc>
                <a:spcPct val="90000"/>
              </a:lnSpc>
            </a:pPr>
            <a:r>
              <a:rPr lang="en-US" altLang="en-US" sz="2400">
                <a:effectLst/>
              </a:rPr>
              <a:t>Washington’s aides. To advise the government on legal matters, Washington picked Edmund Randolph as attorney general.</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r>
              <a:rPr lang="en-US" altLang="en-US" sz="4000"/>
              <a:t>5.) From whom did the Native Americans expect to get aid from the Battle of Fallen Timbers?</a:t>
            </a:r>
          </a:p>
        </p:txBody>
      </p:sp>
      <p:sp>
        <p:nvSpPr>
          <p:cNvPr id="30723" name="Rectangle 3"/>
          <p:cNvSpPr>
            <a:spLocks noGrp="1" noRot="1" noChangeArrowheads="1"/>
          </p:cNvSpPr>
          <p:nvPr>
            <p:ph type="body" idx="1"/>
          </p:nvPr>
        </p:nvSpPr>
        <p:spPr/>
        <p:txBody>
          <a:bodyPr/>
          <a:lstStyle/>
          <a:p>
            <a:endParaRPr lang="en-US" altLang="en-US"/>
          </a:p>
          <a:p>
            <a:r>
              <a:rPr lang="en-US" altLang="en-US"/>
              <a:t>British</a:t>
            </a:r>
          </a:p>
          <a:p>
            <a:endParaRPr lang="en-US" altLang="en-US"/>
          </a:p>
          <a:p>
            <a:endParaRPr lang="en-US" altLang="en-US"/>
          </a:p>
        </p:txBody>
      </p:sp>
      <p:pic>
        <p:nvPicPr>
          <p:cNvPr id="30725" name="Picture 5" descr="File:Fallen timber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057400"/>
            <a:ext cx="6172200" cy="3943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 calcmode="lin" valueType="num">
                                      <p:cBhvr additive="base">
                                        <p:cTn id="7"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r>
              <a:rPr lang="en-US" altLang="en-US" sz="4000"/>
              <a:t>6.) Who did Washington turn to for help in solving the challenges facing the new nation?</a:t>
            </a:r>
          </a:p>
        </p:txBody>
      </p:sp>
      <p:sp>
        <p:nvSpPr>
          <p:cNvPr id="31747" name="Rectangle 3"/>
          <p:cNvSpPr>
            <a:spLocks noGrp="1" noRot="1" noChangeArrowheads="1"/>
          </p:cNvSpPr>
          <p:nvPr>
            <p:ph type="body" idx="1"/>
          </p:nvPr>
        </p:nvSpPr>
        <p:spPr>
          <a:xfrm>
            <a:off x="304800" y="1600200"/>
            <a:ext cx="8382000" cy="5257800"/>
          </a:xfrm>
        </p:spPr>
        <p:txBody>
          <a:bodyPr/>
          <a:lstStyle/>
          <a:p>
            <a:endParaRPr lang="en-US" altLang="en-US"/>
          </a:p>
          <a:p>
            <a:r>
              <a:rPr lang="en-US" altLang="en-US"/>
              <a:t>Cabinet</a:t>
            </a:r>
          </a:p>
          <a:p>
            <a:endParaRPr lang="en-US" altLang="en-US"/>
          </a:p>
          <a:p>
            <a:endParaRPr lang="en-US" altLang="en-US"/>
          </a:p>
          <a:p>
            <a:endParaRPr lang="en-US" altLang="en-US"/>
          </a:p>
          <a:p>
            <a:endParaRPr lang="en-US" altLang="en-US"/>
          </a:p>
          <a:p>
            <a:endParaRPr lang="en-US" altLang="en-US"/>
          </a:p>
          <a:p>
            <a:r>
              <a:rPr lang="en-US" altLang="en-US" sz="2000"/>
              <a:t>Henry Knox		Alexander Hamilton	       Thomas Jefferson</a:t>
            </a:r>
          </a:p>
          <a:p>
            <a:endParaRPr lang="en-US" altLang="en-US"/>
          </a:p>
          <a:p>
            <a:endParaRPr lang="en-US" altLang="en-US"/>
          </a:p>
        </p:txBody>
      </p:sp>
      <p:pic>
        <p:nvPicPr>
          <p:cNvPr id="31749" name="Picture 5" descr="225px-HenryKnox">
            <a:hlinkClick r:id="rId2" tooltip="Henry Knox"/>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3200"/>
            <a:ext cx="2143125" cy="2800350"/>
          </a:xfrm>
          <a:prstGeom prst="rect">
            <a:avLst/>
          </a:prstGeom>
          <a:noFill/>
          <a:extLst>
            <a:ext uri="{909E8E84-426E-40DD-AFC4-6F175D3DCCD1}">
              <a14:hiddenFill xmlns:a14="http://schemas.microsoft.com/office/drawing/2010/main">
                <a:solidFill>
                  <a:srgbClr val="FFFFFF"/>
                </a:solidFill>
              </a14:hiddenFill>
            </a:ext>
          </a:extLst>
        </p:spPr>
      </p:pic>
      <p:pic>
        <p:nvPicPr>
          <p:cNvPr id="31751" name="Picture 7" descr="File:Hamilton-Alexander-LOC.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4650" y="2667000"/>
            <a:ext cx="33147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1753" name="Picture 9" descr="Portrait of Thomas Jefferson by Rembrandt Peal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2667000"/>
            <a:ext cx="2438400" cy="281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anim calcmode="lin" valueType="num">
                                      <p:cBhvr additive="base">
                                        <p:cTn id="7"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r>
              <a:rPr lang="en-US" altLang="en-US" sz="4000"/>
              <a:t>7.) How did Congress finally agree to address George Washington, the first President?</a:t>
            </a:r>
          </a:p>
        </p:txBody>
      </p:sp>
      <p:sp>
        <p:nvSpPr>
          <p:cNvPr id="32771" name="Rectangle 3"/>
          <p:cNvSpPr>
            <a:spLocks noGrp="1" noRot="1" noChangeArrowheads="1"/>
          </p:cNvSpPr>
          <p:nvPr>
            <p:ph type="body" idx="1"/>
          </p:nvPr>
        </p:nvSpPr>
        <p:spPr/>
        <p:txBody>
          <a:bodyPr/>
          <a:lstStyle/>
          <a:p>
            <a:endParaRPr lang="en-US" altLang="en-US"/>
          </a:p>
          <a:p>
            <a:r>
              <a:rPr lang="en-US" altLang="en-US"/>
              <a:t>Mr. President</a:t>
            </a:r>
          </a:p>
        </p:txBody>
      </p:sp>
      <p:pic>
        <p:nvPicPr>
          <p:cNvPr id="32773" name="Picture 5" descr="File:Gilbert Stuart Williamstown Portrait of George Washingt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1975" y="1828800"/>
            <a:ext cx="4772025" cy="502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 calcmode="lin" valueType="num">
                                      <p:cBhvr additive="base">
                                        <p:cTn id="7"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r>
              <a:rPr lang="en-US" altLang="en-US" sz="4000"/>
              <a:t>8.) What group was the target of the Alien an Sedition Acts?</a:t>
            </a:r>
          </a:p>
        </p:txBody>
      </p:sp>
      <p:sp>
        <p:nvSpPr>
          <p:cNvPr id="33795" name="Rectangle 3"/>
          <p:cNvSpPr>
            <a:spLocks noGrp="1" noRot="1" noChangeArrowheads="1"/>
          </p:cNvSpPr>
          <p:nvPr>
            <p:ph type="body" idx="1"/>
          </p:nvPr>
        </p:nvSpPr>
        <p:spPr/>
        <p:txBody>
          <a:bodyPr/>
          <a:lstStyle/>
          <a:p>
            <a:endParaRPr lang="en-US" altLang="en-US"/>
          </a:p>
          <a:p>
            <a:r>
              <a:rPr lang="en-US" altLang="en-US"/>
              <a:t>Immigrants</a:t>
            </a:r>
          </a:p>
          <a:p>
            <a:endParaRPr lang="en-US" altLang="en-US"/>
          </a:p>
          <a:p>
            <a:endParaRPr lang="en-US" altLang="en-US"/>
          </a:p>
        </p:txBody>
      </p:sp>
      <p:pic>
        <p:nvPicPr>
          <p:cNvPr id="33797" name="Picture 5" descr="File:Alien and Sedition Acts (1798).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676400"/>
            <a:ext cx="5581650" cy="518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anim calcmode="lin" valueType="num">
                                      <p:cBhvr additive="base">
                                        <p:cTn id="7"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r>
              <a:rPr lang="en-US" altLang="en-US" sz="3200"/>
              <a:t>9.) In which document and Jefferson and Madison use the political theory of states rights to fight the Alien and Sedition Acts?</a:t>
            </a:r>
          </a:p>
        </p:txBody>
      </p:sp>
      <p:sp>
        <p:nvSpPr>
          <p:cNvPr id="34819" name="Rectangle 3"/>
          <p:cNvSpPr>
            <a:spLocks noGrp="1" noRot="1" noChangeArrowheads="1"/>
          </p:cNvSpPr>
          <p:nvPr>
            <p:ph type="body" idx="1"/>
          </p:nvPr>
        </p:nvSpPr>
        <p:spPr/>
        <p:txBody>
          <a:bodyPr/>
          <a:lstStyle/>
          <a:p>
            <a:endParaRPr lang="en-US" altLang="en-US"/>
          </a:p>
          <a:p>
            <a:r>
              <a:rPr lang="en-US" altLang="en-US"/>
              <a:t>Virginia and Kentucky Resolution</a:t>
            </a:r>
          </a:p>
          <a:p>
            <a:endParaRPr lang="en-US" altLang="en-US"/>
          </a:p>
        </p:txBody>
      </p:sp>
      <p:pic>
        <p:nvPicPr>
          <p:cNvPr id="34821" name="Picture 5" descr="File:Jm4.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124200"/>
            <a:ext cx="1695450" cy="2495550"/>
          </a:xfrm>
          <a:prstGeom prst="rect">
            <a:avLst/>
          </a:prstGeom>
          <a:noFill/>
          <a:extLst>
            <a:ext uri="{909E8E84-426E-40DD-AFC4-6F175D3DCCD1}">
              <a14:hiddenFill xmlns:a14="http://schemas.microsoft.com/office/drawing/2010/main">
                <a:solidFill>
                  <a:srgbClr val="FFFFFF"/>
                </a:solidFill>
              </a14:hiddenFill>
            </a:ext>
          </a:extLst>
        </p:spPr>
      </p:pic>
      <p:pic>
        <p:nvPicPr>
          <p:cNvPr id="34823" name="Picture 7" descr="180px-TJeffersonrpeal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048000"/>
            <a:ext cx="1714500" cy="2619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anim calcmode="lin" valueType="num">
                                      <p:cBhvr additive="base">
                                        <p:cTn id="7"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r>
              <a:rPr lang="en-US" altLang="en-US" sz="4000"/>
              <a:t>10.) What marked the Western boundary of the Trans-Appalachian West? </a:t>
            </a:r>
          </a:p>
        </p:txBody>
      </p:sp>
      <p:sp>
        <p:nvSpPr>
          <p:cNvPr id="35843" name="Rectangle 3"/>
          <p:cNvSpPr>
            <a:spLocks noGrp="1" noRot="1" noChangeArrowheads="1"/>
          </p:cNvSpPr>
          <p:nvPr>
            <p:ph type="body" idx="1"/>
          </p:nvPr>
        </p:nvSpPr>
        <p:spPr>
          <a:xfrm>
            <a:off x="0" y="1600200"/>
            <a:ext cx="2971800" cy="5257800"/>
          </a:xfrm>
        </p:spPr>
        <p:txBody>
          <a:bodyPr/>
          <a:lstStyle/>
          <a:p>
            <a:endParaRPr lang="en-US" altLang="en-US"/>
          </a:p>
          <a:p>
            <a:r>
              <a:rPr lang="en-US" altLang="en-US"/>
              <a:t>Mississippi River</a:t>
            </a:r>
          </a:p>
        </p:txBody>
      </p:sp>
      <p:pic>
        <p:nvPicPr>
          <p:cNvPr id="35845" name="Picture 5" descr="File:Mississippi watershed map 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676400"/>
            <a:ext cx="6553200" cy="518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anim calcmode="lin" valueType="num">
                                      <p:cBhvr additive="base">
                                        <p:cTn id="7"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r>
              <a:rPr lang="en-US" altLang="en-US" sz="3200"/>
              <a:t>11.) How did Pinckney’s Treaty make it easier for settlers in the Trans-Appalachian West to get their goods to the market?</a:t>
            </a:r>
          </a:p>
        </p:txBody>
      </p:sp>
      <p:sp>
        <p:nvSpPr>
          <p:cNvPr id="36867" name="Rectangle 3"/>
          <p:cNvSpPr>
            <a:spLocks noGrp="1" noRot="1" noChangeArrowheads="1"/>
          </p:cNvSpPr>
          <p:nvPr>
            <p:ph type="body" idx="1"/>
          </p:nvPr>
        </p:nvSpPr>
        <p:spPr>
          <a:xfrm>
            <a:off x="301625" y="1600200"/>
            <a:ext cx="3163888" cy="4498975"/>
          </a:xfrm>
        </p:spPr>
        <p:txBody>
          <a:bodyPr/>
          <a:lstStyle/>
          <a:p>
            <a:endParaRPr lang="en-US" altLang="en-US"/>
          </a:p>
          <a:p>
            <a:r>
              <a:rPr lang="en-US" altLang="en-US"/>
              <a:t>Use of the Mississippi River and Port of New Orleans</a:t>
            </a:r>
          </a:p>
          <a:p>
            <a:endParaRPr lang="en-US" altLang="en-US"/>
          </a:p>
          <a:p>
            <a:endParaRPr lang="en-US" altLang="en-US"/>
          </a:p>
        </p:txBody>
      </p:sp>
      <p:pic>
        <p:nvPicPr>
          <p:cNvPr id="36869" name="Picture 5" descr="File:Mississipi River - New Orlean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828800"/>
            <a:ext cx="5791200" cy="502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anim calcmode="lin" valueType="num">
                                      <p:cBhvr additive="base">
                                        <p:cTn id="7"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r>
              <a:rPr lang="en-US" altLang="en-US" sz="4000"/>
              <a:t>12.) What happened in the XYZ Affair?</a:t>
            </a:r>
          </a:p>
        </p:txBody>
      </p:sp>
      <p:sp>
        <p:nvSpPr>
          <p:cNvPr id="37891" name="Rectangle 3"/>
          <p:cNvSpPr>
            <a:spLocks noGrp="1" noRot="1" noChangeArrowheads="1"/>
          </p:cNvSpPr>
          <p:nvPr>
            <p:ph type="body" idx="1"/>
          </p:nvPr>
        </p:nvSpPr>
        <p:spPr/>
        <p:txBody>
          <a:bodyPr/>
          <a:lstStyle/>
          <a:p>
            <a:endParaRPr lang="en-US" altLang="en-US"/>
          </a:p>
          <a:p>
            <a:r>
              <a:rPr lang="en-US" altLang="en-US"/>
              <a:t>U.S. Diplomats were asked for bribes to meet with France officials.</a:t>
            </a:r>
          </a:p>
          <a:p>
            <a:endParaRPr lang="en-US" altLang="en-US"/>
          </a:p>
        </p:txBody>
      </p:sp>
      <p:pic>
        <p:nvPicPr>
          <p:cNvPr id="37893" name="Picture 5" descr="Charles_Cotesworth_Pinckney">
            <a:hlinkClick r:id="rId2" tooltip="Charles Cotesworth Pinckney"/>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276600"/>
            <a:ext cx="1905000" cy="2390775"/>
          </a:xfrm>
          <a:prstGeom prst="rect">
            <a:avLst/>
          </a:prstGeom>
          <a:noFill/>
          <a:extLst>
            <a:ext uri="{909E8E84-426E-40DD-AFC4-6F175D3DCCD1}">
              <a14:hiddenFill xmlns:a14="http://schemas.microsoft.com/office/drawing/2010/main">
                <a:solidFill>
                  <a:srgbClr val="FFFFFF"/>
                </a:solidFill>
              </a14:hiddenFill>
            </a:ext>
          </a:extLst>
        </p:spPr>
      </p:pic>
      <p:pic>
        <p:nvPicPr>
          <p:cNvPr id="37895" name="Picture 7" descr="225px-CJMarshall">
            <a:hlinkClick r:id="rId4" tooltip="John Marshall"/>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3276600"/>
            <a:ext cx="2143125" cy="2362200"/>
          </a:xfrm>
          <a:prstGeom prst="rect">
            <a:avLst/>
          </a:prstGeom>
          <a:noFill/>
          <a:extLst>
            <a:ext uri="{909E8E84-426E-40DD-AFC4-6F175D3DCCD1}">
              <a14:hiddenFill xmlns:a14="http://schemas.microsoft.com/office/drawing/2010/main">
                <a:solidFill>
                  <a:srgbClr val="FFFFFF"/>
                </a:solidFill>
              </a14:hiddenFill>
            </a:ext>
          </a:extLst>
        </p:spPr>
      </p:pic>
      <p:pic>
        <p:nvPicPr>
          <p:cNvPr id="37897" name="Picture 9" descr="250px-Elbridge-gerry-painting">
            <a:hlinkClick r:id="rId6" tooltip="Elbridge Gerry"/>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3276600"/>
            <a:ext cx="2209800" cy="236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anim calcmode="lin" valueType="num">
                                      <p:cBhvr additive="base">
                                        <p:cTn id="7"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r>
              <a:rPr lang="en-US" altLang="en-US" sz="4000"/>
              <a:t>13.) Why did war between Britain and France put the U.S. in an awkward position?</a:t>
            </a:r>
          </a:p>
        </p:txBody>
      </p:sp>
      <p:sp>
        <p:nvSpPr>
          <p:cNvPr id="38915" name="Rectangle 3"/>
          <p:cNvSpPr>
            <a:spLocks noGrp="1" noRot="1" noChangeArrowheads="1"/>
          </p:cNvSpPr>
          <p:nvPr>
            <p:ph type="body" idx="1"/>
          </p:nvPr>
        </p:nvSpPr>
        <p:spPr/>
        <p:txBody>
          <a:bodyPr/>
          <a:lstStyle/>
          <a:p>
            <a:endParaRPr lang="en-US" altLang="en-US"/>
          </a:p>
          <a:p>
            <a:r>
              <a:rPr lang="en-US" altLang="en-US"/>
              <a:t>France was our ally, but Britain was a major trading partner</a:t>
            </a:r>
          </a:p>
          <a:p>
            <a:endParaRPr lang="en-US" altLang="en-US"/>
          </a:p>
        </p:txBody>
      </p:sp>
      <p:pic>
        <p:nvPicPr>
          <p:cNvPr id="38917" name="Picture 5" descr="250px-EU-France">
            <a:hlinkClick r:id="rId2" tooltip="Location of Franc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429000"/>
            <a:ext cx="8305800" cy="2914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 calcmode="lin" valueType="num">
                                      <p:cBhvr additive="base">
                                        <p:cTn id="7"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r>
              <a:rPr lang="en-US" altLang="en-US" sz="4000"/>
              <a:t>14.) What happened as a result of the Battle of Fallen Timbers?</a:t>
            </a:r>
          </a:p>
        </p:txBody>
      </p:sp>
      <p:sp>
        <p:nvSpPr>
          <p:cNvPr id="39939" name="Rectangle 3"/>
          <p:cNvSpPr>
            <a:spLocks noGrp="1" noRot="1" noChangeArrowheads="1"/>
          </p:cNvSpPr>
          <p:nvPr>
            <p:ph type="body" idx="1"/>
          </p:nvPr>
        </p:nvSpPr>
        <p:spPr>
          <a:xfrm>
            <a:off x="301625" y="1600200"/>
            <a:ext cx="4665663" cy="4498975"/>
          </a:xfrm>
        </p:spPr>
        <p:txBody>
          <a:bodyPr/>
          <a:lstStyle/>
          <a:p>
            <a:endParaRPr lang="en-US" altLang="en-US"/>
          </a:p>
          <a:p>
            <a:r>
              <a:rPr lang="en-US" altLang="en-US"/>
              <a:t>Native Americans gave up land</a:t>
            </a:r>
          </a:p>
          <a:p>
            <a:endParaRPr lang="en-US" altLang="en-US"/>
          </a:p>
          <a:p>
            <a:endParaRPr lang="en-US" altLang="en-US"/>
          </a:p>
        </p:txBody>
      </p:sp>
      <p:pic>
        <p:nvPicPr>
          <p:cNvPr id="39941" name="Picture 5" descr="File:Anthony Wayn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447800"/>
            <a:ext cx="4191000" cy="541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 calcmode="lin" valueType="num">
                                      <p:cBhvr additive="base">
                                        <p:cTn id="7" dur="5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r>
              <a:rPr lang="en-US" altLang="en-US" sz="4000"/>
              <a:t>What departments did Washington create, and whom did he appoint to head them?</a:t>
            </a:r>
          </a:p>
        </p:txBody>
      </p:sp>
      <p:sp>
        <p:nvSpPr>
          <p:cNvPr id="6147" name="Rectangle 3"/>
          <p:cNvSpPr>
            <a:spLocks noGrp="1" noRot="1" noChangeArrowheads="1"/>
          </p:cNvSpPr>
          <p:nvPr>
            <p:ph type="body" idx="1"/>
          </p:nvPr>
        </p:nvSpPr>
        <p:spPr>
          <a:xfrm>
            <a:off x="457200" y="1905000"/>
            <a:ext cx="4191000" cy="4525963"/>
          </a:xfrm>
        </p:spPr>
        <p:txBody>
          <a:bodyPr/>
          <a:lstStyle/>
          <a:p>
            <a:pPr>
              <a:lnSpc>
                <a:spcPct val="90000"/>
              </a:lnSpc>
            </a:pPr>
            <a:r>
              <a:rPr lang="en-US" altLang="en-US" sz="2400"/>
              <a:t>Cabinets</a:t>
            </a:r>
          </a:p>
          <a:p>
            <a:pPr>
              <a:lnSpc>
                <a:spcPct val="90000"/>
              </a:lnSpc>
            </a:pPr>
            <a:r>
              <a:rPr lang="en-US" altLang="en-US" sz="2400"/>
              <a:t>Secretary of war/ Henry Knox</a:t>
            </a:r>
          </a:p>
          <a:p>
            <a:pPr>
              <a:lnSpc>
                <a:spcPct val="90000"/>
              </a:lnSpc>
            </a:pPr>
            <a:r>
              <a:rPr lang="en-US" altLang="en-US" sz="2400"/>
              <a:t>Secretary of state/ Thomas Jefferson</a:t>
            </a:r>
          </a:p>
          <a:p>
            <a:pPr>
              <a:lnSpc>
                <a:spcPct val="90000"/>
              </a:lnSpc>
            </a:pPr>
            <a:r>
              <a:rPr lang="en-US" altLang="en-US" sz="2400"/>
              <a:t>Secretary of treasury/ Alexander Hamilton</a:t>
            </a:r>
          </a:p>
          <a:p>
            <a:pPr>
              <a:lnSpc>
                <a:spcPct val="90000"/>
              </a:lnSpc>
            </a:pPr>
            <a:r>
              <a:rPr lang="en-US" altLang="en-US" sz="2400"/>
              <a:t>Attorney General/ Edmund Randolph</a:t>
            </a:r>
          </a:p>
          <a:p>
            <a:pPr>
              <a:lnSpc>
                <a:spcPct val="90000"/>
              </a:lnSpc>
              <a:buFont typeface="Arial" panose="020B0604020202020204" pitchFamily="34" charset="0"/>
              <a:buNone/>
            </a:pPr>
            <a:endParaRPr lang="en-US" altLang="en-US" sz="2400"/>
          </a:p>
        </p:txBody>
      </p:sp>
      <p:pic>
        <p:nvPicPr>
          <p:cNvPr id="6149" name="Picture 5" descr="225px-HenryKnox">
            <a:hlinkClick r:id="rId2" tooltip="Henry Knox"/>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76400"/>
            <a:ext cx="2143125" cy="2800350"/>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Portrait of Thomas Jefferson by Rembrandt Peale.">
            <a:hlinkClick r:id="rId4" tooltip="Thomas Jefferson"/>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4419600"/>
            <a:ext cx="233362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225px-Hamiltontrumbull-crop">
            <a:hlinkClick r:id="rId6" tooltip="Alexander Hamilton"/>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0875" y="1752600"/>
            <a:ext cx="2143125" cy="2676525"/>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1" descr="EdmundRandolph">
            <a:hlinkClick r:id="rId8" tooltip="Edmund Randolph"/>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9000" y="4419600"/>
            <a:ext cx="1905000"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r>
              <a:rPr lang="en-US" altLang="en-US" sz="4000"/>
              <a:t>15.) How did Alexander Hamilton deal with the nation’s financial problems?</a:t>
            </a:r>
          </a:p>
        </p:txBody>
      </p:sp>
      <p:sp>
        <p:nvSpPr>
          <p:cNvPr id="40963" name="Rectangle 3"/>
          <p:cNvSpPr>
            <a:spLocks noGrp="1" noRot="1" noChangeArrowheads="1"/>
          </p:cNvSpPr>
          <p:nvPr>
            <p:ph type="body" idx="1"/>
          </p:nvPr>
        </p:nvSpPr>
        <p:spPr>
          <a:xfrm>
            <a:off x="304800" y="1981200"/>
            <a:ext cx="3886200" cy="4525963"/>
          </a:xfrm>
        </p:spPr>
        <p:txBody>
          <a:bodyPr/>
          <a:lstStyle/>
          <a:p>
            <a:endParaRPr lang="en-US" altLang="en-US"/>
          </a:p>
          <a:p>
            <a:r>
              <a:rPr lang="en-US" altLang="en-US"/>
              <a:t>Asked Congress to put tax on foreign goods</a:t>
            </a:r>
          </a:p>
          <a:p>
            <a:endParaRPr lang="en-US" altLang="en-US"/>
          </a:p>
        </p:txBody>
      </p:sp>
      <p:pic>
        <p:nvPicPr>
          <p:cNvPr id="40965" name="Picture 5" descr="File:Hamilton statue at Columbia University IMG 0958.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752600"/>
            <a:ext cx="4724400" cy="510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 calcmode="lin" valueType="num">
                                      <p:cBhvr additive="base">
                                        <p:cTn id="7"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r>
              <a:rPr lang="en-US" altLang="en-US" sz="4000"/>
              <a:t>16.) What were some foreign policy issues faced by President Washington?</a:t>
            </a:r>
          </a:p>
        </p:txBody>
      </p:sp>
      <p:sp>
        <p:nvSpPr>
          <p:cNvPr id="41987" name="Rectangle 3"/>
          <p:cNvSpPr>
            <a:spLocks noGrp="1" noRot="1" noChangeArrowheads="1"/>
          </p:cNvSpPr>
          <p:nvPr>
            <p:ph type="body" idx="1"/>
          </p:nvPr>
        </p:nvSpPr>
        <p:spPr/>
        <p:txBody>
          <a:bodyPr/>
          <a:lstStyle/>
          <a:p>
            <a:endParaRPr lang="en-US" altLang="en-US"/>
          </a:p>
          <a:p>
            <a:r>
              <a:rPr lang="en-US" altLang="en-US"/>
              <a:t>Spanish caused problems between Native Americans and settlers</a:t>
            </a:r>
          </a:p>
          <a:p>
            <a:endParaRPr lang="en-US" altLang="en-US"/>
          </a:p>
        </p:txBody>
      </p:sp>
      <p:pic>
        <p:nvPicPr>
          <p:cNvPr id="41989" name="Picture 5" descr="250px-Location_Spain_EU_Europe">
            <a:hlinkClick r:id="rId2" tooltip="Location of Spai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505200"/>
            <a:ext cx="8305800" cy="281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anim calcmode="lin" valueType="num">
                                      <p:cBhvr additive="base">
                                        <p:cTn id="7"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r>
              <a:rPr lang="en-US" altLang="en-US" sz="4000"/>
              <a:t>17.) What contributed to the rise of political parties?</a:t>
            </a:r>
          </a:p>
        </p:txBody>
      </p:sp>
      <p:sp>
        <p:nvSpPr>
          <p:cNvPr id="43011" name="Rectangle 3"/>
          <p:cNvSpPr>
            <a:spLocks noGrp="1" noRot="1" noChangeArrowheads="1"/>
          </p:cNvSpPr>
          <p:nvPr>
            <p:ph type="body" idx="1"/>
          </p:nvPr>
        </p:nvSpPr>
        <p:spPr/>
        <p:txBody>
          <a:bodyPr/>
          <a:lstStyle/>
          <a:p>
            <a:endParaRPr lang="en-US" altLang="en-US"/>
          </a:p>
          <a:p>
            <a:r>
              <a:rPr lang="en-US" altLang="en-US"/>
              <a:t>Disagreements over the war between France and Britain; Hamilton and Jefferson had opposing views on the Constitution;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anim calcmode="lin" valueType="num">
                                      <p:cBhvr additive="base">
                                        <p:cTn id="7"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r>
              <a:rPr lang="en-US" altLang="en-US" sz="4000"/>
              <a:t>18.) What was George Washington’s view on political parties?</a:t>
            </a:r>
          </a:p>
        </p:txBody>
      </p:sp>
      <p:sp>
        <p:nvSpPr>
          <p:cNvPr id="44035" name="Rectangle 3"/>
          <p:cNvSpPr>
            <a:spLocks noGrp="1" noRot="1" noChangeArrowheads="1"/>
          </p:cNvSpPr>
          <p:nvPr>
            <p:ph type="body" idx="1"/>
          </p:nvPr>
        </p:nvSpPr>
        <p:spPr/>
        <p:txBody>
          <a:bodyPr/>
          <a:lstStyle/>
          <a:p>
            <a:endParaRPr lang="en-US" altLang="en-US"/>
          </a:p>
          <a:p>
            <a:r>
              <a:rPr lang="en-US" altLang="en-US"/>
              <a:t>They would split the Nation</a:t>
            </a:r>
          </a:p>
          <a:p>
            <a:endParaRPr lang="en-US" altLang="en-US"/>
          </a:p>
        </p:txBody>
      </p:sp>
      <p:pic>
        <p:nvPicPr>
          <p:cNvPr id="44037" name="Picture 5" descr="180px-Washington_177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133600"/>
            <a:ext cx="2895600" cy="4419600"/>
          </a:xfrm>
          <a:prstGeom prst="rect">
            <a:avLst/>
          </a:prstGeom>
          <a:noFill/>
          <a:extLst>
            <a:ext uri="{909E8E84-426E-40DD-AFC4-6F175D3DCCD1}">
              <a14:hiddenFill xmlns:a14="http://schemas.microsoft.com/office/drawing/2010/main">
                <a:solidFill>
                  <a:srgbClr val="FFFFFF"/>
                </a:solidFill>
              </a14:hiddenFill>
            </a:ext>
          </a:extLst>
        </p:spPr>
      </p:pic>
      <p:pic>
        <p:nvPicPr>
          <p:cNvPr id="44039" name="Picture 7" descr="File:Mtvernon1.jpg">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895600"/>
            <a:ext cx="5029200"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anim calcmode="lin" valueType="num">
                                      <p:cBhvr additive="base">
                                        <p:cTn id="7"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0" y="304800"/>
            <a:ext cx="8229600" cy="1143000"/>
          </a:xfrm>
        </p:spPr>
        <p:txBody>
          <a:bodyPr/>
          <a:lstStyle/>
          <a:p>
            <a:r>
              <a:rPr lang="en-US" altLang="en-US" sz="4000"/>
              <a:t>19.) Why did Alexander Hamilton believe the nation needed to pay its debts?</a:t>
            </a:r>
          </a:p>
        </p:txBody>
      </p:sp>
      <p:sp>
        <p:nvSpPr>
          <p:cNvPr id="45059" name="Rectangle 3"/>
          <p:cNvSpPr>
            <a:spLocks noGrp="1" noRot="1" noChangeArrowheads="1"/>
          </p:cNvSpPr>
          <p:nvPr>
            <p:ph type="body" idx="1"/>
          </p:nvPr>
        </p:nvSpPr>
        <p:spPr>
          <a:xfrm>
            <a:off x="457200" y="2332038"/>
            <a:ext cx="4114800" cy="4525962"/>
          </a:xfrm>
        </p:spPr>
        <p:txBody>
          <a:bodyPr/>
          <a:lstStyle/>
          <a:p>
            <a:endParaRPr lang="en-US" altLang="en-US"/>
          </a:p>
          <a:p>
            <a:r>
              <a:rPr lang="en-US" altLang="en-US"/>
              <a:t>Other countries would not do business with the U.S. until debts were paid</a:t>
            </a:r>
          </a:p>
          <a:p>
            <a:endParaRPr lang="en-US" altLang="en-US"/>
          </a:p>
        </p:txBody>
      </p:sp>
      <p:pic>
        <p:nvPicPr>
          <p:cNvPr id="45061" name="Picture 5" descr="File:Elizabeth Schuyler Hamilt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1575" y="1152525"/>
            <a:ext cx="4162425" cy="5705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anim calcmode="lin" valueType="num">
                                      <p:cBhvr additive="base">
                                        <p:cTn id="7"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lstStyle/>
          <a:p>
            <a:r>
              <a:rPr lang="en-US" altLang="en-US" sz="4000"/>
              <a:t>20.) How did the rise of political parties affect the election of 1796?</a:t>
            </a:r>
          </a:p>
        </p:txBody>
      </p:sp>
      <p:sp>
        <p:nvSpPr>
          <p:cNvPr id="46083" name="Rectangle 3"/>
          <p:cNvSpPr>
            <a:spLocks noGrp="1" noRot="1" noChangeArrowheads="1"/>
          </p:cNvSpPr>
          <p:nvPr>
            <p:ph type="body" idx="1"/>
          </p:nvPr>
        </p:nvSpPr>
        <p:spPr/>
        <p:txBody>
          <a:bodyPr/>
          <a:lstStyle/>
          <a:p>
            <a:endParaRPr lang="en-US" altLang="en-US"/>
          </a:p>
          <a:p>
            <a:r>
              <a:rPr lang="en-US" altLang="en-US"/>
              <a:t>Federalist President and Republican Vice President</a:t>
            </a:r>
          </a:p>
          <a:p>
            <a:endParaRPr lang="en-US" altLang="en-US"/>
          </a:p>
        </p:txBody>
      </p:sp>
      <p:pic>
        <p:nvPicPr>
          <p:cNvPr id="46085" name="Picture 5" descr="File:Monticell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352800"/>
            <a:ext cx="4762500" cy="3086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anim calcmode="lin" valueType="num">
                                      <p:cBhvr additive="base">
                                        <p:cTn id="7"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p:txBody>
          <a:bodyPr/>
          <a:lstStyle/>
          <a:p>
            <a:r>
              <a:rPr lang="en-US" altLang="en-US" sz="4000"/>
              <a:t>21.) Why did Washington advise the nation to remain neutral in world affairs?</a:t>
            </a:r>
          </a:p>
        </p:txBody>
      </p:sp>
      <p:sp>
        <p:nvSpPr>
          <p:cNvPr id="47107" name="Rectangle 3"/>
          <p:cNvSpPr>
            <a:spLocks noGrp="1" noRot="1" noChangeArrowheads="1"/>
          </p:cNvSpPr>
          <p:nvPr>
            <p:ph type="body" idx="1"/>
          </p:nvPr>
        </p:nvSpPr>
        <p:spPr/>
        <p:txBody>
          <a:bodyPr/>
          <a:lstStyle/>
          <a:p>
            <a:endParaRPr lang="en-US" altLang="en-US"/>
          </a:p>
          <a:p>
            <a:r>
              <a:rPr lang="en-US" altLang="en-US"/>
              <a:t>Alliances might pull us into foreign war</a:t>
            </a:r>
          </a:p>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anim calcmode="lin" valueType="num">
                                      <p:cBhvr additive="base">
                                        <p:cTn id="7"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a:xfrm>
            <a:off x="0" y="228600"/>
            <a:ext cx="8229600" cy="1143000"/>
          </a:xfrm>
        </p:spPr>
        <p:txBody>
          <a:bodyPr/>
          <a:lstStyle/>
          <a:p>
            <a:r>
              <a:rPr lang="en-US" altLang="en-US" sz="4000"/>
              <a:t>22.) How did Thomas Jefferson become Vice President in the 1796 election?</a:t>
            </a:r>
          </a:p>
        </p:txBody>
      </p:sp>
      <p:sp>
        <p:nvSpPr>
          <p:cNvPr id="48131" name="Rectangle 3"/>
          <p:cNvSpPr>
            <a:spLocks noGrp="1" noRot="1" noChangeArrowheads="1"/>
          </p:cNvSpPr>
          <p:nvPr>
            <p:ph type="body" idx="1"/>
          </p:nvPr>
        </p:nvSpPr>
        <p:spPr>
          <a:xfrm>
            <a:off x="381000" y="1676400"/>
            <a:ext cx="4038600" cy="4525963"/>
          </a:xfrm>
        </p:spPr>
        <p:txBody>
          <a:bodyPr/>
          <a:lstStyle/>
          <a:p>
            <a:endParaRPr lang="en-US" altLang="en-US"/>
          </a:p>
          <a:p>
            <a:r>
              <a:rPr lang="en-US" altLang="en-US"/>
              <a:t>The Constitution stated that the runner up would become Vice President</a:t>
            </a:r>
          </a:p>
          <a:p>
            <a:endParaRPr lang="en-US" altLang="en-US"/>
          </a:p>
        </p:txBody>
      </p:sp>
      <p:pic>
        <p:nvPicPr>
          <p:cNvPr id="48133" name="Picture 5" descr="File:Monticello reflecte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76400"/>
            <a:ext cx="4495800" cy="518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anim calcmode="lin" valueType="num">
                                      <p:cBhvr additive="base">
                                        <p:cTn id="7" dur="5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p:txBody>
          <a:bodyPr/>
          <a:lstStyle/>
          <a:p>
            <a:r>
              <a:rPr lang="en-US" altLang="en-US" sz="4000"/>
              <a:t>23.) How are Pinckney’s Treaty and the Whiskey Rebellion related?</a:t>
            </a:r>
          </a:p>
        </p:txBody>
      </p:sp>
      <p:sp>
        <p:nvSpPr>
          <p:cNvPr id="49155" name="Rectangle 3"/>
          <p:cNvSpPr>
            <a:spLocks noGrp="1" noRot="1" noChangeArrowheads="1"/>
          </p:cNvSpPr>
          <p:nvPr>
            <p:ph type="body" idx="1"/>
          </p:nvPr>
        </p:nvSpPr>
        <p:spPr/>
        <p:txBody>
          <a:bodyPr/>
          <a:lstStyle/>
          <a:p>
            <a:r>
              <a:rPr lang="en-US" altLang="en-US"/>
              <a:t>Both grew out of attempts of Western farmers to sell products</a:t>
            </a:r>
          </a:p>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p:txBody>
          <a:bodyPr/>
          <a:lstStyle/>
          <a:p>
            <a:r>
              <a:rPr lang="en-US" altLang="en-US" sz="4000"/>
              <a:t>24.) What was the basis for the Virginia and Kentucky resolutions?</a:t>
            </a:r>
          </a:p>
        </p:txBody>
      </p:sp>
      <p:sp>
        <p:nvSpPr>
          <p:cNvPr id="50179" name="Rectangle 3"/>
          <p:cNvSpPr>
            <a:spLocks noGrp="1" noRot="1" noChangeArrowheads="1"/>
          </p:cNvSpPr>
          <p:nvPr>
            <p:ph type="body" idx="1"/>
          </p:nvPr>
        </p:nvSpPr>
        <p:spPr/>
        <p:txBody>
          <a:bodyPr/>
          <a:lstStyle/>
          <a:p>
            <a:r>
              <a:rPr lang="en-US" altLang="en-US"/>
              <a:t>The states rights theory after the Alien and Sedition Acts</a:t>
            </a:r>
          </a:p>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Rot="1" noChangeArrowheads="1"/>
          </p:cNvSpPr>
          <p:nvPr>
            <p:ph type="body" idx="1"/>
          </p:nvPr>
        </p:nvSpPr>
        <p:spPr>
          <a:xfrm>
            <a:off x="152400" y="152400"/>
            <a:ext cx="8689975" cy="6705600"/>
          </a:xfrm>
        </p:spPr>
        <p:txBody>
          <a:bodyPr/>
          <a:lstStyle/>
          <a:p>
            <a:r>
              <a:rPr lang="en-US" altLang="en-US">
                <a:effectLst/>
              </a:rPr>
              <a:t>The debate over Hamilton’s plan for a national bank exposed differences about how to interpret the Constitution. Madison and Jefferson argued that the Constitution did not give the government the power to set up a bank. They believed in the strict construction—narrow or strict interpretation—of the Constitution. They stated that the government has only those powers that the Constitution clearly says it has. Therefore, since the Constitution does not mention a national bank, the government cannot create one.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9" name="Picture 5" descr="File:Mount Vernon, Virginia.jpg">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8534400" cy="632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3" name="Picture 5" descr="File:Monitcello 47MP.jpg">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7200"/>
            <a:ext cx="8763000" cy="609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Rot="1" noChangeArrowheads="1"/>
          </p:cNvSpPr>
          <p:nvPr>
            <p:ph type="body" idx="1"/>
          </p:nvPr>
        </p:nvSpPr>
        <p:spPr>
          <a:xfrm>
            <a:off x="301625" y="381000"/>
            <a:ext cx="8540750" cy="5718175"/>
          </a:xfrm>
        </p:spPr>
        <p:txBody>
          <a:bodyPr/>
          <a:lstStyle/>
          <a:p>
            <a:pPr>
              <a:lnSpc>
                <a:spcPct val="80000"/>
              </a:lnSpc>
            </a:pPr>
            <a:r>
              <a:rPr lang="en-US" altLang="en-US" sz="2800">
                <a:effectLst/>
              </a:rPr>
              <a:t>Hamilton disagreed. He favored a loose construction—broad or flexible interpretation—of the Constitution. Pointing to the elastic clause in the document, he argued that the bank was “necessary and proper” to carry out the government’s duties. (See The Living Constitution, page 238.) According to this view, when the Constitution grants a power to Congress, it also grants Congress the “necessary and proper” means to carry out that power. Jefferson and Hamilton argued their positions to Washington. Hamilton won, and the Bank of the United States was set up in 1791. The president, meanwhile, was dealing with other challenges at home and abroad, which you will read about in Section 2.</a:t>
            </a:r>
          </a:p>
          <a:p>
            <a:pPr>
              <a:lnSpc>
                <a:spcPct val="80000"/>
              </a:lnSpc>
              <a:buFont typeface="Arial" panose="020B0604020202020204" pitchFamily="34" charset="0"/>
              <a:buNone/>
            </a:pPr>
            <a:endParaRPr lang="en-US" altLang="en-US" sz="2800" b="1" i="1">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0" y="274638"/>
            <a:ext cx="9144000" cy="1143000"/>
          </a:xfrm>
        </p:spPr>
        <p:txBody>
          <a:bodyPr/>
          <a:lstStyle/>
          <a:p>
            <a:r>
              <a:rPr lang="en-US" altLang="en-US" sz="3200"/>
              <a:t>Why did Jefferson and Madison oppose the National Bank?</a:t>
            </a:r>
            <a:br>
              <a:rPr lang="en-US" altLang="en-US" sz="3200"/>
            </a:br>
            <a:r>
              <a:rPr lang="en-US" altLang="en-US" sz="3200"/>
              <a:t>Why did Hamilton Support the national bank?</a:t>
            </a:r>
          </a:p>
        </p:txBody>
      </p:sp>
      <p:sp>
        <p:nvSpPr>
          <p:cNvPr id="7171" name="Rectangle 3"/>
          <p:cNvSpPr>
            <a:spLocks noGrp="1" noRot="1" noChangeArrowheads="1"/>
          </p:cNvSpPr>
          <p:nvPr>
            <p:ph type="body" idx="1"/>
          </p:nvPr>
        </p:nvSpPr>
        <p:spPr/>
        <p:txBody>
          <a:bodyPr/>
          <a:lstStyle/>
          <a:p>
            <a:r>
              <a:rPr lang="en-US" altLang="en-US" dirty="0" smtClean="0"/>
              <a:t>He deemed </a:t>
            </a:r>
            <a:r>
              <a:rPr lang="en-US" altLang="en-US" dirty="0"/>
              <a:t>it Unconstitutional</a:t>
            </a:r>
          </a:p>
          <a:p>
            <a:r>
              <a:rPr lang="en-US" altLang="en-US" dirty="0" smtClean="0"/>
              <a:t>H believed </a:t>
            </a:r>
            <a:r>
              <a:rPr lang="en-US" altLang="en-US" dirty="0"/>
              <a:t>it would give government a safe place to keep money, make loans to businesses/governments, and Issue money.</a:t>
            </a:r>
          </a:p>
        </p:txBody>
      </p:sp>
      <p:pic>
        <p:nvPicPr>
          <p:cNvPr id="7173" name="Picture 5" descr="245px-James_Madison">
            <a:hlinkClick r:id="rId2" tooltip="James Madiso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019550"/>
            <a:ext cx="3657600" cy="2838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0" y="228600"/>
            <a:ext cx="8229600" cy="838200"/>
          </a:xfrm>
        </p:spPr>
        <p:txBody>
          <a:bodyPr/>
          <a:lstStyle/>
          <a:p>
            <a:r>
              <a:rPr lang="en-US" altLang="en-US" sz="3200"/>
              <a:t>What are loose and strict constructions of the Constitution, and who favored each?</a:t>
            </a:r>
          </a:p>
        </p:txBody>
      </p:sp>
      <p:sp>
        <p:nvSpPr>
          <p:cNvPr id="8195" name="Rectangle 3"/>
          <p:cNvSpPr>
            <a:spLocks noGrp="1" noRot="1" noChangeArrowheads="1"/>
          </p:cNvSpPr>
          <p:nvPr>
            <p:ph type="body" idx="1"/>
          </p:nvPr>
        </p:nvSpPr>
        <p:spPr>
          <a:xfrm>
            <a:off x="381000" y="2057400"/>
            <a:ext cx="4267200" cy="4525963"/>
          </a:xfrm>
        </p:spPr>
        <p:txBody>
          <a:bodyPr/>
          <a:lstStyle/>
          <a:p>
            <a:r>
              <a:rPr lang="en-US" altLang="en-US" sz="2800"/>
              <a:t>Loose Construction-broad or flexible interpretation-Hamilton</a:t>
            </a:r>
          </a:p>
          <a:p>
            <a:endParaRPr lang="en-US" altLang="en-US" sz="2800"/>
          </a:p>
          <a:p>
            <a:r>
              <a:rPr lang="en-US" altLang="en-US" sz="2800"/>
              <a:t>Strict Construction-narrow or strict interpretation-Madison and Jefferson</a:t>
            </a:r>
          </a:p>
        </p:txBody>
      </p:sp>
      <p:pic>
        <p:nvPicPr>
          <p:cNvPr id="8197" name="Picture 5" descr="220px-James_Madison_Portrait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600450"/>
            <a:ext cx="2095500" cy="3257550"/>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Painting of Jefferson wearing fur collar by Rembrandt Peale, 1805">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24384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descr="225px-Hamiltontrumbull-crop">
            <a:hlinkClick r:id="rId6" tooltip="Alexander Hamilton"/>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1143000"/>
            <a:ext cx="2143125" cy="2676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 calcmode="lin" valueType="num">
                                      <p:cBhvr additive="base">
                                        <p:cTn id="13"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Compass</Template>
  <TotalTime>3565</TotalTime>
  <Words>3127</Words>
  <Application>Microsoft Office PowerPoint</Application>
  <PresentationFormat>On-screen Show (4:3)</PresentationFormat>
  <Paragraphs>222</Paragraphs>
  <Slides>61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Arial</vt:lpstr>
      <vt:lpstr>Tahoma</vt:lpstr>
      <vt:lpstr>Wingdings</vt:lpstr>
      <vt:lpstr>Compass</vt:lpstr>
      <vt:lpstr>Chapter 7</vt:lpstr>
      <vt:lpstr>Federal Judiciary Act of 1789</vt:lpstr>
      <vt:lpstr>What did the Judiciary Act of 1789 establish?</vt:lpstr>
      <vt:lpstr>PowerPoint Presentation</vt:lpstr>
      <vt:lpstr>What departments did Washington create, and whom did he appoint to head them?</vt:lpstr>
      <vt:lpstr>PowerPoint Presentation</vt:lpstr>
      <vt:lpstr>PowerPoint Presentation</vt:lpstr>
      <vt:lpstr>Why did Jefferson and Madison oppose the National Bank? Why did Hamilton Support the national bank?</vt:lpstr>
      <vt:lpstr>What are loose and strict constructions of the Constitution, and who favored each?</vt:lpstr>
      <vt:lpstr>PowerPoint Presentation</vt:lpstr>
      <vt:lpstr>1789 The French Revolution</vt:lpstr>
      <vt:lpstr>PowerPoint Presentation</vt:lpstr>
      <vt:lpstr>What Did the Judiciary Act of 1789 established.</vt:lpstr>
      <vt:lpstr>1794 Battle of Fallen Timbers</vt:lpstr>
      <vt:lpstr>Whiskey Rebellion</vt:lpstr>
      <vt:lpstr>PowerPoint Presentation</vt:lpstr>
      <vt:lpstr>PowerPoint Presentation</vt:lpstr>
      <vt:lpstr>Jay’s Treaty</vt:lpstr>
      <vt:lpstr>1795 Pinckney’s Treaty</vt:lpstr>
      <vt:lpstr>PowerPoint Presentation</vt:lpstr>
      <vt:lpstr>PowerPoint Presentation</vt:lpstr>
      <vt:lpstr>1796 Washington’s farewell address</vt:lpstr>
      <vt:lpstr>John Adams Takes Office</vt:lpstr>
      <vt:lpstr>Adams elected president</vt:lpstr>
      <vt:lpstr>Problems with France</vt:lpstr>
      <vt:lpstr>XYZ Affair</vt:lpstr>
      <vt:lpstr>The Alien and Sedition Acts</vt:lpstr>
      <vt:lpstr>1798 Alien and Sedition Acts</vt:lpstr>
      <vt:lpstr>PowerPoint Presentation</vt:lpstr>
      <vt:lpstr>Virginia and Kentucky Resolutions</vt:lpstr>
      <vt:lpstr>Know Strict and Loose Construction of the Constitution. </vt:lpstr>
      <vt:lpstr>Please answer the questions below</vt:lpstr>
      <vt:lpstr>Pages to Read from your textbook</vt:lpstr>
      <vt:lpstr>Explain the struggles of John Adams Presidency</vt:lpstr>
      <vt:lpstr>I can answer chapter 9 questions in a review.</vt:lpstr>
      <vt:lpstr>1.) Who was the first vice-president and the second President of the U.S.? </vt:lpstr>
      <vt:lpstr>2.) A person who favors a loose construction of the Constitution would take the same view as which early U.S. political figure? </vt:lpstr>
      <vt:lpstr>3.) Why did Hamilton want to place tariffs on foreign goods?</vt:lpstr>
      <vt:lpstr>4.) Which document set up the federal court system?</vt:lpstr>
      <vt:lpstr>5.) From whom did the Native Americans expect to get aid from the Battle of Fallen Timbers?</vt:lpstr>
      <vt:lpstr>6.) Who did Washington turn to for help in solving the challenges facing the new nation?</vt:lpstr>
      <vt:lpstr>7.) How did Congress finally agree to address George Washington, the first President?</vt:lpstr>
      <vt:lpstr>8.) What group was the target of the Alien an Sedition Acts?</vt:lpstr>
      <vt:lpstr>9.) In which document and Jefferson and Madison use the political theory of states rights to fight the Alien and Sedition Acts?</vt:lpstr>
      <vt:lpstr>10.) What marked the Western boundary of the Trans-Appalachian West? </vt:lpstr>
      <vt:lpstr>11.) How did Pinckney’s Treaty make it easier for settlers in the Trans-Appalachian West to get their goods to the market?</vt:lpstr>
      <vt:lpstr>12.) What happened in the XYZ Affair?</vt:lpstr>
      <vt:lpstr>13.) Why did war between Britain and France put the U.S. in an awkward position?</vt:lpstr>
      <vt:lpstr>14.) What happened as a result of the Battle of Fallen Timbers?</vt:lpstr>
      <vt:lpstr>15.) How did Alexander Hamilton deal with the nation’s financial problems?</vt:lpstr>
      <vt:lpstr>16.) What were some foreign policy issues faced by President Washington?</vt:lpstr>
      <vt:lpstr>17.) What contributed to the rise of political parties?</vt:lpstr>
      <vt:lpstr>18.) What was George Washington’s view on political parties?</vt:lpstr>
      <vt:lpstr>19.) Why did Alexander Hamilton believe the nation needed to pay its debts?</vt:lpstr>
      <vt:lpstr>20.) How did the rise of political parties affect the election of 1796?</vt:lpstr>
      <vt:lpstr>21.) Why did Washington advise the nation to remain neutral in world affairs?</vt:lpstr>
      <vt:lpstr>22.) How did Thomas Jefferson become Vice President in the 1796 election?</vt:lpstr>
      <vt:lpstr>23.) How are Pinckney’s Treaty and the Whiskey Rebellion related?</vt:lpstr>
      <vt:lpstr>24.) What was the basis for the Virginia and Kentucky resolutions?</vt:lpstr>
      <vt:lpstr>PowerPoint Presentation</vt:lpstr>
      <vt:lpstr>PowerPoint Presentation</vt:lpstr>
    </vt:vector>
  </TitlesOfParts>
  <Company>HumbleISD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dc:title>
  <dc:creator>8th Grade Social Studies</dc:creator>
  <cp:lastModifiedBy>Windows User</cp:lastModifiedBy>
  <cp:revision>25</cp:revision>
  <dcterms:created xsi:type="dcterms:W3CDTF">2010-02-03T13:54:49Z</dcterms:created>
  <dcterms:modified xsi:type="dcterms:W3CDTF">2018-12-03T15:49:15Z</dcterms:modified>
</cp:coreProperties>
</file>