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2" r:id="rId3"/>
    <p:sldId id="273" r:id="rId4"/>
    <p:sldId id="282" r:id="rId5"/>
    <p:sldId id="269" r:id="rId6"/>
    <p:sldId id="278" r:id="rId7"/>
    <p:sldId id="281" r:id="rId8"/>
    <p:sldId id="284" r:id="rId9"/>
    <p:sldId id="285" r:id="rId10"/>
    <p:sldId id="268" r:id="rId11"/>
    <p:sldId id="279" r:id="rId12"/>
    <p:sldId id="266" r:id="rId13"/>
    <p:sldId id="277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7" autoAdjust="0"/>
    <p:restoredTop sz="78643" autoAdjust="0"/>
  </p:normalViewPr>
  <p:slideViewPr>
    <p:cSldViewPr>
      <p:cViewPr varScale="1">
        <p:scale>
          <a:sx n="69" d="100"/>
          <a:sy n="69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A04904-1B76-4C94-9D74-69C1FCC2CB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71F70D-640B-42C4-998A-82FB749CB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962099-1E42-4AEE-BBD9-8ABDF4D69200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1.) Clear and Present Danger – The 1</a:t>
            </a:r>
            <a:r>
              <a:rPr lang="en-US" altLang="en-US" baseline="30000" smtClean="0">
                <a:latin typeface="Arial" panose="020B0604020202020204" pitchFamily="34" charset="0"/>
              </a:rPr>
              <a:t>st</a:t>
            </a:r>
            <a:r>
              <a:rPr lang="en-US" altLang="en-US" smtClean="0">
                <a:latin typeface="Arial" panose="020B0604020202020204" pitchFamily="34" charset="0"/>
              </a:rPr>
              <a:t> Amendment does not protect against statements that are uttered to provoke violence or incite illegal action.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2.) Fight Words – Something said face-to-face that would incite immediate violence.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 </a:t>
            </a:r>
            <a:r>
              <a:rPr lang="en-US" altLang="en-US" i="1" smtClean="0">
                <a:latin typeface="Arial" panose="020B0604020202020204" pitchFamily="34" charset="0"/>
              </a:rPr>
              <a:t>Chaplinsky v. New Hampshire </a:t>
            </a:r>
          </a:p>
          <a:p>
            <a:pPr eaLnBrk="1" hangingPunct="1"/>
            <a:r>
              <a:rPr lang="en-US" altLang="en-US" i="1" smtClean="0">
                <a:latin typeface="Arial" panose="020B0604020202020204" pitchFamily="34" charset="0"/>
              </a:rPr>
              <a:t>3.)  is the work taken as a whole lack serious literary, artistic, political, or scientific value?</a:t>
            </a:r>
          </a:p>
          <a:p>
            <a:pPr eaLnBrk="1" hangingPunct="1"/>
            <a:r>
              <a:rPr lang="en-US" altLang="en-US" i="1" smtClean="0">
                <a:latin typeface="Arial" panose="020B0604020202020204" pitchFamily="34" charset="0"/>
              </a:rPr>
              <a:t>4.) Conflict with Governmental Issues – Ex. There may be reasons to restrict 1</a:t>
            </a:r>
            <a:r>
              <a:rPr lang="en-US" altLang="en-US" i="1" baseline="30000" smtClean="0">
                <a:latin typeface="Arial" panose="020B0604020202020204" pitchFamily="34" charset="0"/>
              </a:rPr>
              <a:t>st</a:t>
            </a:r>
            <a:r>
              <a:rPr lang="en-US" altLang="en-US" i="1" smtClean="0">
                <a:latin typeface="Arial" panose="020B0604020202020204" pitchFamily="34" charset="0"/>
              </a:rPr>
              <a:t> Amendment rights because of conflicts with national security. </a:t>
            </a:r>
          </a:p>
          <a:p>
            <a:pPr eaLnBrk="1" hangingPunct="1"/>
            <a:r>
              <a:rPr lang="en-US" altLang="en-US" i="1" smtClean="0">
                <a:latin typeface="Arial" panose="020B0604020202020204" pitchFamily="34" charset="0"/>
              </a:rPr>
              <a:t>5.) Time, Place, and Manner – Is it an appropriate time for this speech.expression.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870F7-5643-4DDF-8DE6-1310E665FAD4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however owner has the right to a fair price for his or her property.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B1FC-93A3-4AF7-B843-E42569A54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4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7858-AB19-4716-A7FC-160831E93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50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0BC73-F96B-4EFF-9825-93CC3AB81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9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A0D59-D937-421A-9E28-606FCF219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9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7EA2-7377-490A-B3F1-2B30CBC2A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2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6BF86-BC6A-45D8-A6E0-C13031EEA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48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3560A-2D6C-4BCD-A091-ED4D904FC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95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6A725-F97C-4BF3-B3C3-2A7E23056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9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D4852-6DB0-45B3-A36E-A903AA54E3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8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CDB1E-3BF3-4847-A197-C42CD676E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0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87433-BC93-4E15-9697-A47A8DE58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1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vicsPowerPoi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Civics: Government and Economics in Action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FBAA7-ACDE-4869-B22F-2E2DC0F9BB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A3383B-C0CE-4E58-B1C9-21A38521477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219200" y="762000"/>
            <a:ext cx="7010400" cy="4419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Chapter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6 Section 2: </a:t>
            </a:r>
            <a:endParaRPr lang="en-US" altLang="en-US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solidFill>
                  <a:schemeClr val="bg1"/>
                </a:solidFill>
              </a:rPr>
              <a:t>The Bill of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E98D3F-F509-4917-B7AA-BAEDF98AE4C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2483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u="sng" dirty="0" smtClean="0">
                <a:latin typeface="Times New Roman" panose="02020603050405020304" pitchFamily="18" charset="0"/>
              </a:rPr>
              <a:t>The 2nd Amendment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		-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well regulated Militia.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		- right to bear arms.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		- most gun restrictions are made by states. </a:t>
            </a:r>
            <a:endParaRPr lang="en-US" altLang="en-US" sz="28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 dirty="0" smtClean="0"/>
              <a:t>The 3rd Amendment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Protection from the housing of Soldiers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Offers general guarantees for the privacy and sanctity of peoples homes.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 dirty="0" smtClean="0"/>
              <a:t>The 4th Amendment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Protection from unreasonable search and seizures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Must have a </a:t>
            </a:r>
            <a:r>
              <a:rPr lang="en-US" altLang="en-US" sz="2400" b="1" u="sng" dirty="0" smtClean="0">
                <a:latin typeface="Times New Roman" panose="02020603050405020304" pitchFamily="18" charset="0"/>
              </a:rPr>
              <a:t>warrant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–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approval from a judge.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Police may search if evidence is in </a:t>
            </a:r>
            <a:r>
              <a:rPr lang="en-US" altLang="en-US" sz="2400" u="sng" dirty="0" smtClean="0">
                <a:latin typeface="Times New Roman" panose="02020603050405020304" pitchFamily="18" charset="0"/>
              </a:rPr>
              <a:t>plain view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or they have </a:t>
            </a:r>
            <a:r>
              <a:rPr lang="en-US" altLang="en-US" sz="2400" u="sng" dirty="0" smtClean="0">
                <a:latin typeface="Times New Roman" panose="02020603050405020304" pitchFamily="18" charset="0"/>
              </a:rPr>
              <a:t>reasonable cause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. 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 sz="2400" b="1" i="1" dirty="0" smtClean="0">
                <a:latin typeface="Times New Roman" panose="02020603050405020304" pitchFamily="18" charset="0"/>
              </a:rPr>
              <a:t>1. ) Car 2. ) School 3.) Airport</a:t>
            </a:r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EE4124-79C3-42D4-91E4-CC6EA4BDC82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The </a:t>
            </a:r>
            <a:r>
              <a:rPr lang="en-US" altLang="en-US" b="1" u="sng" dirty="0" smtClean="0"/>
              <a:t>5th</a:t>
            </a:r>
            <a:r>
              <a:rPr lang="en-US" altLang="en-US" u="sng" dirty="0" smtClean="0"/>
              <a:t> Amendment</a:t>
            </a:r>
            <a:endParaRPr lang="en-US" altLang="en-US" sz="2000" u="sng" dirty="0" smtClean="0"/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1.) </a:t>
            </a:r>
            <a:r>
              <a:rPr lang="en-US" altLang="en-US" b="1" u="sng" dirty="0" smtClean="0">
                <a:latin typeface="Times New Roman" panose="02020603050405020304" pitchFamily="18" charset="0"/>
              </a:rPr>
              <a:t>Self incrimination – </a:t>
            </a:r>
            <a:r>
              <a:rPr lang="en-US" altLang="en-US" u="sng" dirty="0" smtClean="0">
                <a:latin typeface="Times New Roman" panose="02020603050405020304" pitchFamily="18" charset="0"/>
              </a:rPr>
              <a:t>not required to say anything  that might imply their own guilt. 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			ex. “I plead the 5</a:t>
            </a:r>
            <a:r>
              <a:rPr lang="en-US" altLang="en-US" baseline="30000" dirty="0" smtClean="0">
                <a:latin typeface="Times New Roman" panose="02020603050405020304" pitchFamily="18" charset="0"/>
              </a:rPr>
              <a:t>th”</a:t>
            </a:r>
            <a:endParaRPr lang="en-US" altLang="en-US" b="1" dirty="0" smtClean="0">
              <a:latin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2.) </a:t>
            </a:r>
            <a:r>
              <a:rPr lang="en-US" altLang="en-US" dirty="0" smtClean="0">
                <a:latin typeface="Times New Roman" panose="02020603050405020304" pitchFamily="18" charset="0"/>
              </a:rPr>
              <a:t>Citizens are protected from</a:t>
            </a:r>
            <a:r>
              <a:rPr lang="en-US" altLang="en-US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u="sng" dirty="0" smtClean="0">
                <a:latin typeface="Times New Roman" panose="02020603050405020304" pitchFamily="18" charset="0"/>
              </a:rPr>
              <a:t>Double Jeopardy;</a:t>
            </a:r>
            <a:r>
              <a:rPr lang="en-US" altLang="en-US" u="sng" dirty="0" smtClean="0">
                <a:latin typeface="Times New Roman" panose="02020603050405020304" pitchFamily="18" charset="0"/>
              </a:rPr>
              <a:t> being placed on trial twice for the same crime.</a:t>
            </a:r>
          </a:p>
          <a:p>
            <a:pPr lvl="1" eaLnBrk="1" hangingPunct="1"/>
            <a:endParaRPr lang="en-US" altLang="en-US" dirty="0" smtClean="0">
              <a:latin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3.) </a:t>
            </a:r>
            <a:r>
              <a:rPr lang="en-US" altLang="en-US" b="1" u="sng" dirty="0" smtClean="0">
                <a:latin typeface="Times New Roman" panose="02020603050405020304" pitchFamily="18" charset="0"/>
              </a:rPr>
              <a:t>Eminent Domain:</a:t>
            </a:r>
            <a:r>
              <a:rPr lang="en-US" altLang="en-US" u="sng" dirty="0" smtClean="0">
                <a:latin typeface="Times New Roman" panose="02020603050405020304" pitchFamily="18" charset="0"/>
              </a:rPr>
              <a:t> the right for government to take private property</a:t>
            </a:r>
            <a:r>
              <a:rPr lang="en-US" altLang="en-US" dirty="0" smtClean="0">
                <a:latin typeface="Times New Roman" panose="02020603050405020304" pitchFamily="18" charset="0"/>
              </a:rPr>
              <a:t>; must be fair price.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4.) </a:t>
            </a:r>
            <a:r>
              <a:rPr lang="en-US" altLang="en-US" dirty="0" smtClean="0">
                <a:latin typeface="Times New Roman" panose="02020603050405020304" pitchFamily="18" charset="0"/>
              </a:rPr>
              <a:t>Citizens are guaranteed </a:t>
            </a:r>
            <a:r>
              <a:rPr lang="en-US" altLang="en-US" b="1" u="sng" dirty="0" smtClean="0">
                <a:latin typeface="Times New Roman" panose="02020603050405020304" pitchFamily="18" charset="0"/>
              </a:rPr>
              <a:t>Due Process of Law (Miranda rights);</a:t>
            </a:r>
            <a:r>
              <a:rPr lang="en-US" altLang="en-US" u="sng" dirty="0" smtClean="0">
                <a:latin typeface="Times New Roman" panose="02020603050405020304" pitchFamily="18" charset="0"/>
              </a:rPr>
              <a:t> government must treat accused persons fairly according to the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252533-4A8F-4CAC-8328-33871733120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FF3300"/>
                </a:solidFill>
                <a:latin typeface="Sylfaen" panose="010A0502050306030303" pitchFamily="18" charset="0"/>
              </a:rPr>
              <a:t>Protections of the Accused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b="1" u="sng" smtClean="0"/>
              <a:t>The 6th Amendment</a:t>
            </a:r>
          </a:p>
          <a:p>
            <a:pPr lvl="1" eaLnBrk="1" hangingPunct="1"/>
            <a:r>
              <a:rPr lang="en-US" altLang="en-US" smtClean="0">
                <a:latin typeface="Times New Roman" panose="02020603050405020304" pitchFamily="18" charset="0"/>
              </a:rPr>
              <a:t>Citizens are guaranteed the right to a trial by jury in criminal cases.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Trials must: 1.) happen quickly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2.) publicly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3.) with an impartial jury.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4.) Right to have a lawyer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&amp; to see the evidence being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30869B-6479-4C63-9F76-6C162CCEA5C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The 7th Amendment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Citizens are guaranteed the right to a trial by jury in most civil cases.</a:t>
            </a:r>
          </a:p>
          <a:p>
            <a:pPr eaLnBrk="1" hangingPunct="1"/>
            <a:r>
              <a:rPr lang="en-US" altLang="en-US" b="1" u="sng" dirty="0" smtClean="0"/>
              <a:t>The 8th Amendment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Prohibits excessive bail, fines, and punishments.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No “cruel and unusual” punishment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Capital punishment 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			death penalty is not included.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96E82AA-5873-4821-AA83-8A8D357C8F0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FF3300"/>
                </a:solidFill>
                <a:latin typeface="Sylfaen" panose="010A0502050306030303" pitchFamily="18" charset="0"/>
              </a:rPr>
              <a:t>Protections of Other Rights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The 9th Amendment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</a:rPr>
              <a:t>R</a:t>
            </a:r>
            <a:r>
              <a:rPr lang="en-US" altLang="en-US" dirty="0" smtClean="0">
                <a:latin typeface="Times New Roman" panose="02020603050405020304" pitchFamily="18" charset="0"/>
              </a:rPr>
              <a:t>ights </a:t>
            </a:r>
            <a:r>
              <a:rPr lang="en-US" altLang="en-US" dirty="0" smtClean="0">
                <a:latin typeface="Times New Roman" panose="02020603050405020304" pitchFamily="18" charset="0"/>
              </a:rPr>
              <a:t>not mentioned in the Constitution belong to the people.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Citizen Rights are not limited to the ones mentioned in the Constitution.</a:t>
            </a:r>
          </a:p>
          <a:p>
            <a:pPr eaLnBrk="1" hangingPunct="1"/>
            <a:r>
              <a:rPr lang="en-US" altLang="en-US" b="1" u="sng" dirty="0" smtClean="0"/>
              <a:t>The 10th Amendment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</a:rPr>
              <a:t>Declares that powers not given to the national government belong to the states or to the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8DB359-776A-4348-9A99-B34488F94C2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14600" y="1752600"/>
            <a:ext cx="4800600" cy="8382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“Adding the Bill of Rights”</a:t>
            </a:r>
          </a:p>
        </p:txBody>
      </p:sp>
      <p:sp>
        <p:nvSpPr>
          <p:cNvPr id="307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4600" y="3200400"/>
            <a:ext cx="4800600" cy="8382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“Protections in the Bill of Rights”</a:t>
            </a:r>
          </a:p>
        </p:txBody>
      </p:sp>
      <p:sp>
        <p:nvSpPr>
          <p:cNvPr id="3079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14600" y="4724400"/>
            <a:ext cx="4800600" cy="8382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“Interpreting the Bill of Rights”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F24D28-1A55-4145-97A3-68E6E5136BC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aphicFrame>
        <p:nvGraphicFramePr>
          <p:cNvPr id="21530" name="Group 26"/>
          <p:cNvGraphicFramePr>
            <a:graphicFrameLocks noGrp="1"/>
          </p:cNvGraphicFramePr>
          <p:nvPr>
            <p:ph sz="half" idx="1"/>
          </p:nvPr>
        </p:nvGraphicFramePr>
        <p:xfrm>
          <a:off x="228600" y="1371600"/>
          <a:ext cx="8763000" cy="182880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711200" marR="0" lvl="0" indent="-711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lfaen" pitchFamily="18" charset="0"/>
                        </a:rPr>
                        <a:t>Section Outline: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Amendment Process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Debate in Congress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531" name="Group 27"/>
          <p:cNvGraphicFramePr>
            <a:graphicFrameLocks noGrp="1"/>
          </p:cNvGraphicFramePr>
          <p:nvPr>
            <p:ph sz="half" idx="2"/>
          </p:nvPr>
        </p:nvGraphicFramePr>
        <p:xfrm>
          <a:off x="228600" y="3200400"/>
          <a:ext cx="8763000" cy="3048000"/>
        </p:xfrm>
        <a:graphic>
          <a:graphicData uri="http://schemas.openxmlformats.org/drawingml/2006/table">
            <a:tbl>
              <a:tblPr/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Sylfaen" pitchFamily="18" charset="0"/>
                        </a:rPr>
                        <a:t>Main Idea: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After some debate, the Bill of Rights was added to the Constitution to protect Americans’ individual rights and freedoms.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lfaen" pitchFamily="18" charset="0"/>
                        </a:rPr>
                        <a:t>Key Terms: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Bill of Rights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Amendment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14" name="AutoShape 16"/>
          <p:cNvSpPr>
            <a:spLocks noChangeArrowheads="1"/>
          </p:cNvSpPr>
          <p:nvPr/>
        </p:nvSpPr>
        <p:spPr bwMode="auto">
          <a:xfrm>
            <a:off x="2133600" y="152400"/>
            <a:ext cx="5029200" cy="9906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“Adding the Bill of Rights”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2C1C35-424D-4485-BE75-87C4AB07156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 u="sng" dirty="0" smtClean="0"/>
              <a:t>First Principles for the 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1.) The 1</a:t>
            </a:r>
            <a:r>
              <a:rPr lang="en-US" altLang="en-US" baseline="30000" dirty="0" smtClean="0">
                <a:latin typeface="Georgia" panose="02040502050405020303" pitchFamily="18" charset="0"/>
              </a:rPr>
              <a:t>st</a:t>
            </a:r>
            <a:r>
              <a:rPr lang="en-US" altLang="en-US" dirty="0" smtClean="0">
                <a:latin typeface="Georgia" panose="02040502050405020303" pitchFamily="18" charset="0"/>
              </a:rPr>
              <a:t>  Amendment affirms the freedom of the individual.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2.) Free expression is the foundation of democracy.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3.) The 1</a:t>
            </a:r>
            <a:r>
              <a:rPr lang="en-US" altLang="en-US" baseline="30000" dirty="0" smtClean="0">
                <a:latin typeface="Georgia" panose="02040502050405020303" pitchFamily="18" charset="0"/>
              </a:rPr>
              <a:t>st</a:t>
            </a:r>
            <a:r>
              <a:rPr lang="en-US" altLang="en-US" dirty="0" smtClean="0">
                <a:latin typeface="Georgia" panose="02040502050405020303" pitchFamily="18" charset="0"/>
              </a:rPr>
              <a:t> tells the govt. to keep its “hands off” our religion, ideas, and our ability to express ourselves.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4.) Other people have rights too.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5.) When rights collide, </a:t>
            </a:r>
            <a:r>
              <a:rPr lang="en-US" altLang="en-US" dirty="0" smtClean="0">
                <a:latin typeface="Georgia" panose="02040502050405020303" pitchFamily="18" charset="0"/>
              </a:rPr>
              <a:t>government </a:t>
            </a:r>
            <a:r>
              <a:rPr lang="en-US" altLang="en-US" dirty="0" smtClean="0">
                <a:latin typeface="Georgia" panose="02040502050405020303" pitchFamily="18" charset="0"/>
              </a:rPr>
              <a:t>must balance them.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anose="02040502050405020303" pitchFamily="18" charset="0"/>
              </a:rPr>
              <a:t>6.) The 1</a:t>
            </a:r>
            <a:r>
              <a:rPr lang="en-US" altLang="en-US" baseline="30000" dirty="0" smtClean="0">
                <a:latin typeface="Georgia" panose="02040502050405020303" pitchFamily="18" charset="0"/>
              </a:rPr>
              <a:t>st</a:t>
            </a:r>
            <a:r>
              <a:rPr lang="en-US" altLang="en-US" dirty="0" smtClean="0">
                <a:latin typeface="Georgia" panose="02040502050405020303" pitchFamily="18" charset="0"/>
              </a:rPr>
              <a:t> Amendment helps us make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6C383F-6098-4FB5-AA20-0DA0B605831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eaLnBrk="1" hangingPunct="1"/>
            <a:r>
              <a:rPr lang="en-US" altLang="en-US" sz="4000" b="1" smtClean="0">
                <a:solidFill>
                  <a:srgbClr val="FF3300"/>
                </a:solidFill>
                <a:latin typeface="Sylfaen" panose="010A0502050306030303" pitchFamily="18" charset="0"/>
              </a:rPr>
              <a:t>Protections of Individual Freedoms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The 1st Amendment</a:t>
            </a:r>
          </a:p>
          <a:p>
            <a:pPr lvl="1" eaLnBrk="1" hangingPunct="1">
              <a:buFontTx/>
              <a:buNone/>
            </a:pPr>
            <a:r>
              <a:rPr lang="en-US" altLang="en-US" u="sng" dirty="0" smtClean="0">
                <a:latin typeface="Times New Roman" panose="02020603050405020304" pitchFamily="18" charset="0"/>
              </a:rPr>
              <a:t>1.Freedom of Religion</a:t>
            </a:r>
          </a:p>
          <a:p>
            <a:pPr lvl="1" eaLnBrk="1" hangingPunct="1">
              <a:buFontTx/>
              <a:buNone/>
            </a:pPr>
            <a:r>
              <a:rPr lang="en-US" altLang="en-US" sz="2000" b="1" u="sng" dirty="0" smtClean="0">
                <a:latin typeface="Times New Roman" panose="02020603050405020304" pitchFamily="18" charset="0"/>
              </a:rPr>
              <a:t>Separation of Church and State:</a:t>
            </a:r>
            <a:r>
              <a:rPr lang="en-US" altLang="en-US" sz="2000" u="sng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smtClean="0">
                <a:latin typeface="Times New Roman" panose="02020603050405020304" pitchFamily="18" charset="0"/>
              </a:rPr>
              <a:t>Government may not favor any religion or establish an official religion</a:t>
            </a:r>
            <a:r>
              <a:rPr lang="en-US" altLang="en-US" sz="2000" u="sng" dirty="0" smtClean="0">
                <a:latin typeface="Times New Roman" panose="02020603050405020304" pitchFamily="18" charset="0"/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altLang="en-US" u="sng" dirty="0" smtClean="0">
                <a:latin typeface="Times New Roman" panose="02020603050405020304" pitchFamily="18" charset="0"/>
              </a:rPr>
              <a:t>2.Freedom of Speech</a:t>
            </a:r>
          </a:p>
          <a:p>
            <a:pPr lvl="1" eaLnBrk="1" hangingPunct="1">
              <a:buFontTx/>
              <a:buNone/>
            </a:pPr>
            <a:r>
              <a:rPr lang="en-US" altLang="en-US" u="sng" dirty="0" smtClean="0">
                <a:latin typeface="Times New Roman" panose="02020603050405020304" pitchFamily="18" charset="0"/>
              </a:rPr>
              <a:t>3.Freedom of the Press</a:t>
            </a:r>
          </a:p>
          <a:p>
            <a:pPr lvl="1" eaLnBrk="1" hangingPunct="1">
              <a:buFontTx/>
              <a:buNone/>
            </a:pPr>
            <a:r>
              <a:rPr lang="en-US" altLang="en-US" u="sng" dirty="0" smtClean="0">
                <a:latin typeface="Times New Roman" panose="02020603050405020304" pitchFamily="18" charset="0"/>
              </a:rPr>
              <a:t>4.Freedom of Assembly</a:t>
            </a:r>
          </a:p>
          <a:p>
            <a:pPr lvl="2" eaLnBrk="1" hangingPunct="1"/>
            <a:r>
              <a:rPr lang="en-US" altLang="en-US" i="1" u="sng" dirty="0" smtClean="0">
                <a:latin typeface="Times New Roman" panose="02020603050405020304" pitchFamily="18" charset="0"/>
              </a:rPr>
              <a:t>Right to meet together or gather</a:t>
            </a:r>
          </a:p>
          <a:p>
            <a:pPr lvl="1" eaLnBrk="1" hangingPunct="1">
              <a:buFontTx/>
              <a:buNone/>
            </a:pPr>
            <a:r>
              <a:rPr lang="en-US" altLang="en-US" u="sng" dirty="0" smtClean="0">
                <a:latin typeface="Times New Roman" panose="02020603050405020304" pitchFamily="18" charset="0"/>
              </a:rPr>
              <a:t>5.Freedom of Petition</a:t>
            </a:r>
          </a:p>
          <a:p>
            <a:pPr lvl="2" eaLnBrk="1" hangingPunct="1"/>
            <a:r>
              <a:rPr lang="en-US" altLang="en-US" i="1" u="sng" dirty="0" smtClean="0">
                <a:latin typeface="Times New Roman" panose="02020603050405020304" pitchFamily="18" charset="0"/>
              </a:rPr>
              <a:t>Right to ask government to make or change a law or solve a problem</a:t>
            </a:r>
            <a:r>
              <a:rPr lang="en-US" altLang="en-US" u="sng" dirty="0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96072B-3962-4A8C-BB14-0D1FA6BFEF5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Limits on the 1</a:t>
            </a:r>
            <a:r>
              <a:rPr lang="en-US" altLang="en-US" b="1" u="sng" baseline="30000" dirty="0" smtClean="0">
                <a:latin typeface="Georgia" panose="02040502050405020303" pitchFamily="18" charset="0"/>
              </a:rPr>
              <a:t>st</a:t>
            </a:r>
            <a:r>
              <a:rPr lang="en-US" altLang="en-US" b="1" u="sng" dirty="0" smtClean="0">
                <a:latin typeface="Georgia" panose="02040502050405020303" pitchFamily="18" charset="0"/>
              </a:rPr>
              <a:t> Amendment </a:t>
            </a:r>
          </a:p>
          <a:p>
            <a:pPr eaLnBrk="1" hangingPunct="1"/>
            <a:endParaRPr lang="en-US" altLang="en-US" b="1" u="sng" dirty="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u="sng" dirty="0" smtClean="0">
                <a:latin typeface="Georgia" panose="02040502050405020303" pitchFamily="18" charset="0"/>
              </a:rPr>
              <a:t>slander- </a:t>
            </a:r>
          </a:p>
          <a:p>
            <a:pPr eaLnBrk="1" hangingPunct="1">
              <a:buFontTx/>
              <a:buNone/>
            </a:pPr>
            <a:r>
              <a:rPr lang="en-US" altLang="en-US" i="1" u="sng" dirty="0" smtClean="0">
                <a:latin typeface="Georgia" panose="02040502050405020303" pitchFamily="18" charset="0"/>
              </a:rPr>
              <a:t>if someone lies about another person to harm that persons reputation.</a:t>
            </a:r>
            <a:r>
              <a:rPr lang="en-US" altLang="en-US" u="sng" dirty="0" smtClean="0">
                <a:latin typeface="Georgia" panose="02040502050405020303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u="sng" dirty="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en-US" altLang="en-US" u="sng" dirty="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u="sng" dirty="0" smtClean="0">
                <a:latin typeface="Georgia" panose="02040502050405020303" pitchFamily="18" charset="0"/>
              </a:rPr>
              <a:t>libel –</a:t>
            </a:r>
          </a:p>
          <a:p>
            <a:pPr eaLnBrk="1" hangingPunct="1">
              <a:buFontTx/>
              <a:buNone/>
            </a:pPr>
            <a:r>
              <a:rPr lang="en-US" altLang="en-US" i="1" u="sng" dirty="0" smtClean="0">
                <a:latin typeface="Georgia" panose="02040502050405020303" pitchFamily="18" charset="0"/>
              </a:rPr>
              <a:t>printing lies about others.</a:t>
            </a:r>
          </a:p>
          <a:p>
            <a:pPr eaLnBrk="1" hangingPunct="1">
              <a:buFontTx/>
              <a:buNone/>
            </a:pPr>
            <a:r>
              <a:rPr lang="en-US" altLang="en-US" i="1" dirty="0" smtClean="0">
                <a:latin typeface="Georgia" panose="02040502050405020303" pitchFamily="18" charset="0"/>
              </a:rPr>
              <a:t>			</a:t>
            </a:r>
            <a:endParaRPr lang="en-US" altLang="en-US" dirty="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08435D-17D7-4487-8BEF-6C868838BAA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>
                <a:latin typeface="Georgia" panose="02040502050405020303" pitchFamily="18" charset="0"/>
              </a:rPr>
              <a:t>Other Limits on Free Speech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1.) Clear and Present Danger</a:t>
            </a:r>
          </a:p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2.) Fighting Words</a:t>
            </a:r>
          </a:p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3.) Obscenity </a:t>
            </a:r>
          </a:p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4.) Conflict with Other Governmental Issues. </a:t>
            </a:r>
          </a:p>
          <a:p>
            <a:pPr eaLnBrk="1" hangingPunct="1"/>
            <a:r>
              <a:rPr lang="en-US" altLang="en-US" b="1" u="sng" dirty="0" smtClean="0">
                <a:latin typeface="Georgia" panose="02040502050405020303" pitchFamily="18" charset="0"/>
              </a:rPr>
              <a:t>5.) Time, place, and Manner. </a:t>
            </a:r>
          </a:p>
        </p:txBody>
      </p:sp>
      <p:sp>
        <p:nvSpPr>
          <p:cNvPr id="10246" name="SMARTPenAnnotation0"/>
          <p:cNvSpPr>
            <a:spLocks/>
          </p:cNvSpPr>
          <p:nvPr/>
        </p:nvSpPr>
        <p:spPr bwMode="auto">
          <a:xfrm>
            <a:off x="571500" y="2320925"/>
            <a:ext cx="4763" cy="1588"/>
          </a:xfrm>
          <a:custGeom>
            <a:avLst/>
            <a:gdLst>
              <a:gd name="T0" fmla="*/ 0 w 3"/>
              <a:gd name="T1" fmla="*/ 0 h 1"/>
              <a:gd name="T2" fmla="*/ 2147483647 w 3"/>
              <a:gd name="T3" fmla="*/ 0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  <a:gd name="T9" fmla="*/ 0 w 3"/>
              <a:gd name="T10" fmla="*/ 0 h 1"/>
              <a:gd name="T11" fmla="*/ 3 w 3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noFill/>
          <a:ln w="215900" cap="flat">
            <a:solidFill>
              <a:schemeClr val="bg1">
                <a:alpha val="5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Espionage Act 1917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(WWI)- allowed postal office to ban treasonable or seditious newspapers, magazines of printed materials from the mail.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Anyone obstructing army recruiters, aiding the enemy or interfering with the war effort – $10,000 fine and 20 years of prison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FBF0F5-80DF-48C5-BBEF-00330464151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 History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Sedition Act 1918 (WWI)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disloyal, profane, or abusive language about the govt. or war effort. 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Eugene V. Debs – sentenced to 10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mildly antiwar speech. 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C1D515-652A-478D-86A8-CE5B277FA08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631</Words>
  <Application>Microsoft Office PowerPoint</Application>
  <PresentationFormat>On-screen Show (4:3)</PresentationFormat>
  <Paragraphs>124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Georgia</vt:lpstr>
      <vt:lpstr>Sylfaen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Protections of Individual Freedoms</vt:lpstr>
      <vt:lpstr>PowerPoint Presentation</vt:lpstr>
      <vt:lpstr>Other Limits on Free Speech</vt:lpstr>
      <vt:lpstr>Examples in History</vt:lpstr>
      <vt:lpstr>Examples in History</vt:lpstr>
      <vt:lpstr>PowerPoint Presentation</vt:lpstr>
      <vt:lpstr>PowerPoint Presentation</vt:lpstr>
      <vt:lpstr>Protections of the Accused</vt:lpstr>
      <vt:lpstr>PowerPoint Presentation</vt:lpstr>
      <vt:lpstr>Protections of Other Rights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8th Grade Social Studies</dc:creator>
  <cp:lastModifiedBy>Windows User</cp:lastModifiedBy>
  <cp:revision>68</cp:revision>
  <dcterms:created xsi:type="dcterms:W3CDTF">2005-07-11T15:37:50Z</dcterms:created>
  <dcterms:modified xsi:type="dcterms:W3CDTF">2018-11-20T22:45:28Z</dcterms:modified>
</cp:coreProperties>
</file>