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7.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8.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1"/>
    <p:sldMasterId id="2147483734" r:id="rId2"/>
  </p:sldMasterIdLst>
  <p:notesMasterIdLst>
    <p:notesMasterId r:id="rId19"/>
  </p:notesMasterIdLst>
  <p:sldIdLst>
    <p:sldId id="256" r:id="rId3"/>
    <p:sldId id="264" r:id="rId4"/>
    <p:sldId id="283" r:id="rId5"/>
    <p:sldId id="284" r:id="rId6"/>
    <p:sldId id="313" r:id="rId7"/>
    <p:sldId id="285" r:id="rId8"/>
    <p:sldId id="302" r:id="rId9"/>
    <p:sldId id="286" r:id="rId10"/>
    <p:sldId id="306" r:id="rId11"/>
    <p:sldId id="310" r:id="rId12"/>
    <p:sldId id="315" r:id="rId13"/>
    <p:sldId id="277" r:id="rId14"/>
    <p:sldId id="290" r:id="rId15"/>
    <p:sldId id="291" r:id="rId16"/>
    <p:sldId id="280" r:id="rId17"/>
    <p:sldId id="294" r:id="rId18"/>
  </p:sldIdLst>
  <p:sldSz cx="9144000" cy="6858000" type="screen4x3"/>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36558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78691" autoAdjust="0"/>
  </p:normalViewPr>
  <p:slideViewPr>
    <p:cSldViewPr>
      <p:cViewPr varScale="1">
        <p:scale>
          <a:sx n="69" d="100"/>
          <a:sy n="69" d="100"/>
        </p:scale>
        <p:origin x="1138"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84" charset="-128"/>
              </a:defRPr>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84" charset="-128"/>
              </a:defRPr>
            </a:lvl1pPr>
          </a:lstStyle>
          <a:p>
            <a:pPr>
              <a:defRPr/>
            </a:pPr>
            <a:endParaRPr lang="en-US"/>
          </a:p>
        </p:txBody>
      </p:sp>
      <p:sp>
        <p:nvSpPr>
          <p:cNvPr id="430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84" charset="-128"/>
              </a:defRPr>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09080C4-406C-4C83-9C36-3321DF46F59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i="1" smtClean="0">
              <a:latin typeface="Arial" panose="020B0604020202020204" pitchFamily="34" charset="0"/>
              <a:ea typeface="ＭＳ Ｐゴシック" panose="020B0600070205080204" pitchFamily="34" charset="-128"/>
            </a:endParaRPr>
          </a:p>
          <a:p>
            <a:endParaRPr lang="en-US" altLang="en-US" i="1" smtClean="0">
              <a:latin typeface="Arial" panose="020B0604020202020204" pitchFamily="34" charset="0"/>
              <a:ea typeface="ＭＳ Ｐゴシック" panose="020B0600070205080204" pitchFamily="34" charset="-128"/>
            </a:endParaRP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358EC7C-7DBB-4BC5-B545-17FA4B93CFDE}" type="slidenum">
              <a:rPr lang="en-US" altLang="en-US"/>
              <a:pPr eaLnBrk="1" hangingPunct="1"/>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ea typeface="ＭＳ Ｐゴシック" panose="020B0600070205080204" pitchFamily="34" charset="-128"/>
              </a:rPr>
              <a:t>Diagram question answer: Under the Articles of Confederation, states regulated trade among themselves with disastrous results for the national economy. Having interstate trade disputes settled by the central government is an efficient and fair way of ensuring that such disputes do not cause national problems.</a:t>
            </a:r>
            <a:endParaRPr lang="en-US" altLang="en-US" i="1" smtClean="0">
              <a:latin typeface="Arial" panose="020B0604020202020204" pitchFamily="34" charset="0"/>
              <a:ea typeface="ＭＳ Ｐゴシック" panose="020B0600070205080204" pitchFamily="34" charset="-128"/>
            </a:endParaRPr>
          </a:p>
          <a:p>
            <a:endParaRPr lang="en-US" altLang="en-US" smtClean="0">
              <a:latin typeface="Arial" panose="020B0604020202020204" pitchFamily="34" charset="0"/>
              <a:ea typeface="ＭＳ Ｐゴシック" panose="020B0600070205080204" pitchFamily="34" charset="-128"/>
            </a:endParaRPr>
          </a:p>
          <a:p>
            <a:endParaRPr lang="en-US" altLang="en-US" smtClean="0">
              <a:latin typeface="Arial" panose="020B0604020202020204" pitchFamily="34" charset="0"/>
              <a:ea typeface="ＭＳ Ｐゴシック" panose="020B0600070205080204" pitchFamily="34" charset="-128"/>
            </a:endParaRPr>
          </a:p>
          <a:p>
            <a:r>
              <a:rPr lang="en-US" altLang="en-US" smtClean="0">
                <a:latin typeface="Arial" panose="020B0604020202020204" pitchFamily="34" charset="0"/>
                <a:ea typeface="ＭＳ Ｐゴシック" panose="020B0600070205080204" pitchFamily="34" charset="-128"/>
              </a:rPr>
              <a:t> </a:t>
            </a:r>
          </a:p>
          <a:p>
            <a:endParaRPr lang="en-US" altLang="en-US" smtClean="0">
              <a:latin typeface="Arial" panose="020B0604020202020204" pitchFamily="34" charset="0"/>
              <a:ea typeface="ＭＳ Ｐゴシック" panose="020B0600070205080204" pitchFamily="34" charset="-128"/>
            </a:endParaRP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5C749C3-33C7-4829-95D5-AFAFBDACACC3}" type="slidenum">
              <a:rPr lang="en-US" altLang="en-US"/>
              <a:pPr eaLnBrk="1" hangingPunct="1"/>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ea typeface="ＭＳ Ｐゴシック" panose="020B0600070205080204" pitchFamily="34" charset="-128"/>
              </a:rPr>
              <a:t>Checkpoint Answer: By dividing power among three branches, it makes it very difficult for any one branch to assume too much authority. The only way the government could abuse its powers is if every branch agreed to work together, which is unlikely given all the different individuals and goals involved.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a:xfrm>
            <a:off x="1143000" y="609600"/>
            <a:ext cx="7772400" cy="1012825"/>
          </a:xfrm>
          <a:effectLst/>
        </p:spPr>
        <p:txBody>
          <a:bodyPr/>
          <a:lstStyle>
            <a:lvl1pPr algn="r">
              <a:defRPr/>
            </a:lvl1pPr>
          </a:lstStyle>
          <a:p>
            <a:r>
              <a:rPr lang="en-US"/>
              <a:t>Click to edit Master title style</a:t>
            </a:r>
          </a:p>
        </p:txBody>
      </p:sp>
    </p:spTree>
    <p:extLst>
      <p:ext uri="{BB962C8B-B14F-4D97-AF65-F5344CB8AC3E}">
        <p14:creationId xmlns:p14="http://schemas.microsoft.com/office/powerpoint/2010/main" val="3735225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006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7316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57912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906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06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7764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5791200" cy="990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8229600" cy="23764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748088"/>
            <a:ext cx="8229600" cy="2378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4729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B0E4975-85B2-4D6A-8AC1-ADC36F57AFCB}" type="datetime1">
              <a:rPr lang="en-US"/>
              <a:pPr>
                <a:defRPr/>
              </a:pPr>
              <a:t>11/20/2018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A564830-17D4-4B3F-AEFA-EAC0239A0288}" type="slidenum">
              <a:rPr lang="en-US" altLang="en-US"/>
              <a:pPr/>
              <a:t>‹#›</a:t>
            </a:fld>
            <a:endParaRPr lang="en-US" altLang="en-US"/>
          </a:p>
        </p:txBody>
      </p:sp>
    </p:spTree>
    <p:extLst>
      <p:ext uri="{BB962C8B-B14F-4D97-AF65-F5344CB8AC3E}">
        <p14:creationId xmlns:p14="http://schemas.microsoft.com/office/powerpoint/2010/main" val="30737913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5001DBB-6312-4B41-9FB3-4C7C37DB3109}" type="datetime1">
              <a:rPr lang="en-US"/>
              <a:pPr>
                <a:defRPr/>
              </a:pPr>
              <a:t>11/20/2018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74D2B75-B62F-4F46-8EDC-370E9B693520}" type="slidenum">
              <a:rPr lang="en-US" altLang="en-US"/>
              <a:pPr/>
              <a:t>‹#›</a:t>
            </a:fld>
            <a:endParaRPr lang="en-US" altLang="en-US"/>
          </a:p>
        </p:txBody>
      </p:sp>
    </p:spTree>
    <p:extLst>
      <p:ext uri="{BB962C8B-B14F-4D97-AF65-F5344CB8AC3E}">
        <p14:creationId xmlns:p14="http://schemas.microsoft.com/office/powerpoint/2010/main" val="1108985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11B37F9-ED6E-4B9B-99A7-42D147E84666}" type="datetime1">
              <a:rPr lang="en-US"/>
              <a:pPr>
                <a:defRPr/>
              </a:pPr>
              <a:t>11/20/2018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D3FE532-CD1C-42E0-88DE-BAFB6EC8CFC4}" type="slidenum">
              <a:rPr lang="en-US" altLang="en-US"/>
              <a:pPr/>
              <a:t>‹#›</a:t>
            </a:fld>
            <a:endParaRPr lang="en-US" altLang="en-US"/>
          </a:p>
        </p:txBody>
      </p:sp>
    </p:spTree>
    <p:extLst>
      <p:ext uri="{BB962C8B-B14F-4D97-AF65-F5344CB8AC3E}">
        <p14:creationId xmlns:p14="http://schemas.microsoft.com/office/powerpoint/2010/main" val="1561592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516B703-B2E5-4536-89FB-5E0F5DFD2DDA}" type="datetime1">
              <a:rPr lang="en-US"/>
              <a:pPr>
                <a:defRPr/>
              </a:pPr>
              <a:t>11/20/2018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2E7C707-95E2-4055-8F78-03A4E8767C6F}" type="slidenum">
              <a:rPr lang="en-US" altLang="en-US"/>
              <a:pPr/>
              <a:t>‹#›</a:t>
            </a:fld>
            <a:endParaRPr lang="en-US" altLang="en-US"/>
          </a:p>
        </p:txBody>
      </p:sp>
    </p:spTree>
    <p:extLst>
      <p:ext uri="{BB962C8B-B14F-4D97-AF65-F5344CB8AC3E}">
        <p14:creationId xmlns:p14="http://schemas.microsoft.com/office/powerpoint/2010/main" val="33810097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4F6C5330-6496-48A2-A7DA-D467864A11A7}" type="datetime1">
              <a:rPr lang="en-US"/>
              <a:pPr>
                <a:defRPr/>
              </a:pPr>
              <a:t>11/20/2018</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5C06AEEC-0297-4DE6-A89C-D913FE9ED6C7}" type="slidenum">
              <a:rPr lang="en-US" altLang="en-US"/>
              <a:pPr/>
              <a:t>‹#›</a:t>
            </a:fld>
            <a:endParaRPr lang="en-US" altLang="en-US"/>
          </a:p>
        </p:txBody>
      </p:sp>
    </p:spTree>
    <p:extLst>
      <p:ext uri="{BB962C8B-B14F-4D97-AF65-F5344CB8AC3E}">
        <p14:creationId xmlns:p14="http://schemas.microsoft.com/office/powerpoint/2010/main" val="113383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9CAFB06-524F-4441-8C00-D6B34BABFB60}" type="datetime1">
              <a:rPr lang="en-US"/>
              <a:pPr>
                <a:defRPr/>
              </a:pPr>
              <a:t>11/20/2018</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88B28239-DC8C-4DDC-AE97-AFAA7B6E77B7}" type="slidenum">
              <a:rPr lang="en-US" altLang="en-US"/>
              <a:pPr/>
              <a:t>‹#›</a:t>
            </a:fld>
            <a:endParaRPr lang="en-US" altLang="en-US"/>
          </a:p>
        </p:txBody>
      </p:sp>
    </p:spTree>
    <p:extLst>
      <p:ext uri="{BB962C8B-B14F-4D97-AF65-F5344CB8AC3E}">
        <p14:creationId xmlns:p14="http://schemas.microsoft.com/office/powerpoint/2010/main" val="790264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66741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8235922-28C4-4ACE-B987-A992917313F7}" type="datetime1">
              <a:rPr lang="en-US"/>
              <a:pPr>
                <a:defRPr/>
              </a:pPr>
              <a:t>11/20/2018</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F60F6E35-1DA6-45BD-9CC3-801996A8B11C}" type="slidenum">
              <a:rPr lang="en-US" altLang="en-US"/>
              <a:pPr/>
              <a:t>‹#›</a:t>
            </a:fld>
            <a:endParaRPr lang="en-US" altLang="en-US"/>
          </a:p>
        </p:txBody>
      </p:sp>
    </p:spTree>
    <p:extLst>
      <p:ext uri="{BB962C8B-B14F-4D97-AF65-F5344CB8AC3E}">
        <p14:creationId xmlns:p14="http://schemas.microsoft.com/office/powerpoint/2010/main" val="26362131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A937087-F32F-4DFD-AD97-B5EF3A548910}" type="datetime1">
              <a:rPr lang="en-US"/>
              <a:pPr>
                <a:defRPr/>
              </a:pPr>
              <a:t>11/20/2018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3D990D2-B672-4F2A-B359-32D5FB734945}" type="slidenum">
              <a:rPr lang="en-US" altLang="en-US"/>
              <a:pPr/>
              <a:t>‹#›</a:t>
            </a:fld>
            <a:endParaRPr lang="en-US" altLang="en-US"/>
          </a:p>
        </p:txBody>
      </p:sp>
    </p:spTree>
    <p:extLst>
      <p:ext uri="{BB962C8B-B14F-4D97-AF65-F5344CB8AC3E}">
        <p14:creationId xmlns:p14="http://schemas.microsoft.com/office/powerpoint/2010/main" val="18554285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512CA92-89AE-49E2-A20A-04A0C6C8AC1A}" type="datetime1">
              <a:rPr lang="en-US"/>
              <a:pPr>
                <a:defRPr/>
              </a:pPr>
              <a:t>11/20/2018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E815138-8595-4C9C-942F-2F445E02CBFC}" type="slidenum">
              <a:rPr lang="en-US" altLang="en-US"/>
              <a:pPr/>
              <a:t>‹#›</a:t>
            </a:fld>
            <a:endParaRPr lang="en-US" altLang="en-US"/>
          </a:p>
        </p:txBody>
      </p:sp>
    </p:spTree>
    <p:extLst>
      <p:ext uri="{BB962C8B-B14F-4D97-AF65-F5344CB8AC3E}">
        <p14:creationId xmlns:p14="http://schemas.microsoft.com/office/powerpoint/2010/main" val="1667767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5C22804-AB73-4219-8BE2-0E6E26776C21}" type="datetime1">
              <a:rPr lang="en-US"/>
              <a:pPr>
                <a:defRPr/>
              </a:pPr>
              <a:t>11/20/2018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5D396F0-72E3-4980-AD7E-83A7203474DF}" type="slidenum">
              <a:rPr lang="en-US" altLang="en-US"/>
              <a:pPr/>
              <a:t>‹#›</a:t>
            </a:fld>
            <a:endParaRPr lang="en-US" altLang="en-US"/>
          </a:p>
        </p:txBody>
      </p:sp>
    </p:spTree>
    <p:extLst>
      <p:ext uri="{BB962C8B-B14F-4D97-AF65-F5344CB8AC3E}">
        <p14:creationId xmlns:p14="http://schemas.microsoft.com/office/powerpoint/2010/main" val="33873426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18C0A15-2F35-4412-8A5E-59B4F6B4E139}" type="datetime1">
              <a:rPr lang="en-US"/>
              <a:pPr>
                <a:defRPr/>
              </a:pPr>
              <a:t>11/20/2018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5B45973-6015-4B87-B910-FB0B8D56787D}" type="slidenum">
              <a:rPr lang="en-US" altLang="en-US"/>
              <a:pPr/>
              <a:t>‹#›</a:t>
            </a:fld>
            <a:endParaRPr lang="en-US" altLang="en-US"/>
          </a:p>
        </p:txBody>
      </p:sp>
    </p:spTree>
    <p:extLst>
      <p:ext uri="{BB962C8B-B14F-4D97-AF65-F5344CB8AC3E}">
        <p14:creationId xmlns:p14="http://schemas.microsoft.com/office/powerpoint/2010/main" val="2091768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A6C5A552-51B9-433D-9548-F7848DD3F931}" type="datetime1">
              <a:rPr lang="en-US"/>
              <a:pPr>
                <a:defRPr/>
              </a:pPr>
              <a:t>11/20/2018</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000FD74F-1847-4FE7-B884-B3CD0F27478D}" type="slidenum">
              <a:rPr lang="en-US" altLang="en-US"/>
              <a:pPr/>
              <a:t>‹#›</a:t>
            </a:fld>
            <a:endParaRPr lang="en-US" altLang="en-US"/>
          </a:p>
        </p:txBody>
      </p:sp>
    </p:spTree>
    <p:extLst>
      <p:ext uri="{BB962C8B-B14F-4D97-AF65-F5344CB8AC3E}">
        <p14:creationId xmlns:p14="http://schemas.microsoft.com/office/powerpoint/2010/main" val="1610917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25801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9947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680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31246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411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73904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72147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bwMode="auto">
          <a:xfrm>
            <a:off x="685800" y="0"/>
            <a:ext cx="5791200" cy="9906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229600"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0356" name="Rectangle 4"/>
          <p:cNvSpPr>
            <a:spLocks noChangeArrowheads="1"/>
          </p:cNvSpPr>
          <p:nvPr/>
        </p:nvSpPr>
        <p:spPr bwMode="auto">
          <a:xfrm>
            <a:off x="3390900" y="6543675"/>
            <a:ext cx="2400300" cy="304800"/>
          </a:xfrm>
          <a:prstGeom prst="rect">
            <a:avLst/>
          </a:prstGeom>
          <a:noFill/>
          <a:ln w="9525">
            <a:noFill/>
            <a:miter lim="800000"/>
            <a:headEnd/>
            <a:tailEnd/>
          </a:ln>
          <a:effectLst/>
        </p:spPr>
        <p:txBody>
          <a:bodyPr/>
          <a:lstStyle/>
          <a:p>
            <a:pPr algn="ctr">
              <a:defRPr/>
            </a:pPr>
            <a:r>
              <a:rPr lang="en-US" sz="1000" b="1" dirty="0">
                <a:solidFill>
                  <a:schemeClr val="bg1"/>
                </a:solidFill>
                <a:latin typeface="Arial" charset="0"/>
                <a:ea typeface="ＭＳ Ｐゴシック" pitchFamily="84" charset="-128"/>
              </a:rPr>
              <a:t>Copyright © Pearson Education, Inc.</a:t>
            </a:r>
            <a:endParaRPr lang="en-US" sz="1000" b="1" dirty="0">
              <a:solidFill>
                <a:schemeClr val="bg1"/>
              </a:solidFill>
              <a:latin typeface="Arial" charset="0"/>
              <a:ea typeface="ＭＳ Ｐゴシック" pitchFamily="84" charset="-128"/>
            </a:endParaRPr>
          </a:p>
        </p:txBody>
      </p:sp>
      <p:sp>
        <p:nvSpPr>
          <p:cNvPr id="100357" name="Rectangle 5"/>
          <p:cNvSpPr>
            <a:spLocks noChangeArrowheads="1"/>
          </p:cNvSpPr>
          <p:nvPr/>
        </p:nvSpPr>
        <p:spPr bwMode="auto">
          <a:xfrm>
            <a:off x="6781800" y="6543675"/>
            <a:ext cx="2362200" cy="304800"/>
          </a:xfrm>
          <a:prstGeom prst="rect">
            <a:avLst/>
          </a:prstGeom>
          <a:noFill/>
          <a:ln w="9525">
            <a:noFill/>
            <a:miter lim="800000"/>
            <a:headEnd/>
            <a:tailEnd/>
          </a:ln>
          <a:effec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r>
              <a:rPr lang="en-US" altLang="en-US" sz="1000" b="1">
                <a:solidFill>
                  <a:schemeClr val="bg1"/>
                </a:solidFill>
              </a:rPr>
              <a:t>Slide </a:t>
            </a:r>
            <a:fld id="{94974253-A30E-4902-9F81-6471FBB2C206}" type="slidenum">
              <a:rPr lang="en-US" altLang="en-US" sz="1000" b="1">
                <a:solidFill>
                  <a:schemeClr val="bg1"/>
                </a:solidFill>
              </a:rPr>
              <a:pPr algn="r" eaLnBrk="1" hangingPunct="1"/>
              <a:t>‹#›</a:t>
            </a:fld>
            <a:endParaRPr lang="en-US" altLang="en-US" sz="1000" b="1">
              <a:solidFill>
                <a:schemeClr val="bg1"/>
              </a:solidFill>
            </a:endParaRPr>
          </a:p>
        </p:txBody>
      </p:sp>
      <p:sp>
        <p:nvSpPr>
          <p:cNvPr id="2" name="Rectangle 4"/>
          <p:cNvSpPr>
            <a:spLocks noChangeArrowheads="1"/>
          </p:cNvSpPr>
          <p:nvPr userDrawn="1"/>
        </p:nvSpPr>
        <p:spPr bwMode="auto">
          <a:xfrm>
            <a:off x="0" y="6553200"/>
            <a:ext cx="2400300" cy="304800"/>
          </a:xfrm>
          <a:prstGeom prst="rect">
            <a:avLst/>
          </a:prstGeom>
          <a:noFill/>
          <a:ln w="9525">
            <a:noFill/>
            <a:miter lim="800000"/>
            <a:headEnd/>
            <a:tailEnd/>
          </a:ln>
          <a:effec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b="1">
                <a:solidFill>
                  <a:schemeClr val="bg1"/>
                </a:solidFill>
              </a:rPr>
              <a:t>Chapter 3, Section 1</a:t>
            </a:r>
          </a:p>
        </p:txBody>
      </p:sp>
    </p:spTree>
  </p:cSld>
  <p:clrMap bg1="lt1" tx1="dk1" bg2="lt2" tx2="dk2" accent1="accent1" accent2="accent2" accent3="accent3" accent4="accent4" accent5="accent5" accent6="accent6" hlink="hlink" folHlink="folHlink"/>
  <p:sldLayoutIdLst>
    <p:sldLayoutId id="2147483873"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Lst>
  <p:txStyles>
    <p:titleStyle>
      <a:lvl1pPr algn="l" rtl="0" eaLnBrk="0" fontAlgn="base" hangingPunct="0">
        <a:spcBef>
          <a:spcPct val="0"/>
        </a:spcBef>
        <a:spcAft>
          <a:spcPct val="0"/>
        </a:spcAft>
        <a:defRPr sz="36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Arial" charset="0"/>
        </a:defRPr>
      </a:lvl2pPr>
      <a:lvl3pPr algn="l" rtl="0" eaLnBrk="0" fontAlgn="base" hangingPunct="0">
        <a:spcBef>
          <a:spcPct val="0"/>
        </a:spcBef>
        <a:spcAft>
          <a:spcPct val="0"/>
        </a:spcAft>
        <a:defRPr sz="3600">
          <a:solidFill>
            <a:schemeClr val="bg1"/>
          </a:solidFill>
          <a:latin typeface="Arial" charset="0"/>
        </a:defRPr>
      </a:lvl3pPr>
      <a:lvl4pPr algn="l" rtl="0" eaLnBrk="0" fontAlgn="base" hangingPunct="0">
        <a:spcBef>
          <a:spcPct val="0"/>
        </a:spcBef>
        <a:spcAft>
          <a:spcPct val="0"/>
        </a:spcAft>
        <a:defRPr sz="3600">
          <a:solidFill>
            <a:schemeClr val="bg1"/>
          </a:solidFill>
          <a:latin typeface="Arial" charset="0"/>
        </a:defRPr>
      </a:lvl4pPr>
      <a:lvl5pPr algn="l" rtl="0" eaLnBrk="0" fontAlgn="base" hangingPunct="0">
        <a:spcBef>
          <a:spcPct val="0"/>
        </a:spcBef>
        <a:spcAft>
          <a:spcPct val="0"/>
        </a:spcAft>
        <a:defRPr sz="3600">
          <a:solidFill>
            <a:schemeClr val="bg1"/>
          </a:solidFill>
          <a:latin typeface="Arial" charset="0"/>
        </a:defRPr>
      </a:lvl5pPr>
      <a:lvl6pPr marL="457200" algn="l" rtl="0" fontAlgn="base">
        <a:spcBef>
          <a:spcPct val="0"/>
        </a:spcBef>
        <a:spcAft>
          <a:spcPct val="0"/>
        </a:spcAft>
        <a:defRPr sz="3600">
          <a:solidFill>
            <a:schemeClr val="bg1"/>
          </a:solidFill>
          <a:latin typeface="Arial" charset="0"/>
        </a:defRPr>
      </a:lvl6pPr>
      <a:lvl7pPr marL="914400" algn="l" rtl="0" fontAlgn="base">
        <a:spcBef>
          <a:spcPct val="0"/>
        </a:spcBef>
        <a:spcAft>
          <a:spcPct val="0"/>
        </a:spcAft>
        <a:defRPr sz="3600">
          <a:solidFill>
            <a:schemeClr val="bg1"/>
          </a:solidFill>
          <a:latin typeface="Arial" charset="0"/>
        </a:defRPr>
      </a:lvl7pPr>
      <a:lvl8pPr marL="1371600" algn="l" rtl="0" fontAlgn="base">
        <a:spcBef>
          <a:spcPct val="0"/>
        </a:spcBef>
        <a:spcAft>
          <a:spcPct val="0"/>
        </a:spcAft>
        <a:defRPr sz="3600">
          <a:solidFill>
            <a:schemeClr val="bg1"/>
          </a:solidFill>
          <a:latin typeface="Arial" charset="0"/>
        </a:defRPr>
      </a:lvl8pPr>
      <a:lvl9pPr marL="1828800" algn="l" rtl="0" fontAlgn="base">
        <a:spcBef>
          <a:spcPct val="0"/>
        </a:spcBef>
        <a:spcAft>
          <a:spcPct val="0"/>
        </a:spcAft>
        <a:defRPr sz="36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200">
          <a:solidFill>
            <a:schemeClr val="tx1"/>
          </a:solidFill>
          <a:latin typeface="+mn-lt"/>
        </a:defRPr>
      </a:lvl5pPr>
      <a:lvl6pPr marL="2514600" indent="-228600" algn="l" rtl="0" fontAlgn="base">
        <a:spcBef>
          <a:spcPct val="20000"/>
        </a:spcBef>
        <a:spcAft>
          <a:spcPct val="0"/>
        </a:spcAft>
        <a:buChar char="»"/>
        <a:defRPr sz="2200">
          <a:solidFill>
            <a:schemeClr val="tx1"/>
          </a:solidFill>
          <a:latin typeface="+mn-lt"/>
        </a:defRPr>
      </a:lvl6pPr>
      <a:lvl7pPr marL="2971800" indent="-228600" algn="l" rtl="0" fontAlgn="base">
        <a:spcBef>
          <a:spcPct val="20000"/>
        </a:spcBef>
        <a:spcAft>
          <a:spcPct val="0"/>
        </a:spcAft>
        <a:buChar char="»"/>
        <a:defRPr sz="2200">
          <a:solidFill>
            <a:schemeClr val="tx1"/>
          </a:solidFill>
          <a:latin typeface="+mn-lt"/>
        </a:defRPr>
      </a:lvl7pPr>
      <a:lvl8pPr marL="3429000" indent="-228600" algn="l" rtl="0" fontAlgn="base">
        <a:spcBef>
          <a:spcPct val="20000"/>
        </a:spcBef>
        <a:spcAft>
          <a:spcPct val="0"/>
        </a:spcAft>
        <a:buChar char="»"/>
        <a:defRPr sz="2200">
          <a:solidFill>
            <a:schemeClr val="tx1"/>
          </a:solidFill>
          <a:latin typeface="+mn-lt"/>
        </a:defRPr>
      </a:lvl8pPr>
      <a:lvl9pPr marL="3886200" indent="-228600" algn="l"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05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84" charset="-128"/>
              </a:defRPr>
            </a:lvl1pPr>
          </a:lstStyle>
          <a:p>
            <a:pPr>
              <a:defRPr/>
            </a:pPr>
            <a:fld id="{B7C1DF0A-8499-41F3-8D85-021AFB6EB92B}" type="datetime1">
              <a:rPr lang="en-US"/>
              <a:pPr>
                <a:defRPr/>
              </a:pPr>
              <a:t>11/20/2018</a:t>
            </a:fld>
            <a:endParaRPr lang="en-US"/>
          </a:p>
        </p:txBody>
      </p:sp>
      <p:sp>
        <p:nvSpPr>
          <p:cNvPr id="1105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84" charset="-128"/>
              </a:defRPr>
            </a:lvl1pPr>
          </a:lstStyle>
          <a:p>
            <a:pPr>
              <a:defRPr/>
            </a:pPr>
            <a:endParaRPr lang="en-US"/>
          </a:p>
        </p:txBody>
      </p:sp>
      <p:sp>
        <p:nvSpPr>
          <p:cNvPr id="1105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0A7447D-4923-4D0A-8F83-796E40520DE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72" r:id="rId1"/>
    <p:sldLayoutId id="2147483871" r:id="rId2"/>
    <p:sldLayoutId id="2147483870" r:id="rId3"/>
    <p:sldLayoutId id="2147483869" r:id="rId4"/>
    <p:sldLayoutId id="2147483868" r:id="rId5"/>
    <p:sldLayoutId id="2147483867" r:id="rId6"/>
    <p:sldLayoutId id="2147483866" r:id="rId7"/>
    <p:sldLayoutId id="2147483865" r:id="rId8"/>
    <p:sldLayoutId id="2147483864" r:id="rId9"/>
    <p:sldLayoutId id="2147483863" r:id="rId10"/>
    <p:sldLayoutId id="2147483862" r:id="rId11"/>
    <p:sldLayoutId id="214748386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5.xml"/><Relationship Id="rId1" Type="http://schemas.openxmlformats.org/officeDocument/2006/relationships/tags" Target="../tags/tag7.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tags" Target="../tags/tag8.xml"/><Relationship Id="rId5" Type="http://schemas.openxmlformats.org/officeDocument/2006/relationships/image" Target="../media/image2.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3"/>
          <p:cNvSpPr>
            <a:spLocks noGrp="1" noChangeArrowheads="1"/>
          </p:cNvSpPr>
          <p:nvPr>
            <p:ph type="ctrTitle"/>
          </p:nvPr>
        </p:nvSpPr>
        <p:spPr>
          <a:xfrm>
            <a:off x="1143000" y="381000"/>
            <a:ext cx="7772400" cy="3429000"/>
          </a:xfrm>
          <a:effectLst>
            <a:outerShdw dist="35921" dir="2700000" algn="ctr" rotWithShape="0">
              <a:schemeClr val="tx1"/>
            </a:outerShdw>
          </a:effectLst>
        </p:spPr>
        <p:txBody>
          <a:bodyPr/>
          <a:lstStyle/>
          <a:p>
            <a:pPr eaLnBrk="1" hangingPunct="1">
              <a:defRPr/>
            </a:pPr>
            <a:r>
              <a:rPr lang="en-US" dirty="0" smtClean="0"/>
              <a:t>Chapter </a:t>
            </a:r>
            <a:r>
              <a:rPr lang="en-US" dirty="0" smtClean="0"/>
              <a:t>6</a:t>
            </a:r>
            <a:r>
              <a:rPr lang="en-US" smtClean="0"/>
              <a:t>: </a:t>
            </a:r>
            <a:br>
              <a:rPr lang="en-US" smtClean="0"/>
            </a:br>
            <a:r>
              <a:rPr lang="en-US" smtClean="0"/>
              <a:t>Citizenship </a:t>
            </a:r>
            <a:r>
              <a:rPr lang="en-US" dirty="0" smtClean="0"/>
              <a:t>and the </a:t>
            </a:r>
            <a:r>
              <a:rPr lang="en-US" dirty="0" smtClean="0"/>
              <a:t>Constitution</a:t>
            </a:r>
            <a:br>
              <a:rPr lang="en-US" dirty="0" smtClean="0"/>
            </a:br>
            <a:r>
              <a:rPr lang="en-US" dirty="0" smtClean="0"/>
              <a:t>Section 1</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pPr eaLnBrk="1" hangingPunct="1">
              <a:defRPr/>
            </a:pPr>
            <a:r>
              <a:rPr lang="en-US" smtClean="0"/>
              <a:t>Checks and Balances</a:t>
            </a:r>
          </a:p>
        </p:txBody>
      </p:sp>
      <p:sp>
        <p:nvSpPr>
          <p:cNvPr id="153603" name="Rectangle 3"/>
          <p:cNvSpPr>
            <a:spLocks noGrp="1" noChangeArrowheads="1"/>
          </p:cNvSpPr>
          <p:nvPr>
            <p:ph type="body" idx="1"/>
          </p:nvPr>
        </p:nvSpPr>
        <p:spPr/>
        <p:txBody>
          <a:bodyPr/>
          <a:lstStyle/>
          <a:p>
            <a:pPr eaLnBrk="1" hangingPunct="1"/>
            <a:r>
              <a:rPr lang="en-US" altLang="en-US" sz="2600" smtClean="0"/>
              <a:t>Each branch of the federal government can check the power of the other two.</a:t>
            </a:r>
            <a:endParaRPr lang="en-US" altLang="en-US" sz="2800" smtClean="0"/>
          </a:p>
          <a:p>
            <a:pPr lvl="1" eaLnBrk="1" hangingPunct="1"/>
            <a:r>
              <a:rPr lang="en-US" altLang="en-US" sz="2200" smtClean="0"/>
              <a:t>The President can </a:t>
            </a:r>
            <a:r>
              <a:rPr lang="en-US" altLang="en-US" sz="2200" b="1" smtClean="0">
                <a:solidFill>
                  <a:srgbClr val="FF0000"/>
                </a:solidFill>
              </a:rPr>
              <a:t>veto bills</a:t>
            </a:r>
            <a:r>
              <a:rPr lang="en-US" altLang="en-US" sz="2200" smtClean="0"/>
              <a:t> passed by Congress, but Congress can override a veto.</a:t>
            </a:r>
          </a:p>
          <a:p>
            <a:pPr lvl="1" eaLnBrk="1" hangingPunct="1"/>
            <a:endParaRPr lang="en-US" altLang="en-US" sz="2200" smtClean="0"/>
          </a:p>
          <a:p>
            <a:pPr lvl="1" eaLnBrk="1" hangingPunct="1"/>
            <a:r>
              <a:rPr lang="en-US" altLang="en-US" sz="2200" smtClean="0"/>
              <a:t>The Senate can </a:t>
            </a:r>
            <a:r>
              <a:rPr lang="en-US" altLang="en-US" sz="2200" b="1" smtClean="0">
                <a:solidFill>
                  <a:srgbClr val="FF0000"/>
                </a:solidFill>
              </a:rPr>
              <a:t>reject presidential appointees</a:t>
            </a:r>
            <a:r>
              <a:rPr lang="en-US" altLang="en-US" sz="2200" smtClean="0"/>
              <a:t> or refuse to ratify a treaty. </a:t>
            </a:r>
          </a:p>
          <a:p>
            <a:pPr lvl="1" eaLnBrk="1" hangingPunct="1"/>
            <a:endParaRPr lang="en-US" altLang="en-US" sz="2200" smtClean="0"/>
          </a:p>
          <a:p>
            <a:pPr lvl="1" eaLnBrk="1" hangingPunct="1"/>
            <a:r>
              <a:rPr lang="en-US" altLang="en-US" sz="2200" smtClean="0"/>
              <a:t>Congress can vote to </a:t>
            </a:r>
            <a:r>
              <a:rPr lang="en-US" altLang="en-US" sz="2200" b="1" smtClean="0">
                <a:solidFill>
                  <a:srgbClr val="FF0000"/>
                </a:solidFill>
              </a:rPr>
              <a:t>impeach</a:t>
            </a:r>
            <a:r>
              <a:rPr lang="en-US" altLang="en-US" sz="2200" smtClean="0"/>
              <a:t> a federal official.</a:t>
            </a:r>
          </a:p>
          <a:p>
            <a:pPr lvl="1" eaLnBrk="1" hangingPunct="1"/>
            <a:endParaRPr lang="en-US" altLang="en-US" sz="2200" smtClean="0"/>
          </a:p>
          <a:p>
            <a:pPr lvl="1" eaLnBrk="1" hangingPunct="1"/>
            <a:r>
              <a:rPr lang="en-US" altLang="en-US" sz="2200" smtClean="0"/>
              <a:t>The federal courts can rule that executive and legislative </a:t>
            </a:r>
            <a:r>
              <a:rPr lang="en-US" altLang="en-US" sz="2200" b="1" smtClean="0">
                <a:solidFill>
                  <a:srgbClr val="FF0000"/>
                </a:solidFill>
              </a:rPr>
              <a:t>acts are unconstitutional</a:t>
            </a:r>
            <a:r>
              <a:rPr lang="en-US" altLang="en-US" sz="2200" smtClean="0"/>
              <a:t>.</a:t>
            </a:r>
            <a:endParaRPr lang="en-US" altLang="en-US" sz="2000" smtClean="0"/>
          </a:p>
        </p:txBody>
      </p:sp>
      <p:sp>
        <p:nvSpPr>
          <p:cNvPr id="31748" name="Rectangle 4"/>
          <p:cNvSpPr>
            <a:spLocks noChangeArrowheads="1"/>
          </p:cNvSpPr>
          <p:nvPr/>
        </p:nvSpPr>
        <p:spPr bwMode="auto">
          <a:xfrm>
            <a:off x="8001000" y="624840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00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53603">
                                            <p:txEl>
                                              <p:pRg st="7" end="7"/>
                                            </p:txEl>
                                          </p:spTgt>
                                        </p:tgtEl>
                                        <p:attrNameLst>
                                          <p:attrName>style.visibility</p:attrName>
                                        </p:attrNameLst>
                                      </p:cBhvr>
                                      <p:to>
                                        <p:strVal val="visible"/>
                                      </p:to>
                                    </p:set>
                                    <p:anim calcmode="lin" valueType="num">
                                      <p:cBhvr additive="base">
                                        <p:cTn id="7" dur="500" fill="hold"/>
                                        <p:tgtEl>
                                          <p:spTgt spid="15360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0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defRPr/>
            </a:pPr>
            <a:r>
              <a:rPr lang="en-US" sz="3400" smtClean="0"/>
              <a:t>Checks and Balances, cont.</a:t>
            </a:r>
            <a:endParaRPr lang="en-US" smtClean="0"/>
          </a:p>
        </p:txBody>
      </p:sp>
      <p:sp>
        <p:nvSpPr>
          <p:cNvPr id="102403" name="Rectangle 3"/>
          <p:cNvSpPr>
            <a:spLocks noGrp="1" noChangeArrowheads="1"/>
          </p:cNvSpPr>
          <p:nvPr>
            <p:ph type="body" sz="half" idx="1"/>
          </p:nvPr>
        </p:nvSpPr>
        <p:spPr/>
        <p:txBody>
          <a:bodyPr/>
          <a:lstStyle/>
          <a:p>
            <a:pPr eaLnBrk="1" hangingPunct="1"/>
            <a:r>
              <a:rPr lang="en-US" altLang="en-US" sz="2800" smtClean="0"/>
              <a:t>The use of checks is fairly rare.</a:t>
            </a:r>
          </a:p>
          <a:p>
            <a:pPr lvl="1" eaLnBrk="1" hangingPunct="1"/>
            <a:r>
              <a:rPr lang="en-US" altLang="en-US" sz="2400" smtClean="0"/>
              <a:t>Compromise is more common</a:t>
            </a:r>
          </a:p>
          <a:p>
            <a:pPr lvl="1" eaLnBrk="1" hangingPunct="1"/>
            <a:r>
              <a:rPr lang="en-US" altLang="en-US" sz="2400" smtClean="0"/>
              <a:t>Conflicts more likely when Congress and the presidency are controlled by different parties.</a:t>
            </a:r>
          </a:p>
        </p:txBody>
      </p:sp>
      <p:pic>
        <p:nvPicPr>
          <p:cNvPr id="34820" name="Picture 5" descr="c03_s01_p071"/>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38700" y="1227138"/>
            <a:ext cx="3657600" cy="4889500"/>
          </a:xfrm>
          <a:noFill/>
        </p:spPr>
      </p:pic>
      <p:pic>
        <p:nvPicPr>
          <p:cNvPr id="34821" name="Picture 6" descr="ClicktoEnlar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8200" y="1371600"/>
            <a:ext cx="3333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4" descr="BTN_audio-tour.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9813" y="5994400"/>
            <a:ext cx="17478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02403">
                                            <p:txEl>
                                              <p:pRg st="2" end="2"/>
                                            </p:txEl>
                                          </p:spTgt>
                                        </p:tgtEl>
                                        <p:attrNameLst>
                                          <p:attrName>style.visibility</p:attrName>
                                        </p:attrNameLst>
                                      </p:cBhvr>
                                      <p:to>
                                        <p:strVal val="visible"/>
                                      </p:to>
                                    </p:set>
                                    <p:anim calcmode="lin" valueType="num">
                                      <p:cBhvr additive="base">
                                        <p:cTn id="7" dur="500" fill="hold"/>
                                        <p:tgtEl>
                                          <p:spTgt spid="10240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000" smtClean="0"/>
          </a:p>
        </p:txBody>
      </p:sp>
      <p:sp>
        <p:nvSpPr>
          <p:cNvPr id="368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000"/>
          </a:p>
        </p:txBody>
      </p:sp>
      <p:pic>
        <p:nvPicPr>
          <p:cNvPr id="36868" name="Picture 10" descr="c03_s01_p073_rev"/>
          <p:cNvPicPr>
            <a:picLocks noChangeAspect="1" noChangeArrowheads="1"/>
          </p:cNvPicPr>
          <p:nvPr>
            <p:ph/>
          </p:nvPr>
        </p:nvPicPr>
        <p:blipFill>
          <a:blip r:embed="rId4">
            <a:extLst>
              <a:ext uri="{28A0092B-C50C-407E-A947-70E740481C1C}">
                <a14:useLocalDpi xmlns:a14="http://schemas.microsoft.com/office/drawing/2010/main" val="0"/>
              </a:ext>
            </a:extLst>
          </a:blip>
          <a:srcRect/>
          <a:stretch>
            <a:fillRect/>
          </a:stretch>
        </p:blipFill>
        <p:spPr>
          <a:xfrm>
            <a:off x="457200" y="304800"/>
            <a:ext cx="8153400" cy="6278563"/>
          </a:xfrm>
          <a:noFill/>
        </p:spPr>
      </p:pic>
      <p:pic>
        <p:nvPicPr>
          <p:cNvPr id="36869" name="Picture 5" descr="BTN_govt-interactiv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629400" y="6456363"/>
            <a:ext cx="25146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defRPr/>
            </a:pPr>
            <a:r>
              <a:rPr lang="en-US" smtClean="0"/>
              <a:t>Judicial Review</a:t>
            </a:r>
          </a:p>
        </p:txBody>
      </p:sp>
      <p:sp>
        <p:nvSpPr>
          <p:cNvPr id="37891" name="Rectangle 3"/>
          <p:cNvSpPr>
            <a:spLocks noGrp="1" noChangeArrowheads="1"/>
          </p:cNvSpPr>
          <p:nvPr>
            <p:ph type="body" idx="1"/>
          </p:nvPr>
        </p:nvSpPr>
        <p:spPr/>
        <p:txBody>
          <a:bodyPr/>
          <a:lstStyle/>
          <a:p>
            <a:pPr eaLnBrk="1" hangingPunct="1">
              <a:lnSpc>
                <a:spcPct val="90000"/>
              </a:lnSpc>
            </a:pPr>
            <a:r>
              <a:rPr lang="en-US" altLang="en-US" sz="2800" smtClean="0"/>
              <a:t>The Courts can decide if a government action is constitutional.</a:t>
            </a:r>
          </a:p>
          <a:p>
            <a:pPr eaLnBrk="1" hangingPunct="1">
              <a:lnSpc>
                <a:spcPct val="90000"/>
              </a:lnSpc>
            </a:pPr>
            <a:endParaRPr lang="en-US" altLang="en-US" sz="2200" smtClean="0"/>
          </a:p>
          <a:p>
            <a:pPr lvl="1" eaLnBrk="1" hangingPunct="1">
              <a:lnSpc>
                <a:spcPct val="90000"/>
              </a:lnSpc>
            </a:pPr>
            <a:r>
              <a:rPr lang="en-US" altLang="en-US" sz="2200" smtClean="0"/>
              <a:t>The power of judicial review is held by all federal courts and most state courts. </a:t>
            </a:r>
          </a:p>
          <a:p>
            <a:pPr lvl="1" eaLnBrk="1" hangingPunct="1">
              <a:lnSpc>
                <a:spcPct val="90000"/>
              </a:lnSpc>
            </a:pPr>
            <a:endParaRPr lang="en-US" altLang="en-US" sz="2200" smtClean="0"/>
          </a:p>
          <a:p>
            <a:pPr lvl="1" eaLnBrk="1" hangingPunct="1">
              <a:lnSpc>
                <a:spcPct val="90000"/>
              </a:lnSpc>
            </a:pPr>
            <a:r>
              <a:rPr lang="en-US" altLang="en-US" sz="2200" smtClean="0"/>
              <a:t>Judicial review was established as a necessary power of the courts by Supreme Court Chief Justice John Marshal in the case </a:t>
            </a:r>
            <a:r>
              <a:rPr lang="en-US" altLang="en-US" sz="2200" i="1" smtClean="0"/>
              <a:t>Marbury </a:t>
            </a:r>
            <a:r>
              <a:rPr lang="en-US" altLang="en-US" sz="2200" smtClean="0"/>
              <a:t>v. </a:t>
            </a:r>
            <a:r>
              <a:rPr lang="en-US" altLang="en-US" sz="2200" i="1" smtClean="0"/>
              <a:t>Madison </a:t>
            </a:r>
            <a:r>
              <a:rPr lang="en-US" altLang="en-US" sz="2200" smtClean="0"/>
              <a:t>in 1803.</a:t>
            </a:r>
          </a:p>
          <a:p>
            <a:pPr lvl="1" eaLnBrk="1" hangingPunct="1">
              <a:lnSpc>
                <a:spcPct val="90000"/>
              </a:lnSpc>
            </a:pPr>
            <a:endParaRPr lang="en-US" altLang="en-US" sz="2200" smtClean="0"/>
          </a:p>
          <a:p>
            <a:pPr lvl="1" eaLnBrk="1" hangingPunct="1">
              <a:lnSpc>
                <a:spcPct val="90000"/>
              </a:lnSpc>
            </a:pPr>
            <a:r>
              <a:rPr lang="en-US" altLang="en-US" sz="2200" smtClean="0"/>
              <a:t>Most acts are found to be constitutional, but the Supreme Court has struck down many presidential, congressional, and state measures over the years.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defRPr/>
            </a:pPr>
            <a:r>
              <a:rPr lang="en-US" smtClean="0"/>
              <a:t>Federalism</a:t>
            </a:r>
          </a:p>
        </p:txBody>
      </p:sp>
      <p:sp>
        <p:nvSpPr>
          <p:cNvPr id="38915" name="Rectangle 3"/>
          <p:cNvSpPr>
            <a:spLocks noGrp="1" noChangeArrowheads="1"/>
          </p:cNvSpPr>
          <p:nvPr>
            <p:ph type="body" idx="1"/>
          </p:nvPr>
        </p:nvSpPr>
        <p:spPr/>
        <p:txBody>
          <a:bodyPr/>
          <a:lstStyle/>
          <a:p>
            <a:pPr eaLnBrk="1" hangingPunct="1">
              <a:lnSpc>
                <a:spcPct val="90000"/>
              </a:lnSpc>
            </a:pPr>
            <a:r>
              <a:rPr lang="en-US" altLang="en-US" sz="2600" smtClean="0"/>
              <a:t>Federalism is a </a:t>
            </a:r>
            <a:r>
              <a:rPr lang="en-US" altLang="en-US" sz="2600" b="1" smtClean="0">
                <a:solidFill>
                  <a:srgbClr val="FF0000"/>
                </a:solidFill>
              </a:rPr>
              <a:t>compromise</a:t>
            </a:r>
            <a:r>
              <a:rPr lang="en-US" altLang="en-US" sz="2600" smtClean="0"/>
              <a:t> between an all-powerful central government and an independent state government.</a:t>
            </a:r>
            <a:endParaRPr lang="en-US" altLang="en-US" sz="2800" smtClean="0"/>
          </a:p>
          <a:p>
            <a:pPr eaLnBrk="1" hangingPunct="1">
              <a:lnSpc>
                <a:spcPct val="90000"/>
              </a:lnSpc>
            </a:pPr>
            <a:endParaRPr lang="en-US" altLang="en-US" sz="2400" smtClean="0"/>
          </a:p>
          <a:p>
            <a:pPr lvl="1" eaLnBrk="1" hangingPunct="1">
              <a:lnSpc>
                <a:spcPct val="90000"/>
              </a:lnSpc>
            </a:pPr>
            <a:r>
              <a:rPr lang="en-US" altLang="en-US" sz="2400" smtClean="0"/>
              <a:t>It corrected the weaknesses of the Articles of Confederation without replacing them with a British-style monarchy. </a:t>
            </a:r>
          </a:p>
          <a:p>
            <a:pPr lvl="1" eaLnBrk="1" hangingPunct="1">
              <a:lnSpc>
                <a:spcPct val="90000"/>
              </a:lnSpc>
            </a:pPr>
            <a:endParaRPr lang="en-US" altLang="en-US" sz="2400" smtClean="0"/>
          </a:p>
          <a:p>
            <a:pPr lvl="1" eaLnBrk="1" hangingPunct="1">
              <a:lnSpc>
                <a:spcPct val="90000"/>
              </a:lnSpc>
            </a:pPr>
            <a:r>
              <a:rPr lang="en-US" altLang="en-US" sz="2400" smtClean="0"/>
              <a:t>The Framers felt that too much governmental power threatened liberty.</a:t>
            </a:r>
          </a:p>
          <a:p>
            <a:pPr lvl="1" eaLnBrk="1" hangingPunct="1">
              <a:lnSpc>
                <a:spcPct val="90000"/>
              </a:lnSpc>
            </a:pPr>
            <a:endParaRPr lang="en-US" altLang="en-US" sz="2400" smtClean="0"/>
          </a:p>
          <a:p>
            <a:pPr lvl="1" eaLnBrk="1" hangingPunct="1">
              <a:lnSpc>
                <a:spcPct val="90000"/>
              </a:lnSpc>
            </a:pPr>
            <a:r>
              <a:rPr lang="en-US" altLang="en-US" sz="2400" smtClean="0"/>
              <a:t>Federalism helps prevent that power from being abused, by dividing governmental power.</a:t>
            </a:r>
          </a:p>
        </p:txBody>
      </p:sp>
      <p:sp>
        <p:nvSpPr>
          <p:cNvPr id="38916" name="Rectangle 5"/>
          <p:cNvSpPr>
            <a:spLocks noChangeArrowheads="1"/>
          </p:cNvSpPr>
          <p:nvPr/>
        </p:nvSpPr>
        <p:spPr bwMode="auto">
          <a:xfrm>
            <a:off x="8077200" y="624840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0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Footer Placeholder 2"/>
          <p:cNvSpPr>
            <a:spLocks noGrp="1"/>
          </p:cNvSpPr>
          <p:nvPr>
            <p:ph type="ftr" sz="quarter" idx="4294967295"/>
          </p:nvPr>
        </p:nvSpPr>
        <p:spPr bwMode="auto">
          <a:xfrm>
            <a:off x="3124200" y="6245225"/>
            <a:ext cx="2895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000"/>
          </a:p>
        </p:txBody>
      </p:sp>
      <p:sp>
        <p:nvSpPr>
          <p:cNvPr id="39939" name="Slide Number Placeholder 3"/>
          <p:cNvSpPr>
            <a:spLocks noGrp="1"/>
          </p:cNvSpPr>
          <p:nvPr>
            <p:ph type="sldNum" sz="quarter" idx="4294967295"/>
          </p:nvPr>
        </p:nvSpPr>
        <p:spPr bwMode="auto">
          <a:xfrm>
            <a:off x="6553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endParaRPr lang="en-US" altLang="en-US" sz="1000"/>
          </a:p>
        </p:txBody>
      </p:sp>
      <p:sp>
        <p:nvSpPr>
          <p:cNvPr id="49157" name="Rectangle 2"/>
          <p:cNvSpPr>
            <a:spLocks noGrp="1" noChangeArrowheads="1"/>
          </p:cNvSpPr>
          <p:nvPr>
            <p:ph type="title"/>
          </p:nvPr>
        </p:nvSpPr>
        <p:spPr/>
        <p:txBody>
          <a:bodyPr/>
          <a:lstStyle/>
          <a:p>
            <a:pPr eaLnBrk="1" hangingPunct="1">
              <a:defRPr/>
            </a:pPr>
            <a:r>
              <a:rPr lang="en-US" smtClean="0"/>
              <a:t>Federalism, cont.</a:t>
            </a:r>
          </a:p>
        </p:txBody>
      </p:sp>
      <p:sp>
        <p:nvSpPr>
          <p:cNvPr id="39941" name="Rectangle 10"/>
          <p:cNvSpPr>
            <a:spLocks noGrp="1" noChangeArrowheads="1"/>
          </p:cNvSpPr>
          <p:nvPr>
            <p:ph type="body" sz="half" idx="2"/>
          </p:nvPr>
        </p:nvSpPr>
        <p:spPr>
          <a:xfrm>
            <a:off x="457200" y="4419600"/>
            <a:ext cx="8229600" cy="1706563"/>
          </a:xfrm>
        </p:spPr>
        <p:txBody>
          <a:bodyPr/>
          <a:lstStyle/>
          <a:p>
            <a:pPr eaLnBrk="1" hangingPunct="1">
              <a:lnSpc>
                <a:spcPct val="90000"/>
              </a:lnSpc>
            </a:pPr>
            <a:r>
              <a:rPr lang="en-US" altLang="en-US" sz="2800" smtClean="0"/>
              <a:t>The Constitution divides power among the State and Federal Governments.</a:t>
            </a:r>
          </a:p>
          <a:p>
            <a:pPr lvl="1" eaLnBrk="1" hangingPunct="1">
              <a:lnSpc>
                <a:spcPct val="90000"/>
              </a:lnSpc>
            </a:pPr>
            <a:r>
              <a:rPr lang="en-US" altLang="en-US" sz="2400" smtClean="0">
                <a:solidFill>
                  <a:schemeClr val="accent2"/>
                </a:solidFill>
              </a:rPr>
              <a:t>Why might the Constitution give the power to regulate trade among the States to the Federal Government?</a:t>
            </a:r>
          </a:p>
        </p:txBody>
      </p:sp>
      <p:pic>
        <p:nvPicPr>
          <p:cNvPr id="39942" name="Picture 14" descr="c03_s01_p074_rev"/>
          <p:cNvPicPr>
            <a:picLocks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1752600" y="1143000"/>
            <a:ext cx="5846763" cy="3271838"/>
          </a:xfrm>
          <a:noFill/>
        </p:spPr>
      </p:pic>
      <p:pic>
        <p:nvPicPr>
          <p:cNvPr id="39943" name="Picture 15" descr="ClicktoEnlar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43800" y="1143000"/>
            <a:ext cx="3333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defRPr/>
            </a:pPr>
            <a:r>
              <a:rPr lang="en-US" smtClean="0"/>
              <a:t>Review</a:t>
            </a:r>
          </a:p>
        </p:txBody>
      </p:sp>
      <p:sp>
        <p:nvSpPr>
          <p:cNvPr id="41987" name="Rectangle 3"/>
          <p:cNvSpPr>
            <a:spLocks noGrp="1" noChangeArrowheads="1"/>
          </p:cNvSpPr>
          <p:nvPr>
            <p:ph type="body" idx="1"/>
          </p:nvPr>
        </p:nvSpPr>
        <p:spPr/>
        <p:txBody>
          <a:bodyPr/>
          <a:lstStyle/>
          <a:p>
            <a:pPr eaLnBrk="1" hangingPunct="1"/>
            <a:r>
              <a:rPr lang="en-US" altLang="en-US" smtClean="0"/>
              <a:t>Now that you have learned about the six main principles on which the Constitution is based, go back and answer the Chapter Essential Question.</a:t>
            </a:r>
          </a:p>
          <a:p>
            <a:pPr lvl="1" eaLnBrk="1" hangingPunct="1"/>
            <a:r>
              <a:rPr lang="en-US" altLang="en-US" smtClean="0">
                <a:solidFill>
                  <a:schemeClr val="accent2"/>
                </a:solidFill>
              </a:rPr>
              <a:t>How has the Constitution lasted through changing times?</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Footer Placeholder 3"/>
          <p:cNvSpPr>
            <a:spLocks noGrp="1"/>
          </p:cNvSpPr>
          <p:nvPr>
            <p:ph type="ftr" sz="quarter" idx="4294967295"/>
          </p:nvPr>
        </p:nvSpPr>
        <p:spPr bwMode="auto">
          <a:xfrm>
            <a:off x="3124200" y="6245225"/>
            <a:ext cx="2895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000"/>
          </a:p>
        </p:txBody>
      </p:sp>
      <p:sp>
        <p:nvSpPr>
          <p:cNvPr id="6147" name="Slide Number Placeholder 4"/>
          <p:cNvSpPr>
            <a:spLocks noGrp="1"/>
          </p:cNvSpPr>
          <p:nvPr>
            <p:ph type="sldNum" sz="quarter" idx="4294967295"/>
          </p:nvPr>
        </p:nvSpPr>
        <p:spPr bwMode="auto">
          <a:xfrm>
            <a:off x="6553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endParaRPr lang="en-US" altLang="en-US" sz="1000"/>
          </a:p>
        </p:txBody>
      </p:sp>
      <p:sp>
        <p:nvSpPr>
          <p:cNvPr id="30724" name="Rectangle 2"/>
          <p:cNvSpPr>
            <a:spLocks noGrp="1" noChangeArrowheads="1"/>
          </p:cNvSpPr>
          <p:nvPr>
            <p:ph type="title" idx="4294967295"/>
          </p:nvPr>
        </p:nvSpPr>
        <p:spPr/>
        <p:txBody>
          <a:bodyPr/>
          <a:lstStyle/>
          <a:p>
            <a:pPr eaLnBrk="1" hangingPunct="1">
              <a:defRPr/>
            </a:pPr>
            <a:r>
              <a:rPr lang="en-US" smtClean="0"/>
              <a:t>Objectives</a:t>
            </a:r>
          </a:p>
        </p:txBody>
      </p:sp>
      <p:sp>
        <p:nvSpPr>
          <p:cNvPr id="6149" name="Rectangle 5"/>
          <p:cNvSpPr>
            <a:spLocks noGrp="1" noChangeArrowheads="1"/>
          </p:cNvSpPr>
          <p:nvPr>
            <p:ph type="body" idx="4294967295"/>
          </p:nvPr>
        </p:nvSpPr>
        <p:spPr/>
        <p:txBody>
          <a:bodyPr/>
          <a:lstStyle/>
          <a:p>
            <a:pPr marL="609600" indent="-609600" eaLnBrk="1" hangingPunct="1">
              <a:buFontTx/>
              <a:buAutoNum type="arabicPeriod"/>
            </a:pPr>
            <a:r>
              <a:rPr lang="en-US" altLang="en-US" smtClean="0"/>
              <a:t>Understand the basic outline of the Constitution.</a:t>
            </a:r>
          </a:p>
          <a:p>
            <a:pPr marL="609600" indent="-609600" eaLnBrk="1" hangingPunct="1">
              <a:buFontTx/>
              <a:buAutoNum type="arabicPeriod"/>
            </a:pPr>
            <a:r>
              <a:rPr lang="en-US" altLang="en-US" smtClean="0"/>
              <a:t>Understand the six basic principles of the Constitution: popular sovereignty, limited government, separation of powers, checks and balances, judicial review, and federalism. </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en-US" smtClean="0"/>
              <a:t>Key Terms</a:t>
            </a:r>
          </a:p>
        </p:txBody>
      </p:sp>
      <p:sp>
        <p:nvSpPr>
          <p:cNvPr id="7171" name="Rectangle 3"/>
          <p:cNvSpPr>
            <a:spLocks noGrp="1" noChangeArrowheads="1"/>
          </p:cNvSpPr>
          <p:nvPr>
            <p:ph type="body" idx="1"/>
          </p:nvPr>
        </p:nvSpPr>
        <p:spPr/>
        <p:txBody>
          <a:bodyPr/>
          <a:lstStyle/>
          <a:p>
            <a:pPr eaLnBrk="1" hangingPunct="1">
              <a:lnSpc>
                <a:spcPct val="90000"/>
              </a:lnSpc>
            </a:pPr>
            <a:r>
              <a:rPr lang="en-US" altLang="en-US" b="1" dirty="0" smtClean="0">
                <a:solidFill>
                  <a:srgbClr val="FF0000"/>
                </a:solidFill>
              </a:rPr>
              <a:t>limited </a:t>
            </a:r>
            <a:r>
              <a:rPr lang="en-US" altLang="en-US" b="1" dirty="0" smtClean="0">
                <a:solidFill>
                  <a:srgbClr val="FF0000"/>
                </a:solidFill>
              </a:rPr>
              <a:t>government</a:t>
            </a:r>
            <a:r>
              <a:rPr lang="en-US" altLang="en-US" dirty="0" smtClean="0">
                <a:solidFill>
                  <a:srgbClr val="FF0000"/>
                </a:solidFill>
              </a:rPr>
              <a:t>:</a:t>
            </a:r>
            <a:r>
              <a:rPr lang="en-US" altLang="en-US" dirty="0" smtClean="0"/>
              <a:t> the idea that government may only do those things that the people have given it the power to do</a:t>
            </a:r>
          </a:p>
          <a:p>
            <a:pPr eaLnBrk="1" hangingPunct="1">
              <a:lnSpc>
                <a:spcPct val="90000"/>
              </a:lnSpc>
            </a:pPr>
            <a:r>
              <a:rPr lang="en-US" altLang="en-US" b="1" dirty="0" smtClean="0">
                <a:solidFill>
                  <a:srgbClr val="FF0000"/>
                </a:solidFill>
              </a:rPr>
              <a:t>constitutionalism</a:t>
            </a:r>
            <a:r>
              <a:rPr lang="en-US" altLang="en-US" dirty="0" smtClean="0">
                <a:solidFill>
                  <a:srgbClr val="FF0000"/>
                </a:solidFill>
              </a:rPr>
              <a:t>:</a:t>
            </a:r>
            <a:r>
              <a:rPr lang="en-US" altLang="en-US" dirty="0" smtClean="0"/>
              <a:t> the idea that government must be conducted according to constitutional principles</a:t>
            </a:r>
          </a:p>
        </p:txBody>
      </p:sp>
      <p:sp>
        <p:nvSpPr>
          <p:cNvPr id="7172" name="Rectangle 5"/>
          <p:cNvSpPr>
            <a:spLocks noChangeArrowheads="1"/>
          </p:cNvSpPr>
          <p:nvPr/>
        </p:nvSpPr>
        <p:spPr bwMode="auto">
          <a:xfrm>
            <a:off x="8077200" y="617220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en-US" smtClean="0"/>
              <a:t>Key Terms, cont.</a:t>
            </a:r>
          </a:p>
        </p:txBody>
      </p:sp>
      <p:sp>
        <p:nvSpPr>
          <p:cNvPr id="8195" name="Rectangle 3"/>
          <p:cNvSpPr>
            <a:spLocks noGrp="1" noChangeArrowheads="1"/>
          </p:cNvSpPr>
          <p:nvPr>
            <p:ph type="body" idx="1"/>
          </p:nvPr>
        </p:nvSpPr>
        <p:spPr/>
        <p:txBody>
          <a:bodyPr/>
          <a:lstStyle/>
          <a:p>
            <a:pPr eaLnBrk="1" hangingPunct="1"/>
            <a:r>
              <a:rPr lang="en-US" altLang="en-US" b="1" dirty="0" smtClean="0">
                <a:solidFill>
                  <a:srgbClr val="FF0000"/>
                </a:solidFill>
              </a:rPr>
              <a:t>separation </a:t>
            </a:r>
            <a:r>
              <a:rPr lang="en-US" altLang="en-US" b="1" dirty="0" smtClean="0">
                <a:solidFill>
                  <a:srgbClr val="FF0000"/>
                </a:solidFill>
              </a:rPr>
              <a:t>of powers</a:t>
            </a:r>
            <a:r>
              <a:rPr lang="en-US" altLang="en-US" dirty="0" smtClean="0">
                <a:solidFill>
                  <a:srgbClr val="FF0000"/>
                </a:solidFill>
              </a:rPr>
              <a:t>:</a:t>
            </a:r>
            <a:r>
              <a:rPr lang="en-US" altLang="en-US" dirty="0" smtClean="0"/>
              <a:t> the principle that each of the basic powers of government—executive, legislative, and judicial—should be wielded by an independent branch of government</a:t>
            </a:r>
          </a:p>
          <a:p>
            <a:pPr eaLnBrk="1" hangingPunct="1">
              <a:buFontTx/>
              <a:buNone/>
            </a:pPr>
            <a:endParaRPr lang="en-US" altLang="en-US" sz="2800" dirty="0" smtClean="0"/>
          </a:p>
        </p:txBody>
      </p:sp>
      <p:sp>
        <p:nvSpPr>
          <p:cNvPr id="8196" name="Rectangle 5"/>
          <p:cNvSpPr>
            <a:spLocks noChangeArrowheads="1"/>
          </p:cNvSpPr>
          <p:nvPr/>
        </p:nvSpPr>
        <p:spPr bwMode="auto">
          <a:xfrm>
            <a:off x="8077200" y="624840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0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en-US" smtClean="0"/>
              <a:t>Key Terms, cont.</a:t>
            </a:r>
          </a:p>
        </p:txBody>
      </p:sp>
      <p:sp>
        <p:nvSpPr>
          <p:cNvPr id="9219" name="Rectangle 3"/>
          <p:cNvSpPr>
            <a:spLocks noGrp="1" noChangeArrowheads="1"/>
          </p:cNvSpPr>
          <p:nvPr>
            <p:ph type="body" idx="1"/>
          </p:nvPr>
        </p:nvSpPr>
        <p:spPr/>
        <p:txBody>
          <a:bodyPr/>
          <a:lstStyle/>
          <a:p>
            <a:pPr eaLnBrk="1" hangingPunct="1"/>
            <a:r>
              <a:rPr lang="en-US" altLang="en-US" b="1" smtClean="0">
                <a:solidFill>
                  <a:srgbClr val="FF0000"/>
                </a:solidFill>
              </a:rPr>
              <a:t>checks and balances</a:t>
            </a:r>
            <a:r>
              <a:rPr lang="en-US" altLang="en-US" smtClean="0">
                <a:solidFill>
                  <a:srgbClr val="FF0000"/>
                </a:solidFill>
              </a:rPr>
              <a:t>:</a:t>
            </a:r>
            <a:r>
              <a:rPr lang="en-US" altLang="en-US" smtClean="0"/>
              <a:t> the system under which each branch of government can check, or limit, the actions of the other branches</a:t>
            </a:r>
          </a:p>
          <a:p>
            <a:pPr eaLnBrk="1" hangingPunct="1"/>
            <a:r>
              <a:rPr lang="en-US" altLang="en-US" b="1" smtClean="0">
                <a:solidFill>
                  <a:srgbClr val="FF0000"/>
                </a:solidFill>
              </a:rPr>
              <a:t>veto</a:t>
            </a:r>
            <a:r>
              <a:rPr lang="en-US" altLang="en-US" smtClean="0">
                <a:solidFill>
                  <a:srgbClr val="FF0000"/>
                </a:solidFill>
              </a:rPr>
              <a:t>:</a:t>
            </a:r>
            <a:r>
              <a:rPr lang="en-US" altLang="en-US" smtClean="0"/>
              <a:t> to reject an act of Congress</a:t>
            </a:r>
          </a:p>
          <a:p>
            <a:pPr eaLnBrk="1" hangingPunct="1"/>
            <a:r>
              <a:rPr lang="en-US" altLang="en-US" b="1" smtClean="0">
                <a:solidFill>
                  <a:srgbClr val="FF0000"/>
                </a:solidFill>
              </a:rPr>
              <a:t>judicial review</a:t>
            </a:r>
            <a:r>
              <a:rPr lang="en-US" altLang="en-US" smtClean="0">
                <a:solidFill>
                  <a:srgbClr val="FF0000"/>
                </a:solidFill>
              </a:rPr>
              <a:t>:</a:t>
            </a:r>
            <a:r>
              <a:rPr lang="en-US" altLang="en-US" smtClean="0"/>
              <a:t> the power of a court to determine whether a government action is constitutional or not</a:t>
            </a:r>
          </a:p>
          <a:p>
            <a:pPr eaLnBrk="1" hangingPunct="1">
              <a:buFontTx/>
              <a:buNone/>
            </a:pPr>
            <a:r>
              <a:rPr lang="en-US" altLang="en-US" smtClean="0"/>
              <a:t> </a:t>
            </a:r>
          </a:p>
        </p:txBody>
      </p:sp>
      <p:sp>
        <p:nvSpPr>
          <p:cNvPr id="9220" name="Rectangle 5"/>
          <p:cNvSpPr>
            <a:spLocks noChangeArrowheads="1"/>
          </p:cNvSpPr>
          <p:nvPr/>
        </p:nvSpPr>
        <p:spPr bwMode="auto">
          <a:xfrm>
            <a:off x="8077200" y="624840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0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smtClean="0"/>
              <a:t>Key Terms, cont.</a:t>
            </a:r>
          </a:p>
        </p:txBody>
      </p:sp>
      <p:sp>
        <p:nvSpPr>
          <p:cNvPr id="10243" name="Rectangle 3"/>
          <p:cNvSpPr>
            <a:spLocks noGrp="1" noChangeArrowheads="1"/>
          </p:cNvSpPr>
          <p:nvPr>
            <p:ph type="body" idx="1"/>
          </p:nvPr>
        </p:nvSpPr>
        <p:spPr/>
        <p:txBody>
          <a:bodyPr/>
          <a:lstStyle/>
          <a:p>
            <a:pPr eaLnBrk="1" hangingPunct="1">
              <a:lnSpc>
                <a:spcPct val="90000"/>
              </a:lnSpc>
            </a:pPr>
            <a:r>
              <a:rPr lang="en-US" altLang="en-US" b="1" smtClean="0">
                <a:solidFill>
                  <a:srgbClr val="FF0000"/>
                </a:solidFill>
              </a:rPr>
              <a:t>unconstitutional</a:t>
            </a:r>
            <a:r>
              <a:rPr lang="en-US" altLang="en-US" smtClean="0">
                <a:solidFill>
                  <a:srgbClr val="FF0000"/>
                </a:solidFill>
              </a:rPr>
              <a:t>:</a:t>
            </a:r>
            <a:r>
              <a:rPr lang="en-US" altLang="en-US" smtClean="0"/>
              <a:t> in violation of a provision of the Constitution, and therefore illegal and of no effect</a:t>
            </a:r>
          </a:p>
          <a:p>
            <a:pPr eaLnBrk="1" hangingPunct="1">
              <a:lnSpc>
                <a:spcPct val="90000"/>
              </a:lnSpc>
            </a:pPr>
            <a:r>
              <a:rPr lang="en-US" altLang="en-US" b="1" smtClean="0">
                <a:solidFill>
                  <a:srgbClr val="FF0000"/>
                </a:solidFill>
              </a:rPr>
              <a:t>federalism</a:t>
            </a:r>
            <a:r>
              <a:rPr lang="en-US" altLang="en-US" smtClean="0">
                <a:solidFill>
                  <a:srgbClr val="FF0000"/>
                </a:solidFill>
              </a:rPr>
              <a:t>:</a:t>
            </a:r>
            <a:r>
              <a:rPr lang="en-US" altLang="en-US" smtClean="0"/>
              <a:t> the principle that political power should be divided between a central government and a number of regional governments</a:t>
            </a:r>
          </a:p>
        </p:txBody>
      </p:sp>
      <p:sp>
        <p:nvSpPr>
          <p:cNvPr id="10244" name="Rectangle 5"/>
          <p:cNvSpPr>
            <a:spLocks noChangeArrowheads="1"/>
          </p:cNvSpPr>
          <p:nvPr/>
        </p:nvSpPr>
        <p:spPr bwMode="auto">
          <a:xfrm>
            <a:off x="8001000" y="624840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0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eaLnBrk="1" hangingPunct="1">
              <a:defRPr/>
            </a:pPr>
            <a:r>
              <a:rPr lang="en-US" smtClean="0"/>
              <a:t>Introduction</a:t>
            </a:r>
          </a:p>
        </p:txBody>
      </p:sp>
      <p:sp>
        <p:nvSpPr>
          <p:cNvPr id="135171" name="Rectangle 3"/>
          <p:cNvSpPr>
            <a:spLocks noGrp="1" noChangeArrowheads="1"/>
          </p:cNvSpPr>
          <p:nvPr>
            <p:ph type="body" idx="1"/>
          </p:nvPr>
        </p:nvSpPr>
        <p:spPr/>
        <p:txBody>
          <a:bodyPr/>
          <a:lstStyle/>
          <a:p>
            <a:pPr eaLnBrk="1" hangingPunct="1"/>
            <a:r>
              <a:rPr lang="en-US" altLang="en-US" sz="2800" dirty="0" smtClean="0"/>
              <a:t>What are the </a:t>
            </a:r>
            <a:r>
              <a:rPr lang="en-US" altLang="en-US" sz="2800" dirty="0" smtClean="0"/>
              <a:t>four </a:t>
            </a:r>
            <a:r>
              <a:rPr lang="en-US" altLang="en-US" sz="2800" dirty="0" smtClean="0"/>
              <a:t>main principles on which the Constitution is based?</a:t>
            </a:r>
          </a:p>
          <a:p>
            <a:pPr eaLnBrk="1" hangingPunct="1"/>
            <a:endParaRPr lang="en-US" altLang="en-US" sz="2800" dirty="0" smtClean="0"/>
          </a:p>
          <a:p>
            <a:pPr lvl="1" eaLnBrk="1" hangingPunct="1"/>
            <a:r>
              <a:rPr lang="en-US" altLang="en-US" sz="2400" b="1" dirty="0" smtClean="0">
                <a:solidFill>
                  <a:srgbClr val="FF0000"/>
                </a:solidFill>
              </a:rPr>
              <a:t>Separation </a:t>
            </a:r>
            <a:r>
              <a:rPr lang="en-US" altLang="en-US" sz="2400" b="1" dirty="0" smtClean="0">
                <a:solidFill>
                  <a:srgbClr val="FF0000"/>
                </a:solidFill>
              </a:rPr>
              <a:t>of Powers</a:t>
            </a:r>
          </a:p>
          <a:p>
            <a:pPr lvl="1" eaLnBrk="1" hangingPunct="1"/>
            <a:r>
              <a:rPr lang="en-US" altLang="en-US" sz="2400" b="1" dirty="0" smtClean="0">
                <a:solidFill>
                  <a:srgbClr val="FF0000"/>
                </a:solidFill>
              </a:rPr>
              <a:t>Checks and Balances</a:t>
            </a:r>
          </a:p>
          <a:p>
            <a:pPr lvl="1" eaLnBrk="1" hangingPunct="1"/>
            <a:r>
              <a:rPr lang="en-US" altLang="en-US" sz="2400" b="1" dirty="0" smtClean="0">
                <a:solidFill>
                  <a:srgbClr val="FF0000"/>
                </a:solidFill>
              </a:rPr>
              <a:t>Judicial Review</a:t>
            </a:r>
          </a:p>
          <a:p>
            <a:pPr lvl="1" eaLnBrk="1" hangingPunct="1"/>
            <a:r>
              <a:rPr lang="en-US" altLang="en-US" sz="2400" b="1" dirty="0" smtClean="0">
                <a:solidFill>
                  <a:srgbClr val="FF0000"/>
                </a:solidFill>
              </a:rPr>
              <a:t>Federalism</a:t>
            </a:r>
            <a:endParaRPr lang="en-US" altLang="en-US" sz="2400" dirty="0" smtClean="0"/>
          </a:p>
          <a:p>
            <a:pPr lvl="1" eaLnBrk="1" hangingPunct="1"/>
            <a:r>
              <a:rPr lang="en-US" altLang="en-US" sz="2400" dirty="0" smtClean="0"/>
              <a:t>The Constitution embodies these key principles along with describing the basic structure of our government.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35171">
                                            <p:txEl>
                                              <p:pRg st="6" end="6"/>
                                            </p:txEl>
                                          </p:spTgt>
                                        </p:tgtEl>
                                        <p:attrNameLst>
                                          <p:attrName>style.visibility</p:attrName>
                                        </p:attrNameLst>
                                      </p:cBhvr>
                                      <p:to>
                                        <p:strVal val="visible"/>
                                      </p:to>
                                    </p:set>
                                    <p:anim calcmode="lin" valueType="num">
                                      <p:cBhvr additive="base">
                                        <p:cTn id="7" dur="500" fill="hold"/>
                                        <p:tgtEl>
                                          <p:spTgt spid="135171">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51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defRPr/>
            </a:pPr>
            <a:r>
              <a:rPr lang="en-US" smtClean="0"/>
              <a:t>Outline of the Constitution</a:t>
            </a:r>
          </a:p>
        </p:txBody>
      </p:sp>
      <p:sp>
        <p:nvSpPr>
          <p:cNvPr id="19459" name="Rectangle 3"/>
          <p:cNvSpPr>
            <a:spLocks noGrp="1" noChangeArrowheads="1"/>
          </p:cNvSpPr>
          <p:nvPr>
            <p:ph type="body" sz="half" idx="1"/>
          </p:nvPr>
        </p:nvSpPr>
        <p:spPr/>
        <p:txBody>
          <a:bodyPr/>
          <a:lstStyle/>
          <a:p>
            <a:pPr eaLnBrk="1" hangingPunct="1"/>
            <a:r>
              <a:rPr lang="en-US" altLang="en-US" sz="2400" smtClean="0"/>
              <a:t>The Constitution is organized in a simple fashion and is fairly brief.</a:t>
            </a:r>
          </a:p>
          <a:p>
            <a:pPr eaLnBrk="1" hangingPunct="1"/>
            <a:endParaRPr lang="en-US" altLang="en-US" sz="2400" smtClean="0"/>
          </a:p>
          <a:p>
            <a:pPr lvl="1" eaLnBrk="1" hangingPunct="1"/>
            <a:r>
              <a:rPr lang="en-US" altLang="en-US" sz="2200" smtClean="0"/>
              <a:t>In many areas it focuses more on principles than specific details. This helps it guide the nation through changing times.</a:t>
            </a:r>
          </a:p>
          <a:p>
            <a:pPr lvl="1" eaLnBrk="1" hangingPunct="1"/>
            <a:endParaRPr lang="en-US" altLang="en-US" sz="2200" smtClean="0"/>
          </a:p>
          <a:p>
            <a:pPr lvl="1" eaLnBrk="1" hangingPunct="1"/>
            <a:r>
              <a:rPr lang="en-US" altLang="en-US" sz="2200" smtClean="0"/>
              <a:t>The seven articles are followed by the 27 amendments.</a:t>
            </a:r>
            <a:endParaRPr lang="en-US" altLang="en-US" sz="2000" smtClean="0"/>
          </a:p>
        </p:txBody>
      </p:sp>
      <p:pic>
        <p:nvPicPr>
          <p:cNvPr id="19460" name="Picture 12" descr="c03_s01_p069"/>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419600" y="1524000"/>
            <a:ext cx="4419600" cy="3968750"/>
          </a:xfrm>
        </p:spPr>
      </p:pic>
      <p:pic>
        <p:nvPicPr>
          <p:cNvPr id="19461" name="Picture 13" descr="ClicktoEnlar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10625" y="1524000"/>
            <a:ext cx="3333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eaLnBrk="1" hangingPunct="1">
              <a:defRPr/>
            </a:pPr>
            <a:r>
              <a:rPr lang="en-US" smtClean="0"/>
              <a:t>Separation of Powers</a:t>
            </a:r>
          </a:p>
        </p:txBody>
      </p:sp>
      <p:sp>
        <p:nvSpPr>
          <p:cNvPr id="145411" name="Rectangle 3"/>
          <p:cNvSpPr>
            <a:spLocks noGrp="1" noChangeArrowheads="1"/>
          </p:cNvSpPr>
          <p:nvPr>
            <p:ph type="body" idx="1"/>
          </p:nvPr>
        </p:nvSpPr>
        <p:spPr/>
        <p:txBody>
          <a:bodyPr/>
          <a:lstStyle/>
          <a:p>
            <a:pPr eaLnBrk="1" hangingPunct="1"/>
            <a:r>
              <a:rPr lang="en-US" altLang="en-US" sz="2800" smtClean="0">
                <a:solidFill>
                  <a:schemeClr val="accent2"/>
                </a:solidFill>
              </a:rPr>
              <a:t>Checkpoint: How does the separation of powers keep government from becoming too powerful?</a:t>
            </a:r>
            <a:r>
              <a:rPr lang="en-US" altLang="en-US" sz="2800" smtClean="0"/>
              <a:t> </a:t>
            </a:r>
          </a:p>
          <a:p>
            <a:pPr lvl="1" eaLnBrk="1" hangingPunct="1"/>
            <a:r>
              <a:rPr lang="en-US" altLang="en-US" sz="2400" smtClean="0"/>
              <a:t>The Constitution divides power among the legislative, executive and judicial branches.</a:t>
            </a:r>
          </a:p>
          <a:p>
            <a:pPr lvl="2" eaLnBrk="1" hangingPunct="1"/>
            <a:r>
              <a:rPr lang="en-US" altLang="en-US" sz="2200" smtClean="0"/>
              <a:t>Congress makes the laws, the President executes and administers the laws, and the Supreme Court interprets the laws.</a:t>
            </a:r>
          </a:p>
          <a:p>
            <a:pPr lvl="2" eaLnBrk="1" hangingPunct="1"/>
            <a:endParaRPr lang="en-US" altLang="en-US" sz="2000" smtClean="0"/>
          </a:p>
          <a:p>
            <a:pPr lvl="1" eaLnBrk="1" hangingPunct="1"/>
            <a:r>
              <a:rPr lang="en-US" altLang="en-US" sz="2400" smtClean="0"/>
              <a:t>Separation of powers keeps a strong central government from being too powerful.</a:t>
            </a:r>
          </a:p>
          <a:p>
            <a:pPr lvl="2" eaLnBrk="1" hangingPunct="1"/>
            <a:r>
              <a:rPr lang="en-US" altLang="en-US" sz="2200" smtClean="0"/>
              <a:t>Too much power concentrated in any one branch could lead to abuses of that power.</a:t>
            </a:r>
            <a:endParaRPr lang="en-US" altLang="en-US" sz="200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45411">
                                            <p:txEl>
                                              <p:pRg st="4" end="4"/>
                                            </p:txEl>
                                          </p:spTgt>
                                        </p:tgtEl>
                                        <p:attrNameLst>
                                          <p:attrName>style.visibility</p:attrName>
                                        </p:attrNameLst>
                                      </p:cBhvr>
                                      <p:to>
                                        <p:strVal val="visible"/>
                                      </p:to>
                                    </p:set>
                                    <p:anim calcmode="lin" valueType="num">
                                      <p:cBhvr additive="base">
                                        <p:cTn id="7" dur="500" fill="hold"/>
                                        <p:tgtEl>
                                          <p:spTgt spid="145411">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5411">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5411">
                                            <p:txEl>
                                              <p:pRg st="5" end="5"/>
                                            </p:txEl>
                                          </p:spTgt>
                                        </p:tgtEl>
                                        <p:attrNameLst>
                                          <p:attrName>style.visibility</p:attrName>
                                        </p:attrNameLst>
                                      </p:cBhvr>
                                      <p:to>
                                        <p:strVal val="visible"/>
                                      </p:to>
                                    </p:set>
                                    <p:anim calcmode="lin" valueType="num">
                                      <p:cBhvr additive="base">
                                        <p:cTn id="11" dur="500" fill="hold"/>
                                        <p:tgtEl>
                                          <p:spTgt spid="145411">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54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41301e6b-ebc2-4cb7-90d5-2bf070cfcd25"/>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bfe61ff2-cda5-4279-8e3e-6a7ed1e8969d"/>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a36dd2a4-0be1-49c1-944f-15ecb3c258fa"/>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b2a5921b-6a64-4987-b215-d644f6a7a8a9"/>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83ea8035-806d-48fb-9da9-417caae88954"/>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abe69943-aea7-4220-854c-1e80c5e53bb4"/>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abe69943-aea7-4220-854c-1e80c5e53bb4"/>
</p:tagLst>
</file>

<file path=ppt/theme/theme1.xml><?xml version="1.0" encoding="utf-8"?>
<a:theme xmlns:a="http://schemas.openxmlformats.org/drawingml/2006/main" name="magruders_PPT_template">
  <a:themeElements>
    <a:clrScheme name="magruders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gruders_PPT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gruders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gruders_PP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gruders_PP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gruders_PP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gruders_PP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gruders_PP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gruders_PPT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gruders_PP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gruders_PP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gruders_PP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gruders_PP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gruders_PP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2004:Templates:My Templates:magruders_PPT_template.pot</Template>
  <TotalTime>1473</TotalTime>
  <Words>797</Words>
  <Application>Microsoft Office PowerPoint</Application>
  <PresentationFormat>On-screen Show (4:3)</PresentationFormat>
  <Paragraphs>80</Paragraphs>
  <Slides>16</Slides>
  <Notes>16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16</vt:i4>
      </vt:variant>
    </vt:vector>
  </HeadingPairs>
  <TitlesOfParts>
    <vt:vector size="20" baseType="lpstr">
      <vt:lpstr>Arial</vt:lpstr>
      <vt:lpstr>ＭＳ Ｐゴシック</vt:lpstr>
      <vt:lpstr>magruders_PPT_template</vt:lpstr>
      <vt:lpstr>Default Design</vt:lpstr>
      <vt:lpstr>Chapter 6:  Citizenship and the Constitution Section 1</vt:lpstr>
      <vt:lpstr>Objectives</vt:lpstr>
      <vt:lpstr>Key Terms</vt:lpstr>
      <vt:lpstr>Key Terms, cont.</vt:lpstr>
      <vt:lpstr>Key Terms, cont.</vt:lpstr>
      <vt:lpstr>Key Terms, cont.</vt:lpstr>
      <vt:lpstr>Introduction</vt:lpstr>
      <vt:lpstr>Outline of the Constitution</vt:lpstr>
      <vt:lpstr>Separation of Powers</vt:lpstr>
      <vt:lpstr>Checks and Balances</vt:lpstr>
      <vt:lpstr>Checks and Balances, cont.</vt:lpstr>
      <vt:lpstr>PowerPoint Presentation</vt:lpstr>
      <vt:lpstr>Judicial Review</vt:lpstr>
      <vt:lpstr>Federalism</vt:lpstr>
      <vt:lpstr>Federalism, cont.</vt:lpstr>
      <vt:lpstr>Review</vt:lpstr>
    </vt:vector>
  </TitlesOfParts>
  <Company>Six Red Marbles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8th Grade Social Studies</dc:creator>
  <cp:lastModifiedBy>Windows User</cp:lastModifiedBy>
  <cp:revision>52</cp:revision>
  <dcterms:created xsi:type="dcterms:W3CDTF">2008-10-30T18:12:25Z</dcterms:created>
  <dcterms:modified xsi:type="dcterms:W3CDTF">2018-11-20T18:43:46Z</dcterms:modified>
</cp:coreProperties>
</file>