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5"/>
  </p:handoutMasterIdLst>
  <p:sldIdLst>
    <p:sldId id="257" r:id="rId2"/>
    <p:sldId id="259" r:id="rId3"/>
    <p:sldId id="260" r:id="rId4"/>
    <p:sldId id="262" r:id="rId5"/>
    <p:sldId id="263" r:id="rId6"/>
    <p:sldId id="264" r:id="rId7"/>
    <p:sldId id="279" r:id="rId8"/>
    <p:sldId id="280" r:id="rId9"/>
    <p:sldId id="282" r:id="rId10"/>
    <p:sldId id="265" r:id="rId11"/>
    <p:sldId id="283" r:id="rId12"/>
    <p:sldId id="266" r:id="rId13"/>
    <p:sldId id="268" r:id="rId14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52E532-A542-4577-86C2-A191760A5E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915CC-881C-4317-9330-A8FB1F152A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72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DE606-3D81-43FA-86C7-F9BA75294D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17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E3745-4DD7-4B81-A730-2787C7BE82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64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8D8DF8-FDB5-4C61-A9BB-A0AFD3ACF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95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A7DAE-388F-4285-B990-E6F107478D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52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87E9B-9354-4166-BF29-F6C8A0DFB9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870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0AFA3-F9EB-4E0E-B5EA-FA616B5D68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64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57A90-7A1B-42F9-B2D6-B0E5EBFF5A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48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A021F-040D-43C5-BABC-35F9D731C3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773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DB5A85-97B8-4557-AB9C-6F6A88EE5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53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FA61A-7FA3-4B8F-996B-AFC9877CE4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55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BB717E-B47E-4655-A3B9-175B19BEC5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410200" y="5867400"/>
            <a:ext cx="30368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b="1"/>
              <a:t>James Madison, 4th president of the United States.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47477" y="152400"/>
            <a:ext cx="611257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400" b="1" dirty="0">
                <a:solidFill>
                  <a:srgbClr val="A50021"/>
                </a:solidFill>
              </a:rPr>
              <a:t>Chapter </a:t>
            </a:r>
            <a:r>
              <a:rPr lang="en-US" altLang="en-US" sz="4400" b="1" dirty="0" smtClean="0">
                <a:solidFill>
                  <a:srgbClr val="A50021"/>
                </a:solidFill>
              </a:rPr>
              <a:t>5</a:t>
            </a:r>
          </a:p>
          <a:p>
            <a:pPr algn="ctr"/>
            <a:r>
              <a:rPr lang="en-US" altLang="en-US" sz="4400" b="1" dirty="0" smtClean="0">
                <a:solidFill>
                  <a:srgbClr val="A50021"/>
                </a:solidFill>
              </a:rPr>
              <a:t>Main Ideas</a:t>
            </a:r>
            <a:endParaRPr lang="en-US" altLang="en-US" sz="4400" b="1" dirty="0">
              <a:solidFill>
                <a:srgbClr val="A50021"/>
              </a:solidFill>
            </a:endParaRPr>
          </a:p>
          <a:p>
            <a:pPr algn="ctr"/>
            <a:r>
              <a:rPr lang="en-US" altLang="en-US" sz="4400" b="1" dirty="0">
                <a:solidFill>
                  <a:srgbClr val="A50021"/>
                </a:solidFill>
              </a:rPr>
              <a:t>Shaping a New Nation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62000" y="2895600"/>
            <a:ext cx="37131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Americans adopt the Articles of Confederation. A new constitution is ratified after Federalists agree to include a Bill of Rights.</a:t>
            </a: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2743200"/>
            <a:ext cx="313213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371600" y="228600"/>
            <a:ext cx="7467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000" b="1">
                <a:solidFill>
                  <a:srgbClr val="003399"/>
                </a:solidFill>
              </a:rPr>
              <a:t>The Confederation Encounters Problems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85344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500" b="1"/>
              <a:t>Political and Economic Problems</a:t>
            </a:r>
          </a:p>
          <a:p>
            <a:r>
              <a:rPr lang="en-US" altLang="en-US" sz="2000"/>
              <a:t>•	Confederation lacked unity; states pursued their own interests</a:t>
            </a:r>
          </a:p>
          <a:p>
            <a:r>
              <a:rPr lang="en-US" altLang="en-US" sz="2000"/>
              <a:t>•	Congress amassed huge debt during Revolutionary War</a:t>
            </a:r>
          </a:p>
          <a:p>
            <a:r>
              <a:rPr lang="en-US" altLang="en-US" sz="2000"/>
              <a:t>•	Rhode Island rejected tariff on imports; foreign debt could not be paid</a:t>
            </a:r>
          </a:p>
        </p:txBody>
      </p:sp>
      <p:sp>
        <p:nvSpPr>
          <p:cNvPr id="24580" name="Line 8"/>
          <p:cNvSpPr>
            <a:spLocks noChangeShapeType="1"/>
          </p:cNvSpPr>
          <p:nvPr/>
        </p:nvSpPr>
        <p:spPr bwMode="auto">
          <a:xfrm>
            <a:off x="1447800" y="15240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8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5163"/>
            <a:ext cx="8686800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371600" y="228600"/>
            <a:ext cx="7467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000" b="1">
                <a:solidFill>
                  <a:srgbClr val="003399"/>
                </a:solidFill>
              </a:rPr>
              <a:t>The Confederation Encounters Problems</a:t>
            </a:r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1447800" y="15240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81000" y="1676400"/>
            <a:ext cx="83058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500" b="1"/>
              <a:t>Borrowers Versus Lenders</a:t>
            </a:r>
          </a:p>
          <a:p>
            <a:r>
              <a:rPr lang="en-US" altLang="en-US" sz="2000"/>
              <a:t>•	Creditors favored high taxes so they could be paid back</a:t>
            </a:r>
          </a:p>
          <a:p>
            <a:r>
              <a:rPr lang="en-US" altLang="en-US" sz="2000"/>
              <a:t>•	Taxes put farmers in debt; many lost land and livestock</a:t>
            </a:r>
          </a:p>
          <a:p>
            <a:r>
              <a:rPr lang="en-US" altLang="en-US" sz="2000"/>
              <a:t>•	Debtors wanted large supply of paper money; creditors wanted small supply of paper money (scarcity made the currency more valuable)</a:t>
            </a:r>
          </a:p>
        </p:txBody>
      </p:sp>
      <p:pic>
        <p:nvPicPr>
          <p:cNvPr id="25606" name="Picture 10" descr="gold-coins_st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8338"/>
            <a:ext cx="180022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1" descr="Silver Coins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5486400"/>
            <a:ext cx="1308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4" descr="business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20"/>
          <a:stretch>
            <a:fillRect/>
          </a:stretch>
        </p:blipFill>
        <p:spPr bwMode="auto">
          <a:xfrm>
            <a:off x="3657600" y="3657600"/>
            <a:ext cx="19192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04800" y="1676400"/>
            <a:ext cx="84582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500" b="1"/>
              <a:t>Foreign-Relations Problems</a:t>
            </a:r>
          </a:p>
          <a:p>
            <a:r>
              <a:rPr lang="en-US" altLang="en-US" sz="2000"/>
              <a:t>•	U.S. did not pay debts to British merchants or compensated Loyalists </a:t>
            </a:r>
          </a:p>
          <a:p>
            <a:r>
              <a:rPr lang="en-US" altLang="en-US" sz="2000"/>
              <a:t>•	In retaliation, Britain refused to evacuate forts on the Great Lakes</a:t>
            </a:r>
          </a:p>
          <a:p>
            <a:r>
              <a:rPr lang="en-US" altLang="en-US" sz="2000"/>
              <a:t>•	In 1784, Spain closed Mississippi River to American navigation</a:t>
            </a:r>
          </a:p>
          <a:p>
            <a:r>
              <a:rPr lang="en-US" altLang="en-US" sz="2000"/>
              <a:t>•	Westerners were unable to ship crops east through New Orleans</a:t>
            </a:r>
          </a:p>
          <a:p>
            <a:r>
              <a:rPr lang="en-US" altLang="en-US" sz="2000"/>
              <a:t>•	Overall, Congress was unable to resolve problems with foreign nations</a:t>
            </a:r>
          </a:p>
        </p:txBody>
      </p:sp>
      <p:sp>
        <p:nvSpPr>
          <p:cNvPr id="26628" name="Rectangle 12"/>
          <p:cNvSpPr>
            <a:spLocks noChangeArrowheads="1"/>
          </p:cNvSpPr>
          <p:nvPr/>
        </p:nvSpPr>
        <p:spPr bwMode="auto">
          <a:xfrm>
            <a:off x="1371600" y="228600"/>
            <a:ext cx="7467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000" b="1">
                <a:solidFill>
                  <a:srgbClr val="003399"/>
                </a:solidFill>
              </a:rPr>
              <a:t>The Confederation Encounters Problems</a:t>
            </a:r>
          </a:p>
        </p:txBody>
      </p:sp>
      <p:sp>
        <p:nvSpPr>
          <p:cNvPr id="26629" name="Line 13"/>
          <p:cNvSpPr>
            <a:spLocks noChangeShapeType="1"/>
          </p:cNvSpPr>
          <p:nvPr/>
        </p:nvSpPr>
        <p:spPr bwMode="auto">
          <a:xfrm>
            <a:off x="1447800" y="15240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02" name="Picture 14" descr="British%20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3048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5" descr="Old%20Spanish%20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00600"/>
            <a:ext cx="3048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23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23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295400" y="152400"/>
            <a:ext cx="7620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000" b="1">
                <a:solidFill>
                  <a:srgbClr val="003399"/>
                </a:solidFill>
              </a:rPr>
              <a:t>Nationalists Strengthen the Government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1524000" y="14478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04800" y="2209800"/>
            <a:ext cx="457200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500" b="1"/>
              <a:t>Shays’s Rebellion</a:t>
            </a:r>
          </a:p>
          <a:p>
            <a:r>
              <a:rPr lang="en-US" altLang="en-US" sz="2000"/>
              <a:t>•	1786–87 armed farmers demanded closing of courts to avoid losing farms</a:t>
            </a:r>
          </a:p>
          <a:p>
            <a:r>
              <a:rPr lang="en-US" altLang="en-US" sz="2000"/>
              <a:t>•	</a:t>
            </a:r>
            <a:r>
              <a:rPr lang="en-US" altLang="en-US" sz="2000" b="1">
                <a:solidFill>
                  <a:srgbClr val="008000"/>
                </a:solidFill>
              </a:rPr>
              <a:t>Shays’s Rebellion</a:t>
            </a:r>
            <a:r>
              <a:rPr lang="en-US" altLang="en-US" sz="2000"/>
              <a:t>-state militia defeated farmers led by Daniel Shays </a:t>
            </a:r>
          </a:p>
          <a:p>
            <a:r>
              <a:rPr lang="en-US" altLang="en-US" sz="2000"/>
              <a:t>•	Many leaders feared rebellion would spread through country </a:t>
            </a:r>
          </a:p>
          <a:p>
            <a:r>
              <a:rPr lang="en-US" altLang="en-US" sz="2000"/>
              <a:t>•	George Washington called for stronger national government</a:t>
            </a:r>
          </a:p>
        </p:txBody>
      </p:sp>
      <p:pic>
        <p:nvPicPr>
          <p:cNvPr id="14355" name="Picture 19" descr="sh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28384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0" descr="asset_upload_file867_119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21" descr="300px-Daniel_Shays_&amp;_Job_Shattu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71800"/>
            <a:ext cx="2857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0" y="327025"/>
            <a:ext cx="89154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4500" b="1">
                <a:solidFill>
                  <a:srgbClr val="A50021"/>
                </a:solidFill>
              </a:rPr>
              <a:t>Experimenting with </a:t>
            </a:r>
          </a:p>
          <a:p>
            <a:pPr algn="ctr">
              <a:lnSpc>
                <a:spcPct val="95000"/>
              </a:lnSpc>
            </a:pPr>
            <a:r>
              <a:rPr lang="en-US" altLang="en-US" sz="4500" b="1">
                <a:solidFill>
                  <a:srgbClr val="A50021"/>
                </a:solidFill>
              </a:rPr>
              <a:t>Confederation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219200" y="5257800"/>
            <a:ext cx="68595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Americans adopt the Articles of Confederation but find the new government too weak to solve the nation’s problems. </a:t>
            </a:r>
          </a:p>
        </p:txBody>
      </p:sp>
      <p:pic>
        <p:nvPicPr>
          <p:cNvPr id="5127" name="Picture 7" descr="STK1777_U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54"/>
          <a:stretch>
            <a:fillRect/>
          </a:stretch>
        </p:blipFill>
        <p:spPr bwMode="auto">
          <a:xfrm>
            <a:off x="1905000" y="2362200"/>
            <a:ext cx="5410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0" y="152400"/>
            <a:ext cx="7315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000" b="1">
                <a:solidFill>
                  <a:srgbClr val="003399"/>
                </a:solidFill>
              </a:rPr>
              <a:t>Americans Debate Republicanism</a:t>
            </a: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1600200" y="14478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2590800"/>
            <a:ext cx="50292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000" b="1"/>
              <a:t>Colonies Become States</a:t>
            </a:r>
          </a:p>
          <a:p>
            <a:r>
              <a:rPr lang="en-US" altLang="en-US" sz="1800"/>
              <a:t>•	</a:t>
            </a:r>
            <a:r>
              <a:rPr lang="en-US" altLang="en-US" sz="2500"/>
              <a:t>People considered self-governing colonies the basic political unit </a:t>
            </a:r>
          </a:p>
          <a:p>
            <a:r>
              <a:rPr lang="en-US" altLang="en-US" sz="2500"/>
              <a:t>	- colonists gave their allegiance to colony</a:t>
            </a:r>
          </a:p>
          <a:p>
            <a:r>
              <a:rPr lang="en-US" altLang="en-US" sz="2500"/>
              <a:t>	- idea persisted when colonies become states</a:t>
            </a:r>
          </a:p>
        </p:txBody>
      </p:sp>
      <p:pic>
        <p:nvPicPr>
          <p:cNvPr id="6155" name="Picture 11" descr="STK1777_U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7146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2400" y="1676400"/>
            <a:ext cx="86868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500" b="1"/>
              <a:t>State Constitutions</a:t>
            </a:r>
          </a:p>
          <a:p>
            <a:r>
              <a:rPr lang="en-US" altLang="en-US" sz="2000"/>
              <a:t>•	Many states limited powers of government leaders</a:t>
            </a:r>
          </a:p>
          <a:p>
            <a:r>
              <a:rPr lang="en-US" altLang="en-US" sz="2000"/>
              <a:t>•	Guaranteed specific rights to citizens; stressed liberty, not equality</a:t>
            </a:r>
          </a:p>
          <a:p>
            <a:r>
              <a:rPr lang="en-US" altLang="en-US" sz="2000"/>
              <a:t>•	Only white males could vote; there were property requirements for voting in some states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52400" y="4419600"/>
            <a:ext cx="84582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500" b="1"/>
              <a:t>Political Precedents</a:t>
            </a:r>
          </a:p>
          <a:p>
            <a:r>
              <a:rPr lang="en-US" altLang="en-US" sz="2000"/>
              <a:t>•	Previous republican governments could not be adapted to U.S. needs:</a:t>
            </a:r>
          </a:p>
          <a:p>
            <a:r>
              <a:rPr lang="en-US" altLang="en-US" sz="2000"/>
              <a:t>	- none balanced concerns of state and national governments</a:t>
            </a:r>
          </a:p>
          <a:p>
            <a:r>
              <a:rPr lang="en-US" altLang="en-US" sz="2000"/>
              <a:t>•	Ancient Greece, Rome, Italian city-states did not last</a:t>
            </a:r>
          </a:p>
        </p:txBody>
      </p:sp>
      <p:sp>
        <p:nvSpPr>
          <p:cNvPr id="18437" name="Rectangle 13"/>
          <p:cNvSpPr>
            <a:spLocks noChangeArrowheads="1"/>
          </p:cNvSpPr>
          <p:nvPr/>
        </p:nvSpPr>
        <p:spPr bwMode="auto">
          <a:xfrm>
            <a:off x="1524000" y="152400"/>
            <a:ext cx="7315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000" b="1">
                <a:solidFill>
                  <a:srgbClr val="003399"/>
                </a:solidFill>
              </a:rPr>
              <a:t>Americans Debate Republicanism</a:t>
            </a:r>
          </a:p>
        </p:txBody>
      </p:sp>
      <p:sp>
        <p:nvSpPr>
          <p:cNvPr id="18438" name="Line 14"/>
          <p:cNvSpPr>
            <a:spLocks noChangeShapeType="1"/>
          </p:cNvSpPr>
          <p:nvPr/>
        </p:nvSpPr>
        <p:spPr bwMode="auto">
          <a:xfrm>
            <a:off x="1600200" y="16002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20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066800" y="152400"/>
            <a:ext cx="78486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500" b="1">
                <a:solidFill>
                  <a:srgbClr val="003399"/>
                </a:solidFill>
              </a:rPr>
              <a:t>The Continental Congress Debates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1600200" y="8382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81000" y="1219200"/>
            <a:ext cx="85344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500" b="1"/>
              <a:t>Representation by Population or by State?</a:t>
            </a:r>
          </a:p>
          <a:p>
            <a:r>
              <a:rPr lang="en-US" altLang="en-US" sz="2000"/>
              <a:t>•	Size, population varied; represent people or states in Congress?</a:t>
            </a:r>
          </a:p>
          <a:p>
            <a:r>
              <a:rPr lang="en-US" altLang="en-US" sz="2000"/>
              <a:t>•	Congress believed it represented states; every state got one vote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28600" y="4572000"/>
            <a:ext cx="86106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500" b="1"/>
              <a:t>Supreme Power: Can It Be Divided?</a:t>
            </a:r>
          </a:p>
          <a:p>
            <a:r>
              <a:rPr lang="en-US" altLang="en-US" sz="2000"/>
              <a:t>•	</a:t>
            </a:r>
            <a:r>
              <a:rPr lang="en-US" altLang="en-US" sz="2000" b="1">
                <a:solidFill>
                  <a:srgbClr val="008000"/>
                </a:solidFill>
              </a:rPr>
              <a:t>Confederation</a:t>
            </a:r>
            <a:r>
              <a:rPr lang="en-US" altLang="en-US" sz="2000"/>
              <a:t> or alliance: national government, states share powers</a:t>
            </a:r>
          </a:p>
          <a:p>
            <a:r>
              <a:rPr lang="en-US" altLang="en-US" sz="2000"/>
              <a:t>•	</a:t>
            </a:r>
            <a:r>
              <a:rPr lang="en-US" altLang="en-US" sz="2000" b="1">
                <a:solidFill>
                  <a:srgbClr val="008000"/>
                </a:solidFill>
              </a:rPr>
              <a:t>Articles of Confederation</a:t>
            </a:r>
            <a:r>
              <a:rPr lang="en-US" altLang="en-US" sz="2000"/>
              <a:t>-laws assigning national, state powers </a:t>
            </a:r>
          </a:p>
          <a:p>
            <a:r>
              <a:rPr lang="en-US" altLang="en-US" sz="2000"/>
              <a:t>•	National government handled war, treaties, weights, measures, mail </a:t>
            </a:r>
          </a:p>
          <a:p>
            <a:r>
              <a:rPr lang="en-US" altLang="en-US" sz="2000"/>
              <a:t>•	No executive or court system established to enforce, interpret laws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  <p:bldP spid="922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52400" y="1371600"/>
            <a:ext cx="2362200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500" b="1"/>
              <a:t>Western Lands: Who Gets Them?</a:t>
            </a:r>
          </a:p>
          <a:p>
            <a:r>
              <a:rPr lang="en-US" altLang="en-US" sz="2000"/>
              <a:t>•	By 1779, 12 states approved the Articles of Confederation</a:t>
            </a:r>
          </a:p>
          <a:p>
            <a:r>
              <a:rPr lang="en-US" altLang="en-US" sz="2000"/>
              <a:t>•	Maryland approved when western land claims were given to U.S.</a:t>
            </a:r>
          </a:p>
          <a:p>
            <a:r>
              <a:rPr lang="en-US" altLang="en-US" sz="2000"/>
              <a:t>•	Articles of Confederation</a:t>
            </a:r>
          </a:p>
          <a:p>
            <a:r>
              <a:rPr lang="en-US" altLang="en-US" sz="2000"/>
              <a:t>	went into effect March 1781</a:t>
            </a:r>
          </a:p>
        </p:txBody>
      </p:sp>
      <p:sp>
        <p:nvSpPr>
          <p:cNvPr id="20484" name="Rectangle 21"/>
          <p:cNvSpPr>
            <a:spLocks noChangeArrowheads="1"/>
          </p:cNvSpPr>
          <p:nvPr/>
        </p:nvSpPr>
        <p:spPr bwMode="auto">
          <a:xfrm>
            <a:off x="914400" y="152400"/>
            <a:ext cx="82296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500" b="1">
                <a:solidFill>
                  <a:srgbClr val="003399"/>
                </a:solidFill>
              </a:rPr>
              <a:t>The Continental Congress Debates</a:t>
            </a:r>
          </a:p>
        </p:txBody>
      </p:sp>
      <p:sp>
        <p:nvSpPr>
          <p:cNvPr id="20485" name="Line 22"/>
          <p:cNvSpPr>
            <a:spLocks noChangeShapeType="1"/>
          </p:cNvSpPr>
          <p:nvPr/>
        </p:nvSpPr>
        <p:spPr bwMode="auto">
          <a:xfrm>
            <a:off x="1600200" y="8382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86" name="Picture 24" descr="scan0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90600"/>
            <a:ext cx="655955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" t="1741" r="1337"/>
          <a:stretch>
            <a:fillRect/>
          </a:stretch>
        </p:blipFill>
        <p:spPr bwMode="auto">
          <a:xfrm>
            <a:off x="304800" y="1371600"/>
            <a:ext cx="8610600" cy="47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066800" y="457200"/>
            <a:ext cx="8077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500" b="1"/>
              <a:t>Governing the Western Lands</a:t>
            </a:r>
          </a:p>
          <a:p>
            <a:r>
              <a:rPr lang="en-US" altLang="en-US" sz="2000"/>
              <a:t>•	</a:t>
            </a:r>
            <a:r>
              <a:rPr lang="en-US" altLang="en-US" sz="2000" b="1">
                <a:solidFill>
                  <a:srgbClr val="008000"/>
                </a:solidFill>
              </a:rPr>
              <a:t>Land Ordinance of 1785</a:t>
            </a:r>
            <a:r>
              <a:rPr lang="en-US" altLang="en-US" sz="2000"/>
              <a:t> created plan for surveying western 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SOL0207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1" b="49187"/>
          <a:stretch>
            <a:fillRect/>
          </a:stretch>
        </p:blipFill>
        <p:spPr bwMode="auto">
          <a:xfrm>
            <a:off x="304800" y="1752600"/>
            <a:ext cx="8534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1295400" y="228600"/>
            <a:ext cx="7620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500" b="1"/>
              <a:t>Governing the Western Lands</a:t>
            </a:r>
          </a:p>
          <a:p>
            <a:r>
              <a:rPr lang="en-US" altLang="en-US" sz="2000"/>
              <a:t>•  </a:t>
            </a:r>
            <a:r>
              <a:rPr lang="en-US" altLang="en-US" sz="2000" b="1">
                <a:solidFill>
                  <a:srgbClr val="008000"/>
                </a:solidFill>
              </a:rPr>
              <a:t>Northwest Ordinance of 1787</a:t>
            </a:r>
            <a:r>
              <a:rPr lang="en-US" altLang="en-US" sz="2000"/>
              <a:t>—plan for organizing territories, application for statehood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SOL0207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47" b="19620"/>
          <a:stretch>
            <a:fillRect/>
          </a:stretch>
        </p:blipFill>
        <p:spPr bwMode="auto">
          <a:xfrm>
            <a:off x="228600" y="228600"/>
            <a:ext cx="8686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SOL0207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65"/>
          <a:stretch>
            <a:fillRect/>
          </a:stretch>
        </p:blipFill>
        <p:spPr bwMode="auto">
          <a:xfrm>
            <a:off x="304800" y="4114800"/>
            <a:ext cx="86106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163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ＭＳ Ｐゴシック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School District of Greenville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8th Grade Social Studies</dc:creator>
  <cp:lastModifiedBy>Windows User</cp:lastModifiedBy>
  <cp:revision>15</cp:revision>
  <dcterms:created xsi:type="dcterms:W3CDTF">2007-09-24T11:53:54Z</dcterms:created>
  <dcterms:modified xsi:type="dcterms:W3CDTF">2018-10-31T13:33:10Z</dcterms:modified>
</cp:coreProperties>
</file>