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Lst>
  <p:notesMasterIdLst>
    <p:notesMasterId r:id="rId16"/>
  </p:notesMasterIdLst>
  <p:sldIdLst>
    <p:sldId id="256" r:id="rId2"/>
    <p:sldId id="264" r:id="rId3"/>
    <p:sldId id="276" r:id="rId4"/>
    <p:sldId id="294" r:id="rId5"/>
    <p:sldId id="277" r:id="rId6"/>
    <p:sldId id="278" r:id="rId7"/>
    <p:sldId id="290" r:id="rId8"/>
    <p:sldId id="298" r:id="rId9"/>
    <p:sldId id="280" r:id="rId10"/>
    <p:sldId id="281" r:id="rId11"/>
    <p:sldId id="287" r:id="rId12"/>
    <p:sldId id="301" r:id="rId13"/>
    <p:sldId id="283" r:id="rId14"/>
    <p:sldId id="288" r:id="rId15"/>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36558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74684" autoAdjust="0"/>
  </p:normalViewPr>
  <p:slideViewPr>
    <p:cSldViewPr>
      <p:cViewPr varScale="1">
        <p:scale>
          <a:sx n="65" d="100"/>
          <a:sy n="65" d="100"/>
        </p:scale>
        <p:origin x="19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B9CBC1D-2D99-4547-93BD-1824F781168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147" name="Rectangle 3">
            <a:extLst>
              <a:ext uri="{FF2B5EF4-FFF2-40B4-BE49-F238E27FC236}">
                <a16:creationId xmlns:a16="http://schemas.microsoft.com/office/drawing/2014/main" id="{1C3F078F-B2AE-4526-882F-65B405D0B0A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A775A72E-41FE-417D-8652-DC58FF86AF5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64512562-6B0C-45B0-A83D-56AE8F916D0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151" name="Rectangle 7">
            <a:extLst>
              <a:ext uri="{FF2B5EF4-FFF2-40B4-BE49-F238E27FC236}">
                <a16:creationId xmlns:a16="http://schemas.microsoft.com/office/drawing/2014/main" id="{8FBF943D-E8A3-43DE-96CC-689631D58DC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75C9641-3845-4801-9FFC-29A9EBE45C1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NOTE TO TEACHERS:  </a:t>
            </a:r>
            <a:r>
              <a:rPr lang="en-US" altLang="en-US" smtClean="0">
                <a:latin typeface="HelveticaNeueLTStd-Roman" charset="0"/>
                <a:ea typeface="ＭＳ Ｐゴシック" panose="020B0600070205080204" pitchFamily="34" charset="-128"/>
              </a:rPr>
              <a:t>Columns representing the States that had ratified ed the Constitution are placed in a row by the hand of God.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Checkpoint Answer: Because they felt the federal government would not be strong enough to abuse the rights of the people due to its separation of powers, and because the state constitutions already protected individual rights.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1143000" y="609600"/>
            <a:ext cx="7772400" cy="1012825"/>
          </a:xfrm>
          <a:effectLst/>
        </p:spPr>
        <p:txBody>
          <a:bodyPr/>
          <a:lstStyle>
            <a:lvl1pPr algn="r">
              <a:defRPr/>
            </a:lvl1pPr>
          </a:lstStyle>
          <a:p>
            <a:r>
              <a:rPr lang="en-US"/>
              <a:t>Click to edit Master title style</a:t>
            </a:r>
          </a:p>
        </p:txBody>
      </p:sp>
    </p:spTree>
    <p:extLst>
      <p:ext uri="{BB962C8B-B14F-4D97-AF65-F5344CB8AC3E}">
        <p14:creationId xmlns:p14="http://schemas.microsoft.com/office/powerpoint/2010/main" val="475516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016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7743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5791200" cy="990600"/>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4038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25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826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7666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004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04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6143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582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1780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2243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5791200"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16:creationId xmlns:a16="http://schemas.microsoft.com/office/drawing/2014/main" id="{032B25B3-E0A6-4E17-8502-445C1490D9CC}"/>
              </a:ext>
            </a:extLst>
          </p:cNvPr>
          <p:cNvSpPr>
            <a:spLocks noChangeArrowheads="1"/>
          </p:cNvSpPr>
          <p:nvPr/>
        </p:nvSpPr>
        <p:spPr bwMode="auto">
          <a:xfrm>
            <a:off x="3200400" y="6543675"/>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1000" b="1">
                <a:solidFill>
                  <a:schemeClr val="bg1"/>
                </a:solidFill>
              </a:rPr>
              <a:t>Copyright © Pearson Education, Inc.</a:t>
            </a:r>
          </a:p>
        </p:txBody>
      </p:sp>
      <p:sp>
        <p:nvSpPr>
          <p:cNvPr id="1029" name="Rectangle 5">
            <a:extLst>
              <a:ext uri="{FF2B5EF4-FFF2-40B4-BE49-F238E27FC236}">
                <a16:creationId xmlns:a16="http://schemas.microsoft.com/office/drawing/2014/main" id="{1E53C544-645A-442B-80AF-099C20B4A003}"/>
              </a:ext>
            </a:extLst>
          </p:cNvPr>
          <p:cNvSpPr>
            <a:spLocks noChangeArrowheads="1"/>
          </p:cNvSpPr>
          <p:nvPr/>
        </p:nvSpPr>
        <p:spPr bwMode="auto">
          <a:xfrm>
            <a:off x="6781800" y="6543675"/>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r>
              <a:rPr lang="en-US" altLang="en-US" sz="1000" b="1">
                <a:solidFill>
                  <a:schemeClr val="bg1"/>
                </a:solidFill>
              </a:rPr>
              <a:t>Slide </a:t>
            </a:r>
            <a:fld id="{047B0B01-E838-49EE-98FF-905F710556E3}" type="slidenum">
              <a:rPr lang="en-US" altLang="en-US" sz="1000" b="1" smtClean="0">
                <a:solidFill>
                  <a:schemeClr val="bg1"/>
                </a:solidFill>
              </a:rPr>
              <a:pPr algn="r" eaLnBrk="1" hangingPunct="1">
                <a:defRPr/>
              </a:pPr>
              <a:t>‹#›</a:t>
            </a:fld>
            <a:endParaRPr lang="en-US" altLang="en-US" sz="1000" b="1">
              <a:solidFill>
                <a:schemeClr val="bg1"/>
              </a:solidFill>
            </a:endParaRPr>
          </a:p>
        </p:txBody>
      </p:sp>
      <p:sp>
        <p:nvSpPr>
          <p:cNvPr id="1030" name="Rectangle 4">
            <a:extLst>
              <a:ext uri="{FF2B5EF4-FFF2-40B4-BE49-F238E27FC236}">
                <a16:creationId xmlns:a16="http://schemas.microsoft.com/office/drawing/2014/main" id="{7FBD39F0-C941-4042-80FD-74885AB68468}"/>
              </a:ext>
            </a:extLst>
          </p:cNvPr>
          <p:cNvSpPr>
            <a:spLocks noChangeArrowheads="1"/>
          </p:cNvSpPr>
          <p:nvPr userDrawn="1"/>
        </p:nvSpPr>
        <p:spPr bwMode="auto">
          <a:xfrm>
            <a:off x="0" y="65532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000" b="1">
                <a:solidFill>
                  <a:schemeClr val="bg1"/>
                </a:solidFill>
              </a:rPr>
              <a:t>Chapter 2, Section 5</a:t>
            </a:r>
          </a:p>
        </p:txBody>
      </p:sp>
    </p:spTree>
  </p:cSld>
  <p:clrMap bg1="lt1" tx1="dk1" bg2="lt2" tx2="dk2" accent1="accent1" accent2="accent2" accent3="accent3" accent4="accent4" accent5="accent5" accent6="accent6" hlink="hlink" folHlink="folHlink"/>
  <p:sldLayoutIdLst>
    <p:sldLayoutId id="2147483846"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pitchFamily="34" charset="0"/>
        </a:defRPr>
      </a:lvl2pPr>
      <a:lvl3pPr algn="l" rtl="0" eaLnBrk="0" fontAlgn="base" hangingPunct="0">
        <a:spcBef>
          <a:spcPct val="0"/>
        </a:spcBef>
        <a:spcAft>
          <a:spcPct val="0"/>
        </a:spcAft>
        <a:defRPr sz="3600">
          <a:solidFill>
            <a:schemeClr val="bg1"/>
          </a:solidFill>
          <a:latin typeface="Arial" pitchFamily="34" charset="0"/>
        </a:defRPr>
      </a:lvl3pPr>
      <a:lvl4pPr algn="l" rtl="0" eaLnBrk="0" fontAlgn="base" hangingPunct="0">
        <a:spcBef>
          <a:spcPct val="0"/>
        </a:spcBef>
        <a:spcAft>
          <a:spcPct val="0"/>
        </a:spcAft>
        <a:defRPr sz="3600">
          <a:solidFill>
            <a:schemeClr val="bg1"/>
          </a:solidFill>
          <a:latin typeface="Arial" pitchFamily="34" charset="0"/>
        </a:defRPr>
      </a:lvl4pPr>
      <a:lvl5pPr algn="l" rtl="0" eaLnBrk="0" fontAlgn="base" hangingPunct="0">
        <a:spcBef>
          <a:spcPct val="0"/>
        </a:spcBef>
        <a:spcAft>
          <a:spcPct val="0"/>
        </a:spcAft>
        <a:defRPr sz="3600">
          <a:solidFill>
            <a:schemeClr val="bg1"/>
          </a:solidFill>
          <a:latin typeface="Arial" pitchFamily="34" charset="0"/>
        </a:defRPr>
      </a:lvl5pPr>
      <a:lvl6pPr marL="457200" algn="l" rtl="0" fontAlgn="base">
        <a:spcBef>
          <a:spcPct val="0"/>
        </a:spcBef>
        <a:spcAft>
          <a:spcPct val="0"/>
        </a:spcAft>
        <a:defRPr sz="3600">
          <a:solidFill>
            <a:schemeClr val="bg1"/>
          </a:solidFill>
          <a:latin typeface="Arial" pitchFamily="34" charset="0"/>
        </a:defRPr>
      </a:lvl6pPr>
      <a:lvl7pPr marL="914400" algn="l" rtl="0" fontAlgn="base">
        <a:spcBef>
          <a:spcPct val="0"/>
        </a:spcBef>
        <a:spcAft>
          <a:spcPct val="0"/>
        </a:spcAft>
        <a:defRPr sz="3600">
          <a:solidFill>
            <a:schemeClr val="bg1"/>
          </a:solidFill>
          <a:latin typeface="Arial" pitchFamily="34" charset="0"/>
        </a:defRPr>
      </a:lvl7pPr>
      <a:lvl8pPr marL="1371600" algn="l" rtl="0" fontAlgn="base">
        <a:spcBef>
          <a:spcPct val="0"/>
        </a:spcBef>
        <a:spcAft>
          <a:spcPct val="0"/>
        </a:spcAft>
        <a:defRPr sz="3600">
          <a:solidFill>
            <a:schemeClr val="bg1"/>
          </a:solidFill>
          <a:latin typeface="Arial" pitchFamily="34" charset="0"/>
        </a:defRPr>
      </a:lvl8pPr>
      <a:lvl9pPr marL="1828800" algn="l" rtl="0" fontAlgn="base">
        <a:spcBef>
          <a:spcPct val="0"/>
        </a:spcBef>
        <a:spcAft>
          <a:spcPct val="0"/>
        </a:spcAft>
        <a:defRPr sz="3600">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3"/>
          <p:cNvSpPr>
            <a:spLocks noGrp="1" noChangeArrowheads="1"/>
          </p:cNvSpPr>
          <p:nvPr>
            <p:ph type="ctrTitle"/>
          </p:nvPr>
        </p:nvSpPr>
        <p:spPr>
          <a:xfrm>
            <a:off x="1143000" y="457200"/>
            <a:ext cx="7772400" cy="3429000"/>
          </a:xfrm>
          <a:ln>
            <a:solidFill>
              <a:srgbClr val="00B050"/>
            </a:solidFill>
          </a:ln>
          <a:effectLst>
            <a:outerShdw dist="35921" dir="2700000" algn="ctr" rotWithShape="0">
              <a:schemeClr val="tx1"/>
            </a:outerShdw>
          </a:effectLst>
        </p:spPr>
        <p:txBody>
          <a:bodyPr/>
          <a:lstStyle/>
          <a:p>
            <a:pPr eaLnBrk="1" hangingPunct="1"/>
            <a:r>
              <a:rPr lang="en-US" altLang="en-US" sz="3000" dirty="0" smtClean="0"/>
              <a:t>Chapter </a:t>
            </a:r>
            <a:r>
              <a:rPr lang="en-US" altLang="en-US" sz="3000" dirty="0"/>
              <a:t>5</a:t>
            </a:r>
            <a:r>
              <a:rPr lang="en-US" altLang="en-US" sz="3000" dirty="0" smtClean="0"/>
              <a:t/>
            </a:r>
            <a:br>
              <a:rPr lang="en-US" altLang="en-US" sz="3000" dirty="0" smtClean="0"/>
            </a:br>
            <a:r>
              <a:rPr lang="en-US" altLang="en-US" sz="3000" dirty="0" smtClean="0"/>
              <a:t>Section </a:t>
            </a:r>
            <a:r>
              <a:rPr lang="en-US" altLang="en-US" sz="3000" dirty="0" smtClean="0"/>
              <a:t>4</a:t>
            </a:r>
            <a:endParaRPr lang="en-US" altLang="en-US" sz="3000" dirty="0"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Anti-Federalist Writings</a:t>
            </a:r>
          </a:p>
        </p:txBody>
      </p:sp>
      <p:sp>
        <p:nvSpPr>
          <p:cNvPr id="22531" name="Rectangle 3"/>
          <p:cNvSpPr>
            <a:spLocks noGrp="1" noChangeArrowheads="1"/>
          </p:cNvSpPr>
          <p:nvPr>
            <p:ph type="body" idx="1"/>
          </p:nvPr>
        </p:nvSpPr>
        <p:spPr/>
        <p:txBody>
          <a:bodyPr/>
          <a:lstStyle/>
          <a:p>
            <a:pPr eaLnBrk="1" hangingPunct="1">
              <a:lnSpc>
                <a:spcPct val="90000"/>
              </a:lnSpc>
            </a:pPr>
            <a:r>
              <a:rPr lang="en-US" altLang="en-US" sz="2800" smtClean="0"/>
              <a:t>Anti-Federalists also wrote many essays, pamphlets, and letters</a:t>
            </a:r>
          </a:p>
          <a:p>
            <a:pPr eaLnBrk="1" hangingPunct="1">
              <a:lnSpc>
                <a:spcPct val="90000"/>
              </a:lnSpc>
            </a:pPr>
            <a:endParaRPr lang="en-US" altLang="en-US" sz="2800" smtClean="0"/>
          </a:p>
          <a:p>
            <a:pPr lvl="1" eaLnBrk="1" hangingPunct="1">
              <a:lnSpc>
                <a:spcPct val="90000"/>
              </a:lnSpc>
            </a:pPr>
            <a:r>
              <a:rPr lang="en-US" altLang="en-US" sz="2200" smtClean="0"/>
              <a:t>The essays by “Brutus” were most likely written by Robert Yates. They were first published in New York.</a:t>
            </a:r>
          </a:p>
          <a:p>
            <a:pPr lvl="1" eaLnBrk="1" hangingPunct="1">
              <a:lnSpc>
                <a:spcPct val="90000"/>
              </a:lnSpc>
            </a:pPr>
            <a:endParaRPr lang="en-US" altLang="en-US" sz="2200" smtClean="0"/>
          </a:p>
          <a:p>
            <a:pPr lvl="1" eaLnBrk="1" hangingPunct="1">
              <a:lnSpc>
                <a:spcPct val="90000"/>
              </a:lnSpc>
            </a:pPr>
            <a:r>
              <a:rPr lang="en-US" altLang="en-US" sz="2200" smtClean="0"/>
              <a:t>Richard Henry Lee of Virginia wrote a number of pamphlets and letters using the name “The Federal Farmer.”</a:t>
            </a:r>
            <a:endParaRPr lang="en-US" altLang="en-US" sz="2400" smtClean="0"/>
          </a:p>
          <a:p>
            <a:pPr lvl="1" eaLnBrk="1" hangingPunct="1">
              <a:lnSpc>
                <a:spcPct val="90000"/>
              </a:lnSpc>
            </a:pPr>
            <a:endParaRPr lang="en-US" altLang="en-US" sz="2400" smtClean="0"/>
          </a:p>
          <a:p>
            <a:pPr eaLnBrk="1" hangingPunct="1">
              <a:lnSpc>
                <a:spcPct val="90000"/>
              </a:lnSpc>
            </a:pPr>
            <a:r>
              <a:rPr lang="en-US" altLang="en-US" sz="2800" smtClean="0"/>
              <a:t>Around the country, debate over ratification was fed by these various written works expressing strong views on both sides.</a:t>
            </a:r>
          </a:p>
        </p:txBody>
      </p:sp>
      <p:sp>
        <p:nvSpPr>
          <p:cNvPr id="22532" name="Rectangle 5"/>
          <p:cNvSpPr>
            <a:spLocks noChangeArrowheads="1"/>
          </p:cNvSpPr>
          <p:nvPr/>
        </p:nvSpPr>
        <p:spPr bwMode="auto">
          <a:xfrm>
            <a:off x="8001000" y="61722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Ratification Debate</a:t>
            </a:r>
          </a:p>
        </p:txBody>
      </p:sp>
      <p:sp>
        <p:nvSpPr>
          <p:cNvPr id="24579" name="Rectangle 4"/>
          <p:cNvSpPr>
            <a:spLocks noGrp="1" noChangeArrowheads="1"/>
          </p:cNvSpPr>
          <p:nvPr>
            <p:ph type="body" sz="half" idx="1"/>
          </p:nvPr>
        </p:nvSpPr>
        <p:spPr>
          <a:xfrm>
            <a:off x="457200" y="1219200"/>
            <a:ext cx="4038600" cy="3352800"/>
          </a:xfrm>
        </p:spPr>
        <p:txBody>
          <a:bodyPr/>
          <a:lstStyle/>
          <a:p>
            <a:pPr eaLnBrk="1" hangingPunct="1"/>
            <a:r>
              <a:rPr lang="en-US" altLang="en-US" sz="2400" smtClean="0"/>
              <a:t>Ratification was swift in some states and bitterly contested in others. </a:t>
            </a:r>
          </a:p>
          <a:p>
            <a:pPr eaLnBrk="1" hangingPunct="1"/>
            <a:endParaRPr lang="en-US" altLang="en-US" sz="2400" smtClean="0"/>
          </a:p>
          <a:p>
            <a:pPr eaLnBrk="1" hangingPunct="1"/>
            <a:r>
              <a:rPr lang="en-US" altLang="en-US" sz="2400" smtClean="0"/>
              <a:t>Approval of the Constitution required ratification by nine states. </a:t>
            </a:r>
          </a:p>
        </p:txBody>
      </p:sp>
      <p:pic>
        <p:nvPicPr>
          <p:cNvPr id="24580" name="Picture 5" descr="c02_s05_p061_lef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1219200"/>
            <a:ext cx="4495800" cy="3194050"/>
          </a:xfrm>
        </p:spPr>
      </p:pic>
      <p:sp>
        <p:nvSpPr>
          <p:cNvPr id="24581" name="Text Box 6"/>
          <p:cNvSpPr txBox="1">
            <a:spLocks noChangeArrowheads="1"/>
          </p:cNvSpPr>
          <p:nvPr/>
        </p:nvSpPr>
        <p:spPr bwMode="auto">
          <a:xfrm>
            <a:off x="457200" y="4572000"/>
            <a:ext cx="85344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8138" indent="-3381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lnSpc>
                <a:spcPct val="90000"/>
              </a:lnSpc>
            </a:pPr>
            <a:endParaRPr lang="en-US" altLang="en-US" sz="2800"/>
          </a:p>
          <a:p>
            <a:pPr eaLnBrk="1" hangingPunct="1">
              <a:lnSpc>
                <a:spcPct val="90000"/>
              </a:lnSpc>
            </a:pPr>
            <a:r>
              <a:rPr lang="en-US" altLang="en-US" sz="2800"/>
              <a:t>On </a:t>
            </a:r>
            <a:r>
              <a:rPr lang="en-US" altLang="en-US" sz="2800" b="1">
                <a:solidFill>
                  <a:srgbClr val="FF0000"/>
                </a:solidFill>
              </a:rPr>
              <a:t>June 21, 1788</a:t>
            </a:r>
            <a:r>
              <a:rPr lang="en-US" altLang="en-US" sz="2800"/>
              <a:t>, New Hampshire became the ninth ratifying state.</a:t>
            </a:r>
          </a:p>
          <a:p>
            <a:pPr eaLnBrk="1" hangingPunct="1">
              <a:spcBef>
                <a:spcPct val="50000"/>
              </a:spcBef>
              <a:buFontTx/>
              <a:buNone/>
            </a:pPr>
            <a:endParaRPr lang="en-US" altLang="en-US" sz="2800"/>
          </a:p>
        </p:txBody>
      </p:sp>
      <p:pic>
        <p:nvPicPr>
          <p:cNvPr id="24582" name="Picture 7" descr="ClicktoEnla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2850" y="1381125"/>
            <a:ext cx="3333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Trouble with Ratification</a:t>
            </a:r>
          </a:p>
        </p:txBody>
      </p:sp>
      <p:sp>
        <p:nvSpPr>
          <p:cNvPr id="152579" name="Rectangle 3"/>
          <p:cNvSpPr>
            <a:spLocks noGrp="1" noChangeArrowheads="1"/>
          </p:cNvSpPr>
          <p:nvPr>
            <p:ph type="body" idx="1"/>
          </p:nvPr>
        </p:nvSpPr>
        <p:spPr/>
        <p:txBody>
          <a:bodyPr/>
          <a:lstStyle/>
          <a:p>
            <a:pPr eaLnBrk="1" hangingPunct="1"/>
            <a:r>
              <a:rPr lang="en-US" altLang="en-US" sz="2800" smtClean="0"/>
              <a:t>Even though 9 states had ratified the Constitution, without the support of the key states of </a:t>
            </a:r>
            <a:r>
              <a:rPr lang="en-US" altLang="en-US" sz="2800" b="1" smtClean="0">
                <a:solidFill>
                  <a:srgbClr val="FF0000"/>
                </a:solidFill>
              </a:rPr>
              <a:t>New York</a:t>
            </a:r>
            <a:r>
              <a:rPr lang="en-US" altLang="en-US" sz="2800" smtClean="0"/>
              <a:t> and </a:t>
            </a:r>
            <a:r>
              <a:rPr lang="en-US" altLang="en-US" sz="2800" b="1" smtClean="0">
                <a:solidFill>
                  <a:srgbClr val="FF0000"/>
                </a:solidFill>
              </a:rPr>
              <a:t>Virginia</a:t>
            </a:r>
            <a:r>
              <a:rPr lang="en-US" altLang="en-US" sz="2800" smtClean="0"/>
              <a:t>, the Constitution would fail.</a:t>
            </a:r>
          </a:p>
          <a:p>
            <a:pPr eaLnBrk="1" hangingPunct="1"/>
            <a:endParaRPr lang="en-US" altLang="en-US" sz="2800" smtClean="0"/>
          </a:p>
          <a:p>
            <a:pPr lvl="1" eaLnBrk="1" hangingPunct="1"/>
            <a:r>
              <a:rPr lang="en-US" altLang="en-US" sz="2400" smtClean="0"/>
              <a:t>In Virginia, James Madison, George Washington, and Thomas Jefferson supported the Federalists against Anti-Federalists led by Patrick Henry, James Monroe, and George Mason.</a:t>
            </a:r>
          </a:p>
          <a:p>
            <a:pPr lvl="1" eaLnBrk="1" hangingPunct="1"/>
            <a:r>
              <a:rPr lang="en-US" altLang="en-US" sz="2400" smtClean="0"/>
              <a:t>New York was deadlocked until Alexander Hamilton helped turn the tide for the Federalists.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52579">
                                            <p:txEl>
                                              <p:pRg st="3" end="3"/>
                                            </p:txEl>
                                          </p:spTgt>
                                        </p:tgtEl>
                                        <p:attrNameLst>
                                          <p:attrName>style.visibility</p:attrName>
                                        </p:attrNameLst>
                                      </p:cBhvr>
                                      <p:to>
                                        <p:strVal val="visible"/>
                                      </p:to>
                                    </p:set>
                                    <p:anim calcmode="lin" valueType="num">
                                      <p:cBhvr additive="base">
                                        <p:cTn id="7"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Success</a:t>
            </a:r>
          </a:p>
        </p:txBody>
      </p:sp>
      <p:sp>
        <p:nvSpPr>
          <p:cNvPr id="28675" name="Rectangle 3"/>
          <p:cNvSpPr>
            <a:spLocks noGrp="1" noChangeArrowheads="1"/>
          </p:cNvSpPr>
          <p:nvPr>
            <p:ph type="body" sz="half" idx="1"/>
          </p:nvPr>
        </p:nvSpPr>
        <p:spPr/>
        <p:txBody>
          <a:bodyPr/>
          <a:lstStyle/>
          <a:p>
            <a:pPr eaLnBrk="1" hangingPunct="1"/>
            <a:r>
              <a:rPr lang="en-US" altLang="en-US" sz="2800" smtClean="0"/>
              <a:t>When Virginia and New York ratified the Constitution by narrow votes, success was finally ensured.</a:t>
            </a:r>
          </a:p>
          <a:p>
            <a:pPr eaLnBrk="1" hangingPunct="1"/>
            <a:endParaRPr lang="en-US" altLang="en-US" sz="2800" smtClean="0"/>
          </a:p>
          <a:p>
            <a:pPr eaLnBrk="1" hangingPunct="1"/>
            <a:r>
              <a:rPr lang="en-US" altLang="en-US" sz="2800" smtClean="0"/>
              <a:t>Eventually all 13 states ratified the Constitution.</a:t>
            </a:r>
          </a:p>
        </p:txBody>
      </p:sp>
      <p:sp>
        <p:nvSpPr>
          <p:cNvPr id="28676" name="Rectangle 7"/>
          <p:cNvSpPr>
            <a:spLocks noChangeArrowheads="1"/>
          </p:cNvSpPr>
          <p:nvPr/>
        </p:nvSpPr>
        <p:spPr bwMode="auto">
          <a:xfrm>
            <a:off x="79248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000"/>
          </a:p>
        </p:txBody>
      </p:sp>
      <p:pic>
        <p:nvPicPr>
          <p:cNvPr id="28677" name="Picture 9" descr="c02_s05_p061_righ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49825" y="1143000"/>
            <a:ext cx="3841750" cy="5334000"/>
          </a:xfrm>
        </p:spPr>
      </p:pic>
      <p:pic>
        <p:nvPicPr>
          <p:cNvPr id="28678" name="Picture 10" descr="ClicktoEnla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1066800"/>
            <a:ext cx="3333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Review</a:t>
            </a:r>
          </a:p>
        </p:txBody>
      </p:sp>
      <p:sp>
        <p:nvSpPr>
          <p:cNvPr id="34819" name="Rectangle 3"/>
          <p:cNvSpPr>
            <a:spLocks noGrp="1" noChangeArrowheads="1"/>
          </p:cNvSpPr>
          <p:nvPr>
            <p:ph type="body" idx="1"/>
          </p:nvPr>
        </p:nvSpPr>
        <p:spPr/>
        <p:txBody>
          <a:bodyPr/>
          <a:lstStyle/>
          <a:p>
            <a:pPr eaLnBrk="1" hangingPunct="1"/>
            <a:r>
              <a:rPr lang="en-US" altLang="en-US" smtClean="0"/>
              <a:t>Now that you have learned about the issues that arose the vigorous debate over the ratification of the Constitution, go back and answer the Chapter Essential Question.</a:t>
            </a:r>
          </a:p>
          <a:p>
            <a:pPr lvl="1" eaLnBrk="1" hangingPunct="1"/>
            <a:r>
              <a:rPr lang="en-US" altLang="en-US" smtClean="0">
                <a:solidFill>
                  <a:schemeClr val="accent2"/>
                </a:solidFill>
              </a:rPr>
              <a:t>How does the Constitution reflect the times in which it was written?</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p:txBody>
          <a:bodyPr/>
          <a:lstStyle/>
          <a:p>
            <a:pPr eaLnBrk="1" hangingPunct="1"/>
            <a:r>
              <a:rPr lang="en-US" altLang="en-US" smtClean="0"/>
              <a:t>Objectives</a:t>
            </a:r>
          </a:p>
        </p:txBody>
      </p:sp>
      <p:sp>
        <p:nvSpPr>
          <p:cNvPr id="6149" name="Rectangle 5"/>
          <p:cNvSpPr>
            <a:spLocks noGrp="1" noChangeArrowheads="1"/>
          </p:cNvSpPr>
          <p:nvPr>
            <p:ph type="body" idx="4294967295"/>
          </p:nvPr>
        </p:nvSpPr>
        <p:spPr/>
        <p:txBody>
          <a:bodyPr/>
          <a:lstStyle/>
          <a:p>
            <a:pPr marL="609600" indent="-609600" eaLnBrk="1" hangingPunct="1">
              <a:buFontTx/>
              <a:buAutoNum type="arabicPeriod"/>
            </a:pPr>
            <a:r>
              <a:rPr lang="en-US" altLang="en-US" smtClean="0"/>
              <a:t>Identify the opposing sides in the fight for ratification and describe the major arguments for and against the proposed Constitution.</a:t>
            </a:r>
          </a:p>
          <a:p>
            <a:pPr marL="609600" indent="-609600" eaLnBrk="1" hangingPunct="1">
              <a:buFontTx/>
              <a:buAutoNum type="arabicPeriod"/>
            </a:pPr>
            <a:r>
              <a:rPr lang="en-US" altLang="en-US" smtClean="0"/>
              <a:t>Describe the inauguration of the new government of the United States of America.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Key Terms</a:t>
            </a:r>
          </a:p>
        </p:txBody>
      </p:sp>
      <p:sp>
        <p:nvSpPr>
          <p:cNvPr id="8195" name="Rectangle 3"/>
          <p:cNvSpPr>
            <a:spLocks noGrp="1" noChangeArrowheads="1"/>
          </p:cNvSpPr>
          <p:nvPr>
            <p:ph type="body" idx="1"/>
          </p:nvPr>
        </p:nvSpPr>
        <p:spPr/>
        <p:txBody>
          <a:bodyPr/>
          <a:lstStyle/>
          <a:p>
            <a:pPr eaLnBrk="1" hangingPunct="1"/>
            <a:r>
              <a:rPr lang="en-US" altLang="en-US" b="1" smtClean="0">
                <a:solidFill>
                  <a:srgbClr val="FF0000"/>
                </a:solidFill>
              </a:rPr>
              <a:t>Federalist</a:t>
            </a:r>
            <a:r>
              <a:rPr lang="en-US" altLang="en-US" smtClean="0">
                <a:solidFill>
                  <a:srgbClr val="FF0000"/>
                </a:solidFill>
              </a:rPr>
              <a:t>:</a:t>
            </a:r>
            <a:r>
              <a:rPr lang="en-US" altLang="en-US" smtClean="0"/>
              <a:t> a person </a:t>
            </a:r>
            <a:r>
              <a:rPr lang="en-US" altLang="en-US" i="1" smtClean="0"/>
              <a:t>favoring</a:t>
            </a:r>
            <a:r>
              <a:rPr lang="en-US" altLang="en-US" smtClean="0"/>
              <a:t> ratification of the proposed U.S. Constitution</a:t>
            </a:r>
          </a:p>
          <a:p>
            <a:pPr eaLnBrk="1" hangingPunct="1"/>
            <a:r>
              <a:rPr lang="en-US" altLang="en-US" b="1" smtClean="0">
                <a:solidFill>
                  <a:srgbClr val="FF0000"/>
                </a:solidFill>
              </a:rPr>
              <a:t>Anti-Federalist</a:t>
            </a:r>
            <a:r>
              <a:rPr lang="en-US" altLang="en-US" smtClean="0">
                <a:solidFill>
                  <a:srgbClr val="FF0000"/>
                </a:solidFill>
              </a:rPr>
              <a:t>:</a:t>
            </a:r>
            <a:r>
              <a:rPr lang="en-US" altLang="en-US" smtClean="0"/>
              <a:t> a person </a:t>
            </a:r>
            <a:r>
              <a:rPr lang="en-US" altLang="en-US" i="1" smtClean="0"/>
              <a:t>opposing</a:t>
            </a:r>
            <a:r>
              <a:rPr lang="en-US" altLang="en-US" smtClean="0"/>
              <a:t> ratification of the proposed U.S. Constitution</a:t>
            </a:r>
          </a:p>
        </p:txBody>
      </p:sp>
      <p:sp>
        <p:nvSpPr>
          <p:cNvPr id="8196" name="Rectangle 5"/>
          <p:cNvSpPr>
            <a:spLocks noChangeArrowheads="1"/>
          </p:cNvSpPr>
          <p:nvPr/>
        </p:nvSpPr>
        <p:spPr bwMode="auto">
          <a:xfrm>
            <a:off x="80010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Introduction</a:t>
            </a:r>
          </a:p>
        </p:txBody>
      </p:sp>
      <p:sp>
        <p:nvSpPr>
          <p:cNvPr id="135171" name="Rectangle 3"/>
          <p:cNvSpPr>
            <a:spLocks noGrp="1" noChangeArrowheads="1"/>
          </p:cNvSpPr>
          <p:nvPr>
            <p:ph type="body" idx="1"/>
          </p:nvPr>
        </p:nvSpPr>
        <p:spPr/>
        <p:txBody>
          <a:bodyPr/>
          <a:lstStyle/>
          <a:p>
            <a:pPr eaLnBrk="1" hangingPunct="1">
              <a:lnSpc>
                <a:spcPct val="90000"/>
              </a:lnSpc>
            </a:pPr>
            <a:r>
              <a:rPr lang="en-US" altLang="en-US" smtClean="0"/>
              <a:t>What issues aroused the vigorous debate over the ratification of the Constitution?</a:t>
            </a:r>
          </a:p>
          <a:p>
            <a:pPr eaLnBrk="1" hangingPunct="1">
              <a:lnSpc>
                <a:spcPct val="90000"/>
              </a:lnSpc>
            </a:pPr>
            <a:endParaRPr lang="en-US" altLang="en-US" smtClean="0"/>
          </a:p>
          <a:p>
            <a:pPr lvl="1" eaLnBrk="1" hangingPunct="1">
              <a:lnSpc>
                <a:spcPct val="90000"/>
              </a:lnSpc>
            </a:pPr>
            <a:r>
              <a:rPr lang="en-US" altLang="en-US" smtClean="0"/>
              <a:t>The key issues debated included:</a:t>
            </a:r>
          </a:p>
          <a:p>
            <a:pPr lvl="2" eaLnBrk="1" hangingPunct="1">
              <a:lnSpc>
                <a:spcPct val="90000"/>
              </a:lnSpc>
            </a:pPr>
            <a:r>
              <a:rPr lang="en-US" altLang="en-US" smtClean="0"/>
              <a:t>How strong should the new central government be to avoid the problems faced under the Articles of Confederation?</a:t>
            </a:r>
          </a:p>
          <a:p>
            <a:pPr lvl="2" eaLnBrk="1" hangingPunct="1">
              <a:lnSpc>
                <a:spcPct val="90000"/>
              </a:lnSpc>
            </a:pPr>
            <a:r>
              <a:rPr lang="en-US" altLang="en-US" smtClean="0"/>
              <a:t>Why didn’t the Constitution have a Bill of Rights, and was one really necessary?</a:t>
            </a:r>
          </a:p>
          <a:p>
            <a:pPr lvl="2" eaLnBrk="1" hangingPunct="1">
              <a:lnSpc>
                <a:spcPct val="90000"/>
              </a:lnSpc>
            </a:pPr>
            <a:r>
              <a:rPr lang="en-US" altLang="en-US" smtClean="0"/>
              <a:t>Did Congress and the presidency have too much power?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35171">
                                            <p:txEl>
                                              <p:pRg st="5" end="5"/>
                                            </p:txEl>
                                          </p:spTgt>
                                        </p:tgtEl>
                                        <p:attrNameLst>
                                          <p:attrName>style.visibility</p:attrName>
                                        </p:attrNameLst>
                                      </p:cBhvr>
                                      <p:to>
                                        <p:strVal val="visible"/>
                                      </p:to>
                                    </p:set>
                                    <p:anim calcmode="lin" valueType="num">
                                      <p:cBhvr additive="base">
                                        <p:cTn id="7" dur="500" fill="hold"/>
                                        <p:tgtEl>
                                          <p:spTgt spid="13517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A New Government</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z="2800" smtClean="0"/>
              <a:t>The Articles of Confederation could only be amended by a unanimous vote of all 13 states.</a:t>
            </a:r>
          </a:p>
          <a:p>
            <a:pPr eaLnBrk="1" hangingPunct="1">
              <a:lnSpc>
                <a:spcPct val="90000"/>
              </a:lnSpc>
            </a:pPr>
            <a:endParaRPr lang="en-US" altLang="en-US" sz="2800" smtClean="0"/>
          </a:p>
          <a:p>
            <a:pPr eaLnBrk="1" hangingPunct="1">
              <a:lnSpc>
                <a:spcPct val="90000"/>
              </a:lnSpc>
            </a:pPr>
            <a:r>
              <a:rPr lang="en-US" altLang="en-US" sz="2800" smtClean="0"/>
              <a:t>But the delegates at the Constitutional Convention decided to require only 9 of 13 states to ratify the Constitution.</a:t>
            </a:r>
          </a:p>
          <a:p>
            <a:pPr lvl="1" eaLnBrk="1" hangingPunct="1">
              <a:lnSpc>
                <a:spcPct val="90000"/>
              </a:lnSpc>
            </a:pPr>
            <a:r>
              <a:rPr lang="en-US" altLang="en-US" sz="2200" smtClean="0"/>
              <a:t>They felt that a unanimous vote would be too difficult to achieve, and that the Articles were being replaced rather than amended.</a:t>
            </a:r>
            <a:endParaRPr lang="en-US" altLang="en-US" sz="2400" smtClean="0"/>
          </a:p>
          <a:p>
            <a:pPr eaLnBrk="1" hangingPunct="1">
              <a:lnSpc>
                <a:spcPct val="90000"/>
              </a:lnSpc>
            </a:pPr>
            <a:endParaRPr lang="en-US" altLang="en-US" sz="2800" smtClean="0"/>
          </a:p>
          <a:p>
            <a:pPr eaLnBrk="1" hangingPunct="1">
              <a:lnSpc>
                <a:spcPct val="90000"/>
              </a:lnSpc>
            </a:pPr>
            <a:r>
              <a:rPr lang="en-US" altLang="en-US" sz="2800" smtClean="0"/>
              <a:t>Copies of the new Constitution were sent to the states on September 18, 1787.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79248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000"/>
          </a:p>
        </p:txBody>
      </p:sp>
      <p:sp>
        <p:nvSpPr>
          <p:cNvPr id="14339" name="Rectangle 7"/>
          <p:cNvSpPr>
            <a:spLocks noGrp="1" noChangeArrowheads="1"/>
          </p:cNvSpPr>
          <p:nvPr>
            <p:ph type="title"/>
          </p:nvPr>
        </p:nvSpPr>
        <p:spPr/>
        <p:txBody>
          <a:bodyPr/>
          <a:lstStyle/>
          <a:p>
            <a:pPr eaLnBrk="1" hangingPunct="1"/>
            <a:r>
              <a:rPr lang="en-US" altLang="en-US" smtClean="0"/>
              <a:t>Federalists</a:t>
            </a:r>
          </a:p>
        </p:txBody>
      </p:sp>
      <p:sp>
        <p:nvSpPr>
          <p:cNvPr id="14340" name="Rectangle 8"/>
          <p:cNvSpPr>
            <a:spLocks noGrp="1" noChangeArrowheads="1"/>
          </p:cNvSpPr>
          <p:nvPr>
            <p:ph type="body" sz="half" idx="1"/>
          </p:nvPr>
        </p:nvSpPr>
        <p:spPr>
          <a:xfrm>
            <a:off x="457200" y="1219200"/>
            <a:ext cx="4495800" cy="4906963"/>
          </a:xfrm>
        </p:spPr>
        <p:txBody>
          <a:bodyPr/>
          <a:lstStyle/>
          <a:p>
            <a:pPr eaLnBrk="1" hangingPunct="1">
              <a:lnSpc>
                <a:spcPct val="90000"/>
              </a:lnSpc>
            </a:pPr>
            <a:r>
              <a:rPr lang="en-US" altLang="en-US" sz="2800" smtClean="0"/>
              <a:t>Supporters of ratification were called Federalists.</a:t>
            </a:r>
          </a:p>
          <a:p>
            <a:pPr eaLnBrk="1" hangingPunct="1">
              <a:lnSpc>
                <a:spcPct val="90000"/>
              </a:lnSpc>
              <a:buFontTx/>
              <a:buNone/>
            </a:pPr>
            <a:endParaRPr lang="en-US" altLang="en-US" sz="2800" smtClean="0"/>
          </a:p>
          <a:p>
            <a:pPr lvl="1" eaLnBrk="1" hangingPunct="1">
              <a:lnSpc>
                <a:spcPct val="90000"/>
              </a:lnSpc>
            </a:pPr>
            <a:r>
              <a:rPr lang="en-US" altLang="en-US" sz="2400" smtClean="0"/>
              <a:t>They argued that the </a:t>
            </a:r>
            <a:r>
              <a:rPr lang="en-US" altLang="en-US" sz="2400" b="1" smtClean="0">
                <a:solidFill>
                  <a:srgbClr val="FF0000"/>
                </a:solidFill>
              </a:rPr>
              <a:t>Articles of Confederation were weak</a:t>
            </a:r>
            <a:r>
              <a:rPr lang="en-US" altLang="en-US" sz="2400" smtClean="0"/>
              <a:t> and needed to be replaced.</a:t>
            </a:r>
          </a:p>
          <a:p>
            <a:pPr lvl="1" eaLnBrk="1" hangingPunct="1">
              <a:lnSpc>
                <a:spcPct val="90000"/>
              </a:lnSpc>
            </a:pPr>
            <a:endParaRPr lang="en-US" altLang="en-US" sz="2400" smtClean="0"/>
          </a:p>
          <a:p>
            <a:pPr lvl="1" eaLnBrk="1" hangingPunct="1">
              <a:lnSpc>
                <a:spcPct val="90000"/>
              </a:lnSpc>
            </a:pPr>
            <a:r>
              <a:rPr lang="en-US" altLang="en-US" sz="2400" smtClean="0"/>
              <a:t>Alexander Hamilton was a leader among the Federalists</a:t>
            </a:r>
          </a:p>
        </p:txBody>
      </p:sp>
      <p:pic>
        <p:nvPicPr>
          <p:cNvPr id="14341" name="Picture 11" descr="c02_s05_p060_hammy"/>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75225" y="1219200"/>
            <a:ext cx="4168775" cy="4479925"/>
          </a:xfrm>
          <a:noFill/>
        </p:spPr>
      </p:pic>
      <p:sp>
        <p:nvSpPr>
          <p:cNvPr id="14342" name="Text Box 6"/>
          <p:cNvSpPr txBox="1">
            <a:spLocks noChangeArrowheads="1"/>
          </p:cNvSpPr>
          <p:nvPr/>
        </p:nvSpPr>
        <p:spPr bwMode="auto">
          <a:xfrm>
            <a:off x="5165725" y="5834063"/>
            <a:ext cx="2179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800"/>
              <a:t>Alexander Hamilton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Anti-Federalists</a:t>
            </a:r>
          </a:p>
        </p:txBody>
      </p:sp>
      <p:sp>
        <p:nvSpPr>
          <p:cNvPr id="16387" name="Rectangle 3"/>
          <p:cNvSpPr>
            <a:spLocks noGrp="1" noChangeArrowheads="1"/>
          </p:cNvSpPr>
          <p:nvPr>
            <p:ph type="body" idx="1"/>
          </p:nvPr>
        </p:nvSpPr>
        <p:spPr/>
        <p:txBody>
          <a:bodyPr/>
          <a:lstStyle/>
          <a:p>
            <a:pPr eaLnBrk="1" hangingPunct="1">
              <a:lnSpc>
                <a:spcPct val="90000"/>
              </a:lnSpc>
            </a:pPr>
            <a:r>
              <a:rPr lang="en-US" altLang="en-US" smtClean="0"/>
              <a:t>Opponents of ratification were called Anti-Federalists.</a:t>
            </a:r>
          </a:p>
          <a:p>
            <a:pPr eaLnBrk="1" hangingPunct="1">
              <a:lnSpc>
                <a:spcPct val="90000"/>
              </a:lnSpc>
              <a:buFontTx/>
              <a:buNone/>
            </a:pPr>
            <a:endParaRPr lang="en-US" altLang="en-US" smtClean="0"/>
          </a:p>
          <a:p>
            <a:pPr lvl="1" eaLnBrk="1" hangingPunct="1">
              <a:lnSpc>
                <a:spcPct val="90000"/>
              </a:lnSpc>
            </a:pPr>
            <a:r>
              <a:rPr lang="en-US" altLang="en-US" smtClean="0"/>
              <a:t>They </a:t>
            </a:r>
            <a:r>
              <a:rPr lang="en-US" altLang="en-US" b="1" smtClean="0">
                <a:solidFill>
                  <a:srgbClr val="FF0000"/>
                </a:solidFill>
              </a:rPr>
              <a:t>opposed</a:t>
            </a:r>
            <a:r>
              <a:rPr lang="en-US" altLang="en-US" smtClean="0"/>
              <a:t> the new ratification process.</a:t>
            </a:r>
          </a:p>
          <a:p>
            <a:pPr lvl="1" eaLnBrk="1" hangingPunct="1">
              <a:lnSpc>
                <a:spcPct val="90000"/>
              </a:lnSpc>
            </a:pPr>
            <a:endParaRPr lang="en-US" altLang="en-US" smtClean="0"/>
          </a:p>
          <a:p>
            <a:pPr lvl="1" eaLnBrk="1" hangingPunct="1">
              <a:lnSpc>
                <a:spcPct val="90000"/>
              </a:lnSpc>
            </a:pPr>
            <a:r>
              <a:rPr lang="en-US" altLang="en-US" smtClean="0"/>
              <a:t>They thought the new central government would be </a:t>
            </a:r>
            <a:r>
              <a:rPr lang="en-US" altLang="en-US" b="1" smtClean="0">
                <a:solidFill>
                  <a:srgbClr val="FF0000"/>
                </a:solidFill>
              </a:rPr>
              <a:t>too strong</a:t>
            </a:r>
            <a:r>
              <a:rPr lang="en-US" altLang="en-US" smtClean="0"/>
              <a:t>.</a:t>
            </a:r>
          </a:p>
          <a:p>
            <a:pPr lvl="1" eaLnBrk="1" hangingPunct="1">
              <a:lnSpc>
                <a:spcPct val="90000"/>
              </a:lnSpc>
            </a:pPr>
            <a:endParaRPr lang="en-US" altLang="en-US" smtClean="0"/>
          </a:p>
          <a:p>
            <a:pPr lvl="1" eaLnBrk="1" hangingPunct="1">
              <a:lnSpc>
                <a:spcPct val="90000"/>
              </a:lnSpc>
            </a:pPr>
            <a:r>
              <a:rPr lang="en-US" altLang="en-US" smtClean="0"/>
              <a:t>Most of all, they argued that the Constitution </a:t>
            </a:r>
            <a:r>
              <a:rPr lang="en-US" altLang="en-US" b="1" smtClean="0">
                <a:solidFill>
                  <a:srgbClr val="FF0000"/>
                </a:solidFill>
              </a:rPr>
              <a:t>needed a Bill of Rights</a:t>
            </a:r>
            <a:r>
              <a:rPr lang="en-US" altLang="en-US" smtClean="0"/>
              <a:t> to protect the people.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Bill of Rights</a:t>
            </a:r>
          </a:p>
        </p:txBody>
      </p:sp>
      <p:sp>
        <p:nvSpPr>
          <p:cNvPr id="143363" name="Rectangle 3"/>
          <p:cNvSpPr>
            <a:spLocks noGrp="1" noChangeArrowheads="1"/>
          </p:cNvSpPr>
          <p:nvPr>
            <p:ph type="body" idx="1"/>
          </p:nvPr>
        </p:nvSpPr>
        <p:spPr/>
        <p:txBody>
          <a:bodyPr/>
          <a:lstStyle/>
          <a:p>
            <a:pPr eaLnBrk="1" hangingPunct="1">
              <a:lnSpc>
                <a:spcPct val="90000"/>
              </a:lnSpc>
            </a:pPr>
            <a:r>
              <a:rPr lang="en-US" altLang="en-US" sz="2800" smtClean="0">
                <a:solidFill>
                  <a:schemeClr val="accent2"/>
                </a:solidFill>
              </a:rPr>
              <a:t>Checkpoint: Why did the Framers not include a bill of rights in the original Constitution?</a:t>
            </a:r>
            <a:endParaRPr lang="en-US" altLang="en-US" sz="2800" smtClean="0"/>
          </a:p>
          <a:p>
            <a:pPr lvl="1" eaLnBrk="1" hangingPunct="1">
              <a:lnSpc>
                <a:spcPct val="90000"/>
              </a:lnSpc>
            </a:pPr>
            <a:r>
              <a:rPr lang="en-US" altLang="en-US" sz="2400" smtClean="0"/>
              <a:t>At first, Federalists said a Bill of Rights was not needed because:</a:t>
            </a:r>
          </a:p>
          <a:p>
            <a:pPr lvl="2" eaLnBrk="1" hangingPunct="1">
              <a:lnSpc>
                <a:spcPct val="90000"/>
              </a:lnSpc>
            </a:pPr>
            <a:r>
              <a:rPr lang="en-US" altLang="en-US" sz="2200" smtClean="0"/>
              <a:t>The state constitutions already protected individual rights and freedoms.</a:t>
            </a:r>
          </a:p>
          <a:p>
            <a:pPr lvl="2" eaLnBrk="1" hangingPunct="1">
              <a:lnSpc>
                <a:spcPct val="90000"/>
              </a:lnSpc>
            </a:pPr>
            <a:r>
              <a:rPr lang="en-US" altLang="en-US" sz="2200" smtClean="0"/>
              <a:t>The separation of powers among the three branches would keep the new national government from abusing its authority.</a:t>
            </a:r>
          </a:p>
          <a:p>
            <a:pPr lvl="2" eaLnBrk="1" hangingPunct="1">
              <a:lnSpc>
                <a:spcPct val="90000"/>
              </a:lnSpc>
              <a:buFontTx/>
              <a:buNone/>
            </a:pPr>
            <a:endParaRPr lang="en-US" altLang="en-US" sz="2000" smtClean="0"/>
          </a:p>
          <a:p>
            <a:pPr lvl="1" eaLnBrk="1" hangingPunct="1">
              <a:lnSpc>
                <a:spcPct val="90000"/>
              </a:lnSpc>
            </a:pPr>
            <a:r>
              <a:rPr lang="en-US" altLang="en-US" sz="2400" smtClean="0"/>
              <a:t>But Anti-Federalists opposition was so strong that Federalists eventually promised to add a Bill of Rights once the Constitution was ratified.</a:t>
            </a:r>
          </a:p>
        </p:txBody>
      </p:sp>
      <p:sp>
        <p:nvSpPr>
          <p:cNvPr id="18436" name="Rectangle 4"/>
          <p:cNvSpPr>
            <a:spLocks noChangeArrowheads="1"/>
          </p:cNvSpPr>
          <p:nvPr/>
        </p:nvSpPr>
        <p:spPr bwMode="auto">
          <a:xfrm>
            <a:off x="8001000" y="61722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0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3363">
                                            <p:txEl>
                                              <p:pRg st="5" end="5"/>
                                            </p:txEl>
                                          </p:spTgt>
                                        </p:tgtEl>
                                        <p:attrNameLst>
                                          <p:attrName>style.visibility</p:attrName>
                                        </p:attrNameLst>
                                      </p:cBhvr>
                                      <p:to>
                                        <p:strVal val="visible"/>
                                      </p:to>
                                    </p:set>
                                    <p:anim calcmode="lin" valueType="num">
                                      <p:cBhvr additive="base">
                                        <p:cTn id="7" dur="500" fill="hold"/>
                                        <p:tgtEl>
                                          <p:spTgt spid="14336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Federalist Writings</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z="2800" smtClean="0"/>
              <a:t>The </a:t>
            </a:r>
            <a:r>
              <a:rPr lang="en-US" altLang="en-US" sz="2800" b="1" i="1" smtClean="0">
                <a:solidFill>
                  <a:srgbClr val="FF0000"/>
                </a:solidFill>
              </a:rPr>
              <a:t>Federalist Papers</a:t>
            </a:r>
            <a:r>
              <a:rPr lang="en-US" altLang="en-US" sz="2800" smtClean="0"/>
              <a:t> influenced many Americans to support the Constitution</a:t>
            </a:r>
          </a:p>
          <a:p>
            <a:pPr eaLnBrk="1" hangingPunct="1">
              <a:lnSpc>
                <a:spcPct val="90000"/>
              </a:lnSpc>
            </a:pPr>
            <a:endParaRPr lang="en-US" altLang="en-US" sz="2200" smtClean="0"/>
          </a:p>
          <a:p>
            <a:pPr lvl="1" eaLnBrk="1" hangingPunct="1">
              <a:lnSpc>
                <a:spcPct val="90000"/>
              </a:lnSpc>
            </a:pPr>
            <a:r>
              <a:rPr lang="en-US" altLang="en-US" sz="2200" smtClean="0"/>
              <a:t>These were written by Alexander Hamilton, James Madison, and John Jay, all using the pen name, Publius.</a:t>
            </a:r>
          </a:p>
          <a:p>
            <a:pPr lvl="1" eaLnBrk="1" hangingPunct="1">
              <a:lnSpc>
                <a:spcPct val="90000"/>
              </a:lnSpc>
            </a:pPr>
            <a:endParaRPr lang="en-US" altLang="en-US" sz="2200" smtClean="0"/>
          </a:p>
          <a:p>
            <a:pPr lvl="1" eaLnBrk="1" hangingPunct="1">
              <a:lnSpc>
                <a:spcPct val="90000"/>
              </a:lnSpc>
            </a:pPr>
            <a:r>
              <a:rPr lang="en-US" altLang="en-US" sz="2200" smtClean="0"/>
              <a:t>They consisted of 85 political essays, written between 1787 and 1788, and were soon published across the nation.</a:t>
            </a:r>
          </a:p>
          <a:p>
            <a:pPr lvl="1" eaLnBrk="1" hangingPunct="1">
              <a:lnSpc>
                <a:spcPct val="90000"/>
              </a:lnSpc>
            </a:pPr>
            <a:endParaRPr lang="en-US" altLang="en-US" sz="2200" smtClean="0"/>
          </a:p>
          <a:p>
            <a:pPr lvl="1" eaLnBrk="1" hangingPunct="1">
              <a:lnSpc>
                <a:spcPct val="90000"/>
              </a:lnSpc>
            </a:pPr>
            <a:r>
              <a:rPr lang="en-US" altLang="en-US" sz="2200" smtClean="0"/>
              <a:t>These essays are still read widely today for their insights into the Constitution, the federal government, and the nature of representative democracy.</a:t>
            </a:r>
            <a:endParaRPr lang="en-US" altLang="en-US" sz="2400" smtClean="0"/>
          </a:p>
        </p:txBody>
      </p:sp>
      <p:sp>
        <p:nvSpPr>
          <p:cNvPr id="20484" name="Rectangle 5"/>
          <p:cNvSpPr>
            <a:spLocks noChangeArrowheads="1"/>
          </p:cNvSpPr>
          <p:nvPr/>
        </p:nvSpPr>
        <p:spPr bwMode="auto">
          <a:xfrm>
            <a:off x="80772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0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41301e6b-ebc2-4cb7-90d5-2bf070cfcd25"/>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5e035eba-3b64-42c5-b2a2-7b4574531dc0"/>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7ae55759-9d10-4136-8a19-c815b7984a1f"/>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2cc523d0-032b-4570-b759-b2d79f8955bc"/>
</p:tagLst>
</file>

<file path=ppt/theme/theme1.xml><?xml version="1.0" encoding="utf-8"?>
<a:theme xmlns:a="http://schemas.openxmlformats.org/drawingml/2006/main" name="magruders_PPT_template">
  <a:themeElements>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gruders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gruders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gruders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gruders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gruders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gruders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gruders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gruders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gruders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gruders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gruders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gruders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Templates:magruders_PPT_template.pot</Template>
  <TotalTime>1485</TotalTime>
  <Words>771</Words>
  <Application>Microsoft Office PowerPoint</Application>
  <PresentationFormat>On-screen Show (4:3)</PresentationFormat>
  <Paragraphs>79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ＭＳ Ｐゴシック</vt:lpstr>
      <vt:lpstr>HelveticaNeueLTStd-Roman</vt:lpstr>
      <vt:lpstr>magruders_PPT_template</vt:lpstr>
      <vt:lpstr>Chapter 5 Section 4</vt:lpstr>
      <vt:lpstr>Objectives</vt:lpstr>
      <vt:lpstr>Key Terms</vt:lpstr>
      <vt:lpstr>Introduction</vt:lpstr>
      <vt:lpstr>A New Government</vt:lpstr>
      <vt:lpstr>Federalists</vt:lpstr>
      <vt:lpstr>Anti-Federalists</vt:lpstr>
      <vt:lpstr>Bill of Rights</vt:lpstr>
      <vt:lpstr>Federalist Writings</vt:lpstr>
      <vt:lpstr>Anti-Federalist Writings</vt:lpstr>
      <vt:lpstr>Ratification Debate</vt:lpstr>
      <vt:lpstr>Trouble with Ratification</vt:lpstr>
      <vt:lpstr>Success</vt:lpstr>
      <vt:lpstr>Review</vt:lpstr>
    </vt:vector>
  </TitlesOfParts>
  <Company>Six Red Marbles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8th Grade Social Studies</dc:creator>
  <cp:lastModifiedBy>Windows User</cp:lastModifiedBy>
  <cp:revision>53</cp:revision>
  <dcterms:created xsi:type="dcterms:W3CDTF">2008-10-30T15:36:44Z</dcterms:created>
  <dcterms:modified xsi:type="dcterms:W3CDTF">2018-11-04T21:12:13Z</dcterms:modified>
</cp:coreProperties>
</file>