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00F5BE2-ABE4-4507-8E67-A66BF1B695D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3050105-38D1-4C13-8D2C-093D8ABF98A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vahistorical.org/sva2003/declaration.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sconstitution.net/article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3D7BB5-ECA6-4464-9536-DA1F82D23D51}" type="slidenum">
              <a:rPr lang="en-US" altLang="en-US"/>
              <a:pPr/>
              <a:t>1</a:t>
            </a:fld>
            <a:endParaRPr lang="en-US" altLang="en-US"/>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b="1"/>
              <a:t>Less than three months after the Constitution was signed, Delaware became the first state to ratify it, on December 7, 1787. </a:t>
            </a:r>
            <a:r>
              <a:rPr lang="en-US" altLang="en-US"/>
              <a:t>New Hampshire was the ninth state, putting the Constitution into effect on June 21, 1788. But the Founding Fathers could not be sure that the Constitution would be generally accepted until the important states of New York and Virginia had ratified it. Powerful organized opposition to the Constitution had developed in these two states and in others. Such men as Elbridge Gerry, Patrick Henry, Richard Henry Lee, and George Mason spoke out against ratification.</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63F35-6DCA-453A-BBC6-FF3B2656A1D6}" type="slidenum">
              <a:rPr lang="en-US" altLang="en-US"/>
              <a:pPr/>
              <a:t>10</a:t>
            </a:fld>
            <a:endParaRPr lang="en-US" alt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227323-619D-470B-A2EF-7B222CB84155}" type="slidenum">
              <a:rPr lang="en-US" altLang="en-US"/>
              <a:pPr/>
              <a:t>11</a:t>
            </a:fld>
            <a:endParaRPr lang="en-US" alt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F079BD-39AA-4C73-B0FE-D2BB76DD3457}" type="slidenum">
              <a:rPr lang="en-US" altLang="en-US"/>
              <a:pPr/>
              <a:t>12</a:t>
            </a:fld>
            <a:endParaRPr lang="en-US" alt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86763-03E8-4830-82AF-E9FEC1D86332}" type="slidenum">
              <a:rPr lang="en-US" altLang="en-US"/>
              <a:pPr/>
              <a:t>13</a:t>
            </a:fld>
            <a:endParaRPr lang="en-US" alt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BE6D03-8012-4DD7-BCF4-8C4E752B947B}" type="slidenum">
              <a:rPr lang="en-US" altLang="en-US"/>
              <a:pPr/>
              <a:t>14</a:t>
            </a:fld>
            <a:endParaRPr lang="en-US" alt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9BC91-E402-4F69-823E-3C0D4ABA1CCD}" type="slidenum">
              <a:rPr lang="en-US" altLang="en-US"/>
              <a:pPr/>
              <a:t>15</a:t>
            </a:fld>
            <a:endParaRPr lang="en-US" alt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336F7-E62F-4688-89F2-C140E5CBC209}" type="slidenum">
              <a:rPr lang="en-US" altLang="en-US"/>
              <a:pPr/>
              <a:t>16</a:t>
            </a:fld>
            <a:endParaRPr lang="en-US" alt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5A9AD-1947-4B2D-A17F-33516C0977E3}" type="slidenum">
              <a:rPr lang="en-US" altLang="en-US"/>
              <a:pPr/>
              <a:t>17</a:t>
            </a:fld>
            <a:endParaRPr lang="en-US" alt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0EEDA-0DA9-4087-81EC-E86438809263}" type="slidenum">
              <a:rPr lang="en-US" altLang="en-US"/>
              <a:pPr/>
              <a:t>18</a:t>
            </a:fld>
            <a:endParaRPr lang="en-US" alt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09C0F-AD9D-4BE9-A79D-17A834E8CDEC}" type="slidenum">
              <a:rPr lang="en-US" altLang="en-US"/>
              <a:pPr/>
              <a:t>2</a:t>
            </a:fld>
            <a:endParaRPr lang="en-US" alt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E9B487-4E98-45AA-9D35-391580F8432A}" type="slidenum">
              <a:rPr lang="en-US" altLang="en-US"/>
              <a:pPr/>
              <a:t>3</a:t>
            </a:fld>
            <a:endParaRPr lang="en-US" alt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en-US"/>
              <a:t>Framers of the const. bypassed the state legislatures b/c they feared the legislatures would never approve a document that reduced their powers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21089-B600-4850-BDDC-E4F0DC91D569}" type="slidenum">
              <a:rPr lang="en-US" altLang="en-US"/>
              <a:pPr/>
              <a:t>4</a:t>
            </a:fld>
            <a:endParaRPr lang="en-US" alt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42366-9A7D-47C8-AAB3-1ACE6B452292}" type="slidenum">
              <a:rPr lang="en-US" altLang="en-US"/>
              <a:pPr/>
              <a:t>5</a:t>
            </a:fld>
            <a:endParaRPr lang="en-US" alt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214C15-FCEC-4279-8BAE-F18D4F197A55}" type="slidenum">
              <a:rPr lang="en-US" altLang="en-US"/>
              <a:pPr/>
              <a:t>6</a:t>
            </a:fld>
            <a:endParaRPr lang="en-US" alt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F6672F-537D-4886-96A4-69C908BFA598}" type="slidenum">
              <a:rPr lang="en-US" altLang="en-US"/>
              <a:pPr/>
              <a:t>7</a:t>
            </a:fld>
            <a:endParaRPr lang="en-US" alt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5F5EE-A4C4-47D3-9900-C69BAF5F8D0A}" type="slidenum">
              <a:rPr lang="en-US" altLang="en-US"/>
              <a:pPr/>
              <a:t>8</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a:t>George Mason (1725-1792) was called on in May 1776 to draft the Virginia Declaration of Rights, which Thomas Jefferson paraphrased a few weeks later in the opening lines of the </a:t>
            </a:r>
            <a:r>
              <a:rPr lang="en-US" altLang="en-US">
                <a:hlinkClick r:id="rId3"/>
              </a:rPr>
              <a:t>Declaration of Independence</a:t>
            </a:r>
            <a:r>
              <a:rPr lang="en-US" altLang="en-US"/>
              <a:t>. Mason's document also was the pattern for the federal Bill of Rights, added as amendments to the Constitution in 1791.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A691E-8B30-4B6C-99ED-24C1D19D10C8}" type="slidenum">
              <a:rPr lang="en-US" altLang="en-US"/>
              <a:pPr/>
              <a:t>9</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ltLang="en-US"/>
              <a:t>Though those who opposed the Constitution actually wanted a more purely federal system (as the </a:t>
            </a:r>
            <a:r>
              <a:rPr lang="en-US" altLang="en-US">
                <a:hlinkClick r:id="rId3"/>
              </a:rPr>
              <a:t>Articles</a:t>
            </a:r>
            <a:r>
              <a:rPr lang="en-US" altLang="en-US"/>
              <a:t> provided), they were more or less forced into taking the name "Anti-Federalists." These men had many reasons to oppose the Constitution. They did not feel that a republican form of government could work on a national scale. They also did not feel that the rights of the individual were properly or sufficiently protected by the new Constitution. They saw themselves as the true heirs of the spirit of the Revolution. Some very notable persons in United States history counted themselves Anti-Federalists, like Patrick Henry, Thomas Paine, George Mason, George Clinton, and Luther Martin.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A8BC31-2DE8-44EA-8DB3-54EFCE50DB00}" type="slidenum">
              <a:rPr lang="en-US" altLang="en-US"/>
              <a:pPr/>
              <a:t>‹#›</a:t>
            </a:fld>
            <a:endParaRPr lang="en-US" altLang="en-US"/>
          </a:p>
        </p:txBody>
      </p:sp>
    </p:spTree>
    <p:extLst>
      <p:ext uri="{BB962C8B-B14F-4D97-AF65-F5344CB8AC3E}">
        <p14:creationId xmlns:p14="http://schemas.microsoft.com/office/powerpoint/2010/main" val="191800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B7625F-B2F1-4336-9C85-AB5F185B8D77}" type="slidenum">
              <a:rPr lang="en-US" altLang="en-US"/>
              <a:pPr/>
              <a:t>‹#›</a:t>
            </a:fld>
            <a:endParaRPr lang="en-US" altLang="en-US"/>
          </a:p>
        </p:txBody>
      </p:sp>
    </p:spTree>
    <p:extLst>
      <p:ext uri="{BB962C8B-B14F-4D97-AF65-F5344CB8AC3E}">
        <p14:creationId xmlns:p14="http://schemas.microsoft.com/office/powerpoint/2010/main" val="15218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05FD30-B5B0-49FC-A63B-505A8EF4F715}" type="slidenum">
              <a:rPr lang="en-US" altLang="en-US"/>
              <a:pPr/>
              <a:t>‹#›</a:t>
            </a:fld>
            <a:endParaRPr lang="en-US" altLang="en-US"/>
          </a:p>
        </p:txBody>
      </p:sp>
    </p:spTree>
    <p:extLst>
      <p:ext uri="{BB962C8B-B14F-4D97-AF65-F5344CB8AC3E}">
        <p14:creationId xmlns:p14="http://schemas.microsoft.com/office/powerpoint/2010/main" val="3676541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DD4632-FDF8-4AB0-AC80-7F761235211E}" type="slidenum">
              <a:rPr lang="en-US" altLang="en-US"/>
              <a:pPr/>
              <a:t>‹#›</a:t>
            </a:fld>
            <a:endParaRPr lang="en-US" altLang="en-US"/>
          </a:p>
        </p:txBody>
      </p:sp>
    </p:spTree>
    <p:extLst>
      <p:ext uri="{BB962C8B-B14F-4D97-AF65-F5344CB8AC3E}">
        <p14:creationId xmlns:p14="http://schemas.microsoft.com/office/powerpoint/2010/main" val="137601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EC00F2-FAC4-4CC1-A0C9-69A91CC338A4}" type="slidenum">
              <a:rPr lang="en-US" altLang="en-US"/>
              <a:pPr/>
              <a:t>‹#›</a:t>
            </a:fld>
            <a:endParaRPr lang="en-US" altLang="en-US"/>
          </a:p>
        </p:txBody>
      </p:sp>
    </p:spTree>
    <p:extLst>
      <p:ext uri="{BB962C8B-B14F-4D97-AF65-F5344CB8AC3E}">
        <p14:creationId xmlns:p14="http://schemas.microsoft.com/office/powerpoint/2010/main" val="76463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5BEC78-0D98-4898-A6A6-9E5F0593AED8}" type="slidenum">
              <a:rPr lang="en-US" altLang="en-US"/>
              <a:pPr/>
              <a:t>‹#›</a:t>
            </a:fld>
            <a:endParaRPr lang="en-US" altLang="en-US"/>
          </a:p>
        </p:txBody>
      </p:sp>
    </p:spTree>
    <p:extLst>
      <p:ext uri="{BB962C8B-B14F-4D97-AF65-F5344CB8AC3E}">
        <p14:creationId xmlns:p14="http://schemas.microsoft.com/office/powerpoint/2010/main" val="175079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EE5AD9-19F8-4914-984F-68E4070EF5C2}" type="slidenum">
              <a:rPr lang="en-US" altLang="en-US"/>
              <a:pPr/>
              <a:t>‹#›</a:t>
            </a:fld>
            <a:endParaRPr lang="en-US" altLang="en-US"/>
          </a:p>
        </p:txBody>
      </p:sp>
    </p:spTree>
    <p:extLst>
      <p:ext uri="{BB962C8B-B14F-4D97-AF65-F5344CB8AC3E}">
        <p14:creationId xmlns:p14="http://schemas.microsoft.com/office/powerpoint/2010/main" val="102199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B274C13-9F6A-46CF-9BE5-659426E8620F}" type="slidenum">
              <a:rPr lang="en-US" altLang="en-US"/>
              <a:pPr/>
              <a:t>‹#›</a:t>
            </a:fld>
            <a:endParaRPr lang="en-US" altLang="en-US"/>
          </a:p>
        </p:txBody>
      </p:sp>
    </p:spTree>
    <p:extLst>
      <p:ext uri="{BB962C8B-B14F-4D97-AF65-F5344CB8AC3E}">
        <p14:creationId xmlns:p14="http://schemas.microsoft.com/office/powerpoint/2010/main" val="59833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68BFC71-FABE-4658-B587-F83014C0C313}" type="slidenum">
              <a:rPr lang="en-US" altLang="en-US"/>
              <a:pPr/>
              <a:t>‹#›</a:t>
            </a:fld>
            <a:endParaRPr lang="en-US" altLang="en-US"/>
          </a:p>
        </p:txBody>
      </p:sp>
    </p:spTree>
    <p:extLst>
      <p:ext uri="{BB962C8B-B14F-4D97-AF65-F5344CB8AC3E}">
        <p14:creationId xmlns:p14="http://schemas.microsoft.com/office/powerpoint/2010/main" val="200415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A3ECC1F-78FE-4951-A45E-C54C570663D1}" type="slidenum">
              <a:rPr lang="en-US" altLang="en-US"/>
              <a:pPr/>
              <a:t>‹#›</a:t>
            </a:fld>
            <a:endParaRPr lang="en-US" altLang="en-US"/>
          </a:p>
        </p:txBody>
      </p:sp>
    </p:spTree>
    <p:extLst>
      <p:ext uri="{BB962C8B-B14F-4D97-AF65-F5344CB8AC3E}">
        <p14:creationId xmlns:p14="http://schemas.microsoft.com/office/powerpoint/2010/main" val="80270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8B37B5-79B6-44DE-9D24-4E8DE79BBCC1}" type="slidenum">
              <a:rPr lang="en-US" altLang="en-US"/>
              <a:pPr/>
              <a:t>‹#›</a:t>
            </a:fld>
            <a:endParaRPr lang="en-US" altLang="en-US"/>
          </a:p>
        </p:txBody>
      </p:sp>
    </p:spTree>
    <p:extLst>
      <p:ext uri="{BB962C8B-B14F-4D97-AF65-F5344CB8AC3E}">
        <p14:creationId xmlns:p14="http://schemas.microsoft.com/office/powerpoint/2010/main" val="385417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C5933F-9A4B-40FC-B347-C97121B5E663}" type="slidenum">
              <a:rPr lang="en-US" altLang="en-US"/>
              <a:pPr/>
              <a:t>‹#›</a:t>
            </a:fld>
            <a:endParaRPr lang="en-US" altLang="en-US"/>
          </a:p>
        </p:txBody>
      </p:sp>
    </p:spTree>
    <p:extLst>
      <p:ext uri="{BB962C8B-B14F-4D97-AF65-F5344CB8AC3E}">
        <p14:creationId xmlns:p14="http://schemas.microsoft.com/office/powerpoint/2010/main" val="196844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29B15C3-ED60-4EE1-8326-087EBF460A89}" type="slidenum">
              <a:rPr lang="en-US" altLang="en-US"/>
              <a:pPr/>
              <a:t>‹#›</a:t>
            </a:fld>
            <a:endParaRPr lang="en-US" altLang="en-US"/>
          </a:p>
        </p:txBody>
      </p:sp>
    </p:spTree>
    <p:extLst>
      <p:ext uri="{BB962C8B-B14F-4D97-AF65-F5344CB8AC3E}">
        <p14:creationId xmlns:p14="http://schemas.microsoft.com/office/powerpoint/2010/main" val="246712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C8AA427-5EF4-4D55-80A2-FFE338D889F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igitalhistory.uh.edu/historyonline/us8.cfm"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foundingfathers.info/federalistpapers/hamilton.htm"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hyperlink" Target="http://www.foundingfathers.info/federalistpapers/jay.htm" TargetMode="External"/><Relationship Id="rId4" Type="http://schemas.openxmlformats.org/officeDocument/2006/relationships/hyperlink" Target="http://www.foundingfathers.info/federalistpapers/madison.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dirty="0"/>
              <a:t>Chapter 5 Section </a:t>
            </a:r>
            <a:r>
              <a:rPr lang="en-US" altLang="en-US" dirty="0" smtClean="0"/>
              <a:t>4</a:t>
            </a:r>
            <a:r>
              <a:rPr lang="en-US" altLang="en-US" dirty="0"/>
              <a:t/>
            </a:r>
            <a:br>
              <a:rPr lang="en-US" altLang="en-US" dirty="0"/>
            </a:br>
            <a:r>
              <a:rPr lang="en-US" altLang="en-US" dirty="0"/>
              <a:t>Ratifying the Constitution</a:t>
            </a:r>
          </a:p>
        </p:txBody>
      </p:sp>
      <p:sp>
        <p:nvSpPr>
          <p:cNvPr id="2056" name="Rectangle 8"/>
          <p:cNvSpPr>
            <a:spLocks noGrp="1" noChangeArrowheads="1"/>
          </p:cNvSpPr>
          <p:nvPr>
            <p:ph type="body" sz="half" idx="1"/>
          </p:nvPr>
        </p:nvSpPr>
        <p:spPr/>
        <p:txBody>
          <a:bodyPr/>
          <a:lstStyle/>
          <a:p>
            <a:r>
              <a:rPr lang="en-US" altLang="en-US" sz="2400"/>
              <a:t>This drawing appeared in the 1788 edition of </a:t>
            </a:r>
            <a:r>
              <a:rPr lang="en-US" altLang="en-US" sz="2400" i="1"/>
              <a:t>Bickerstaff's Boston Almanack</a:t>
            </a:r>
            <a:r>
              <a:rPr lang="en-US" altLang="en-US" sz="2400"/>
              <a:t>. It shows elder statesmen George Washington and Benjamin Franklin driving the "Federal Chariot," pulled by the 13 states, and heading toward ratification of the Constitution. </a:t>
            </a:r>
          </a:p>
        </p:txBody>
      </p:sp>
      <p:pic>
        <p:nvPicPr>
          <p:cNvPr id="2058" name="Picture 10" descr="ratifying"/>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2362200"/>
            <a:ext cx="4419600"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Anti-Federalists</a:t>
            </a:r>
          </a:p>
        </p:txBody>
      </p:sp>
      <p:sp>
        <p:nvSpPr>
          <p:cNvPr id="31747" name="Rectangle 3"/>
          <p:cNvSpPr>
            <a:spLocks noGrp="1" noChangeArrowheads="1"/>
          </p:cNvSpPr>
          <p:nvPr>
            <p:ph type="body" idx="1"/>
          </p:nvPr>
        </p:nvSpPr>
        <p:spPr/>
        <p:txBody>
          <a:bodyPr/>
          <a:lstStyle/>
          <a:p>
            <a:pPr>
              <a:lnSpc>
                <a:spcPct val="80000"/>
              </a:lnSpc>
            </a:pPr>
            <a:r>
              <a:rPr lang="en-US" altLang="en-US" sz="2800"/>
              <a:t>The Anti-Federalists did not want to ratify the Constitution. Basically, they argue that: </a:t>
            </a:r>
          </a:p>
          <a:p>
            <a:pPr>
              <a:lnSpc>
                <a:spcPct val="80000"/>
              </a:lnSpc>
            </a:pPr>
            <a:r>
              <a:rPr lang="en-US" altLang="en-US" sz="2800"/>
              <a:t>It gave too much power to the national government at the expense of the state governments. </a:t>
            </a:r>
          </a:p>
          <a:p>
            <a:pPr>
              <a:lnSpc>
                <a:spcPct val="80000"/>
              </a:lnSpc>
            </a:pPr>
            <a:r>
              <a:rPr lang="en-US" altLang="en-US" sz="2800"/>
              <a:t>There was no bill of rights. </a:t>
            </a:r>
          </a:p>
          <a:p>
            <a:pPr>
              <a:lnSpc>
                <a:spcPct val="80000"/>
              </a:lnSpc>
            </a:pPr>
            <a:r>
              <a:rPr lang="en-US" altLang="en-US" sz="2800"/>
              <a:t>The national government could maintain an army in peacetime. </a:t>
            </a:r>
          </a:p>
          <a:p>
            <a:pPr>
              <a:lnSpc>
                <a:spcPct val="80000"/>
              </a:lnSpc>
            </a:pPr>
            <a:r>
              <a:rPr lang="en-US" altLang="en-US" sz="2800"/>
              <a:t>Congress, because of the `necessary and proper clause,' wielded too much power. </a:t>
            </a:r>
          </a:p>
          <a:p>
            <a:pPr>
              <a:lnSpc>
                <a:spcPct val="80000"/>
              </a:lnSpc>
            </a:pPr>
            <a:r>
              <a:rPr lang="en-US" altLang="en-US" sz="2800"/>
              <a:t>The executive branch held too much power.</a:t>
            </a:r>
          </a:p>
          <a:p>
            <a:pPr>
              <a:lnSpc>
                <a:spcPct val="80000"/>
              </a:lnSpc>
            </a:pPr>
            <a:endParaRPr lang="en-U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Anti-Federalists Papers</a:t>
            </a:r>
          </a:p>
        </p:txBody>
      </p:sp>
      <p:sp>
        <p:nvSpPr>
          <p:cNvPr id="26628" name="Rectangle 4"/>
          <p:cNvSpPr>
            <a:spLocks noGrp="1" noChangeArrowheads="1"/>
          </p:cNvSpPr>
          <p:nvPr>
            <p:ph type="body" sz="half" idx="1"/>
          </p:nvPr>
        </p:nvSpPr>
        <p:spPr/>
        <p:txBody>
          <a:bodyPr/>
          <a:lstStyle/>
          <a:p>
            <a:r>
              <a:rPr lang="en-US" altLang="en-US" sz="2400"/>
              <a:t>Many letters were written to newspapers under various pseudonyms, like "The Federal Farmer," "Cato," "Brutus," and "Cincinnatus." These letters and several speeches are now known as "The Anti-Federalist Papers." </a:t>
            </a:r>
          </a:p>
        </p:txBody>
      </p:sp>
      <p:pic>
        <p:nvPicPr>
          <p:cNvPr id="26630" name="Picture 6" descr="anti fed paper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60975" y="1752600"/>
            <a:ext cx="29972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Ratification</a:t>
            </a:r>
          </a:p>
        </p:txBody>
      </p:sp>
      <p:sp>
        <p:nvSpPr>
          <p:cNvPr id="28675" name="Rectangle 3"/>
          <p:cNvSpPr>
            <a:spLocks noGrp="1" noChangeArrowheads="1"/>
          </p:cNvSpPr>
          <p:nvPr>
            <p:ph type="body" idx="1"/>
          </p:nvPr>
        </p:nvSpPr>
        <p:spPr/>
        <p:txBody>
          <a:bodyPr/>
          <a:lstStyle/>
          <a:p>
            <a:endParaRPr lang="en-US" altLang="en-US"/>
          </a:p>
        </p:txBody>
      </p:sp>
      <p:pic>
        <p:nvPicPr>
          <p:cNvPr id="28676" name="Picture 4" descr="ratificatio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295400"/>
            <a:ext cx="6934200" cy="5162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smtClean="0"/>
              <a:t>Did </a:t>
            </a:r>
            <a:r>
              <a:rPr lang="en-US" altLang="en-US" dirty="0"/>
              <a:t>the Federalists </a:t>
            </a:r>
            <a:r>
              <a:rPr lang="en-US" altLang="en-US" dirty="0" smtClean="0"/>
              <a:t>Win?</a:t>
            </a:r>
            <a:endParaRPr lang="en-US" altLang="en-US" dirty="0"/>
          </a:p>
        </p:txBody>
      </p:sp>
      <p:sp>
        <p:nvSpPr>
          <p:cNvPr id="43011" name="Rectangle 3"/>
          <p:cNvSpPr>
            <a:spLocks noGrp="1" noChangeArrowheads="1"/>
          </p:cNvSpPr>
          <p:nvPr>
            <p:ph type="body" idx="1"/>
          </p:nvPr>
        </p:nvSpPr>
        <p:spPr/>
        <p:txBody>
          <a:bodyPr/>
          <a:lstStyle/>
          <a:p>
            <a:r>
              <a:rPr lang="en-US" altLang="en-US" dirty="0"/>
              <a:t>Anti-Federalists had </a:t>
            </a:r>
            <a:r>
              <a:rPr lang="en-US" altLang="en-US" dirty="0" smtClean="0"/>
              <a:t>no other document </a:t>
            </a:r>
            <a:r>
              <a:rPr lang="en-US" altLang="en-US" dirty="0"/>
              <a:t>to offer in place of the new Constitution.</a:t>
            </a:r>
          </a:p>
          <a:p>
            <a:r>
              <a:rPr lang="en-US" altLang="en-US" dirty="0" smtClean="0"/>
              <a:t>Anti-Federalists </a:t>
            </a:r>
            <a:r>
              <a:rPr lang="en-US" altLang="en-US" dirty="0"/>
              <a:t>ran a negative </a:t>
            </a:r>
            <a:r>
              <a:rPr lang="en-US" altLang="en-US" dirty="0" smtClean="0"/>
              <a:t>campaign, which was not well received by all</a:t>
            </a:r>
            <a:endParaRPr lang="en-US" altLang="en-US" dirty="0"/>
          </a:p>
          <a:p>
            <a:r>
              <a:rPr lang="en-US" altLang="en-US" dirty="0"/>
              <a:t>Federalists </a:t>
            </a:r>
            <a:r>
              <a:rPr lang="en-US" altLang="en-US" dirty="0" smtClean="0"/>
              <a:t>were more </a:t>
            </a:r>
            <a:r>
              <a:rPr lang="en-US" altLang="en-US" dirty="0"/>
              <a:t>organized</a:t>
            </a:r>
            <a:r>
              <a:rPr lang="en-US" altLang="en-US" dirty="0" smtClean="0"/>
              <a:t>.</a:t>
            </a:r>
          </a:p>
          <a:p>
            <a:r>
              <a:rPr lang="en-US" altLang="en-US" dirty="0" smtClean="0"/>
              <a:t>However, the Anti-Federalists did secure a guarantee that a Bill of Rights would be included in the </a:t>
            </a:r>
            <a:r>
              <a:rPr lang="en-US" altLang="en-US" dirty="0" err="1" smtClean="0"/>
              <a:t>Constiution</a:t>
            </a:r>
            <a:r>
              <a:rPr lang="en-US" altLang="en-US" dirty="0" smtClean="0"/>
              <a:t>.</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Fight for Ratification</a:t>
            </a:r>
          </a:p>
        </p:txBody>
      </p:sp>
      <p:sp>
        <p:nvSpPr>
          <p:cNvPr id="44036" name="Rectangle 4"/>
          <p:cNvSpPr>
            <a:spLocks noGrp="1" noChangeArrowheads="1"/>
          </p:cNvSpPr>
          <p:nvPr>
            <p:ph type="body" sz="half" idx="1"/>
          </p:nvPr>
        </p:nvSpPr>
        <p:spPr/>
        <p:txBody>
          <a:bodyPr/>
          <a:lstStyle/>
          <a:p>
            <a:r>
              <a:rPr lang="en-US" altLang="en-US" sz="2800" dirty="0"/>
              <a:t>First state conventions took place in Dec. 1787 and Jan 1788.</a:t>
            </a:r>
          </a:p>
          <a:p>
            <a:r>
              <a:rPr lang="en-US" altLang="en-US" sz="2800" dirty="0"/>
              <a:t>Delaware, Pennsylvania, New Jersey, and Georgia, &amp; </a:t>
            </a:r>
            <a:r>
              <a:rPr lang="en-US" altLang="en-US" sz="2800" dirty="0" smtClean="0"/>
              <a:t>Connecticut </a:t>
            </a:r>
            <a:r>
              <a:rPr lang="en-US" altLang="en-US" sz="2800" dirty="0"/>
              <a:t>quickly ratified the constitution.</a:t>
            </a:r>
          </a:p>
        </p:txBody>
      </p:sp>
      <p:pic>
        <p:nvPicPr>
          <p:cNvPr id="44038" name="Picture 6" descr="1110277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2057400"/>
            <a:ext cx="4114800" cy="358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Fight for Ratification</a:t>
            </a:r>
          </a:p>
        </p:txBody>
      </p:sp>
      <p:sp>
        <p:nvSpPr>
          <p:cNvPr id="46086" name="Rectangle 6"/>
          <p:cNvSpPr>
            <a:spLocks noGrp="1" noChangeArrowheads="1"/>
          </p:cNvSpPr>
          <p:nvPr>
            <p:ph type="body" idx="1"/>
          </p:nvPr>
        </p:nvSpPr>
        <p:spPr>
          <a:xfrm>
            <a:off x="457200" y="1600200"/>
            <a:ext cx="8229600" cy="2743200"/>
          </a:xfrm>
        </p:spPr>
        <p:txBody>
          <a:bodyPr/>
          <a:lstStyle/>
          <a:p>
            <a:r>
              <a:rPr lang="en-US" altLang="en-US"/>
              <a:t>In order to get the Constitution ratified in Massachusetts, Federalists promised to add a bill of rights and an amendment that would grant powers to the states that were not granted to the federal government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Fight for Ratification</a:t>
            </a:r>
          </a:p>
        </p:txBody>
      </p:sp>
      <p:pic>
        <p:nvPicPr>
          <p:cNvPr id="49158" name="Picture 6" descr="constcon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565275"/>
            <a:ext cx="4953000" cy="414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Fight for Ratification</a:t>
            </a:r>
          </a:p>
        </p:txBody>
      </p:sp>
      <p:sp>
        <p:nvSpPr>
          <p:cNvPr id="52228" name="Rectangle 4"/>
          <p:cNvSpPr>
            <a:spLocks noGrp="1" noChangeArrowheads="1"/>
          </p:cNvSpPr>
          <p:nvPr>
            <p:ph type="body" sz="half" idx="1"/>
          </p:nvPr>
        </p:nvSpPr>
        <p:spPr>
          <a:xfrm>
            <a:off x="457200" y="1600201"/>
            <a:ext cx="4038600" cy="2514600"/>
          </a:xfrm>
        </p:spPr>
        <p:txBody>
          <a:bodyPr/>
          <a:lstStyle/>
          <a:p>
            <a:r>
              <a:rPr lang="en-US" altLang="en-US" sz="2800" dirty="0"/>
              <a:t>Virginia</a:t>
            </a:r>
          </a:p>
          <a:p>
            <a:pPr lvl="1"/>
            <a:r>
              <a:rPr lang="en-US" altLang="en-US" sz="2400" dirty="0" smtClean="0"/>
              <a:t>Ratified </a:t>
            </a:r>
            <a:r>
              <a:rPr lang="en-US" altLang="en-US" sz="2400" dirty="0"/>
              <a:t>the </a:t>
            </a:r>
            <a:r>
              <a:rPr lang="en-US" altLang="en-US" sz="2400" dirty="0" smtClean="0"/>
              <a:t>Constitution when </a:t>
            </a:r>
            <a:r>
              <a:rPr lang="en-US" altLang="en-US" sz="2400" dirty="0"/>
              <a:t>the Federalists agreed to add a bill of rights</a:t>
            </a:r>
          </a:p>
        </p:txBody>
      </p:sp>
      <p:sp>
        <p:nvSpPr>
          <p:cNvPr id="52229" name="Rectangle 5"/>
          <p:cNvSpPr>
            <a:spLocks noGrp="1" noChangeArrowheads="1"/>
          </p:cNvSpPr>
          <p:nvPr>
            <p:ph type="body" sz="half" idx="2"/>
          </p:nvPr>
        </p:nvSpPr>
        <p:spPr/>
        <p:txBody>
          <a:bodyPr/>
          <a:lstStyle/>
          <a:p>
            <a:r>
              <a:rPr lang="en-US" altLang="en-US" sz="2800" dirty="0"/>
              <a:t>New York</a:t>
            </a:r>
          </a:p>
          <a:p>
            <a:pPr lvl="1"/>
            <a:r>
              <a:rPr lang="en-US" altLang="en-US" sz="2400" dirty="0"/>
              <a:t>Ratified the Constitution only after it learned surrounding states of </a:t>
            </a:r>
            <a:r>
              <a:rPr lang="en-US" altLang="en-US" sz="2400" dirty="0" smtClean="0"/>
              <a:t>Connecticut </a:t>
            </a:r>
            <a:r>
              <a:rPr lang="en-US" altLang="en-US" sz="2400" dirty="0" smtClean="0"/>
              <a:t>and New Hampshire </a:t>
            </a:r>
            <a:r>
              <a:rPr lang="en-US" altLang="en-US" sz="2400" dirty="0"/>
              <a:t>did </a:t>
            </a:r>
            <a:r>
              <a:rPr lang="en-US" altLang="en-US" sz="2400" dirty="0" smtClean="0"/>
              <a:t>because </a:t>
            </a:r>
            <a:r>
              <a:rPr lang="en-US" altLang="en-US" sz="2400" dirty="0"/>
              <a:t>they did not want to operate independently.</a:t>
            </a:r>
          </a:p>
          <a:p>
            <a:pPr lvl="1"/>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Fight for Ratification</a:t>
            </a:r>
          </a:p>
        </p:txBody>
      </p:sp>
      <p:sp>
        <p:nvSpPr>
          <p:cNvPr id="54275" name="Rectangle 3"/>
          <p:cNvSpPr>
            <a:spLocks noGrp="1" noChangeArrowheads="1"/>
          </p:cNvSpPr>
          <p:nvPr>
            <p:ph type="body" idx="1"/>
          </p:nvPr>
        </p:nvSpPr>
        <p:spPr/>
        <p:txBody>
          <a:bodyPr/>
          <a:lstStyle/>
          <a:p>
            <a:r>
              <a:rPr lang="en-US" altLang="en-US"/>
              <a:t>By June 1788, all states except Rhode Island and North Carolina had ratified the Constitution.</a:t>
            </a:r>
          </a:p>
          <a:p>
            <a:endParaRPr lang="en-US" altLang="en-US"/>
          </a:p>
          <a:p>
            <a:r>
              <a:rPr lang="en-US" altLang="en-US"/>
              <a:t>By 1790 both states had ratified the Const.</a:t>
            </a:r>
          </a:p>
          <a:p>
            <a:endParaRPr lang="en-US" altLang="en-US"/>
          </a:p>
          <a:p>
            <a:r>
              <a:rPr lang="en-US" altLang="en-US"/>
              <a:t>Bill of Rights-States ratified Bill of Rights Dec. 15, 1791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a:t>Constitution: Signing the Constitution </a:t>
            </a:r>
          </a:p>
        </p:txBody>
      </p:sp>
      <p:sp>
        <p:nvSpPr>
          <p:cNvPr id="7173" name="Rectangle 5"/>
          <p:cNvSpPr>
            <a:spLocks noGrp="1" noChangeArrowheads="1"/>
          </p:cNvSpPr>
          <p:nvPr>
            <p:ph type="body" sz="half" idx="2"/>
          </p:nvPr>
        </p:nvSpPr>
        <p:spPr>
          <a:xfrm>
            <a:off x="3733800" y="1600200"/>
            <a:ext cx="4953000" cy="4525963"/>
          </a:xfrm>
        </p:spPr>
        <p:txBody>
          <a:bodyPr/>
          <a:lstStyle/>
          <a:p>
            <a:pPr>
              <a:lnSpc>
                <a:spcPct val="90000"/>
              </a:lnSpc>
            </a:pPr>
            <a:r>
              <a:rPr lang="en-US" altLang="en-US" sz="2800" dirty="0"/>
              <a:t>Once the debate ended, Governor Morris of New Jersey put the Constitution in its final form. He competed the task of hand-writing 4,300 words in two </a:t>
            </a:r>
            <a:r>
              <a:rPr lang="en-US" altLang="en-US" sz="2800" dirty="0" smtClean="0"/>
              <a:t>days</a:t>
            </a:r>
            <a:endParaRPr lang="en-US" altLang="en-US" sz="2800" dirty="0"/>
          </a:p>
          <a:p>
            <a:pPr>
              <a:lnSpc>
                <a:spcPct val="90000"/>
              </a:lnSpc>
            </a:pPr>
            <a:r>
              <a:rPr lang="en-US" altLang="en-US" sz="2800" dirty="0"/>
              <a:t>The Constitution was signed by 39 of the 55 delegates on September 17, 1787. </a:t>
            </a:r>
          </a:p>
        </p:txBody>
      </p:sp>
      <p:pic>
        <p:nvPicPr>
          <p:cNvPr id="7174" name="Picture 6" descr="wethepeopleunclesam"/>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0" y="1905000"/>
            <a:ext cx="3962400" cy="2378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4000" b="1"/>
              <a:t>Constitution: Ratifying the Constitution</a:t>
            </a:r>
            <a:r>
              <a:rPr lang="en-US" altLang="en-US" sz="4000"/>
              <a:t> </a:t>
            </a:r>
          </a:p>
        </p:txBody>
      </p:sp>
      <p:sp>
        <p:nvSpPr>
          <p:cNvPr id="9220" name="Rectangle 4"/>
          <p:cNvSpPr>
            <a:spLocks noGrp="1" noChangeArrowheads="1"/>
          </p:cNvSpPr>
          <p:nvPr>
            <p:ph type="body" sz="half" idx="1"/>
          </p:nvPr>
        </p:nvSpPr>
        <p:spPr/>
        <p:txBody>
          <a:bodyPr/>
          <a:lstStyle/>
          <a:p>
            <a:r>
              <a:rPr lang="en-US" altLang="en-US" sz="2800"/>
              <a:t>The Continental Congress received the proposed Constitution on September 20. It then voted to send the document to the state legislatures for ratification.</a:t>
            </a:r>
          </a:p>
        </p:txBody>
      </p:sp>
      <p:pic>
        <p:nvPicPr>
          <p:cNvPr id="9222" name="Picture 6" descr="ratifyingconst"/>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2378075"/>
            <a:ext cx="3733800" cy="3413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Federalists vs. Anti-Federalists</a:t>
            </a:r>
          </a:p>
        </p:txBody>
      </p:sp>
      <p:sp>
        <p:nvSpPr>
          <p:cNvPr id="13316" name="Rectangle 4"/>
          <p:cNvSpPr>
            <a:spLocks noGrp="1" noChangeArrowheads="1"/>
          </p:cNvSpPr>
          <p:nvPr>
            <p:ph type="body" sz="half" idx="1"/>
          </p:nvPr>
        </p:nvSpPr>
        <p:spPr>
          <a:xfrm>
            <a:off x="228600" y="1600200"/>
            <a:ext cx="4267200" cy="4525963"/>
          </a:xfrm>
        </p:spPr>
        <p:txBody>
          <a:bodyPr/>
          <a:lstStyle/>
          <a:p>
            <a:r>
              <a:rPr lang="en-US" altLang="en-US" sz="2800" dirty="0"/>
              <a:t>Those who favored the Constitution</a:t>
            </a:r>
          </a:p>
          <a:p>
            <a:r>
              <a:rPr lang="en-US" altLang="en-US" sz="2800" dirty="0"/>
              <a:t>Strong National </a:t>
            </a:r>
            <a:r>
              <a:rPr lang="en-US" altLang="en-US" sz="2800" dirty="0" smtClean="0"/>
              <a:t>Government</a:t>
            </a:r>
            <a:endParaRPr lang="en-US" altLang="en-US" sz="2800" dirty="0"/>
          </a:p>
          <a:p>
            <a:r>
              <a:rPr lang="en-US" altLang="en-US" sz="2800" dirty="0"/>
              <a:t>Supporters </a:t>
            </a:r>
            <a:r>
              <a:rPr lang="en-US" altLang="en-US" sz="2800" dirty="0" smtClean="0"/>
              <a:t>included: Washington</a:t>
            </a:r>
            <a:r>
              <a:rPr lang="en-US" altLang="en-US" sz="2800" dirty="0"/>
              <a:t>, James Madison, &amp; Alexander Hamilton</a:t>
            </a:r>
          </a:p>
          <a:p>
            <a:endParaRPr lang="en-US" altLang="en-US" sz="2800" dirty="0"/>
          </a:p>
        </p:txBody>
      </p:sp>
      <p:sp>
        <p:nvSpPr>
          <p:cNvPr id="13317" name="Rectangle 5"/>
          <p:cNvSpPr>
            <a:spLocks noGrp="1" noChangeArrowheads="1"/>
          </p:cNvSpPr>
          <p:nvPr>
            <p:ph type="body" sz="half" idx="2"/>
          </p:nvPr>
        </p:nvSpPr>
        <p:spPr/>
        <p:txBody>
          <a:bodyPr/>
          <a:lstStyle/>
          <a:p>
            <a:r>
              <a:rPr lang="en-US" altLang="en-US" sz="2800" dirty="0"/>
              <a:t>Opposed the Constitution</a:t>
            </a:r>
          </a:p>
          <a:p>
            <a:r>
              <a:rPr lang="en-US" altLang="en-US" sz="2800" dirty="0"/>
              <a:t>New </a:t>
            </a:r>
            <a:r>
              <a:rPr lang="en-US" altLang="en-US" sz="2800" dirty="0" smtClean="0"/>
              <a:t>Constitution </a:t>
            </a:r>
            <a:r>
              <a:rPr lang="en-US" altLang="en-US" sz="2800" dirty="0"/>
              <a:t>was a threat to state </a:t>
            </a:r>
            <a:r>
              <a:rPr lang="en-US" altLang="en-US" sz="2800" dirty="0" smtClean="0"/>
              <a:t>governments </a:t>
            </a:r>
            <a:r>
              <a:rPr lang="en-US" altLang="en-US" sz="2800" dirty="0"/>
              <a:t>&amp; </a:t>
            </a:r>
            <a:r>
              <a:rPr lang="en-US" altLang="en-US" sz="2800" dirty="0" smtClean="0"/>
              <a:t>individual </a:t>
            </a:r>
            <a:r>
              <a:rPr lang="en-US" altLang="en-US" sz="2800" dirty="0"/>
              <a:t>rights</a:t>
            </a:r>
          </a:p>
          <a:p>
            <a:r>
              <a:rPr lang="en-US" altLang="en-US" sz="2800" dirty="0"/>
              <a:t>Supporters </a:t>
            </a:r>
            <a:r>
              <a:rPr lang="en-US" altLang="en-US" sz="2800" dirty="0" smtClean="0"/>
              <a:t>included: Patrick </a:t>
            </a:r>
            <a:r>
              <a:rPr lang="en-US" altLang="en-US" sz="2800" dirty="0"/>
              <a:t>Henry, Sam Adams, &amp; George Mason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Federalists</a:t>
            </a:r>
          </a:p>
        </p:txBody>
      </p:sp>
      <p:sp>
        <p:nvSpPr>
          <p:cNvPr id="15364" name="Rectangle 4"/>
          <p:cNvSpPr>
            <a:spLocks noGrp="1" noChangeArrowheads="1"/>
          </p:cNvSpPr>
          <p:nvPr>
            <p:ph type="body" sz="half" idx="1"/>
          </p:nvPr>
        </p:nvSpPr>
        <p:spPr/>
        <p:txBody>
          <a:bodyPr/>
          <a:lstStyle/>
          <a:p>
            <a:pPr>
              <a:lnSpc>
                <a:spcPct val="80000"/>
              </a:lnSpc>
            </a:pPr>
            <a:r>
              <a:rPr lang="en-US" altLang="en-US" sz="2400"/>
              <a:t>Federalists believed in a strong national government.  They believed that the Constitution was a "loose" document that did not define all of the powers that the federal government should have.  The government had the right to adopt additional powers to fulfill its duties under the Constitution. </a:t>
            </a:r>
          </a:p>
        </p:txBody>
      </p:sp>
      <p:pic>
        <p:nvPicPr>
          <p:cNvPr id="15368" name="Picture 8" descr="hamilton"/>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26075" y="1219200"/>
            <a:ext cx="299085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ltLang="en-US"/>
              <a:t>Federalists Papers</a:t>
            </a:r>
          </a:p>
        </p:txBody>
      </p:sp>
      <p:sp>
        <p:nvSpPr>
          <p:cNvPr id="17414" name="Rectangle 6"/>
          <p:cNvSpPr>
            <a:spLocks noGrp="1" noChangeArrowheads="1"/>
          </p:cNvSpPr>
          <p:nvPr>
            <p:ph type="body" sz="half" idx="2"/>
          </p:nvPr>
        </p:nvSpPr>
        <p:spPr/>
        <p:txBody>
          <a:bodyPr/>
          <a:lstStyle/>
          <a:p>
            <a:r>
              <a:rPr lang="en-US" altLang="en-US" sz="2800"/>
              <a:t>The Federalist Papers were written and published during the years 1787 and 1788 in several New York State newspapers to persuade New York voters to ratify the proposed constitution. </a:t>
            </a:r>
          </a:p>
        </p:txBody>
      </p:sp>
      <p:pic>
        <p:nvPicPr>
          <p:cNvPr id="17415" name="Picture 7" descr="federalistpapers"/>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77913" y="1600200"/>
            <a:ext cx="2797175"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Federalist Papers</a:t>
            </a:r>
          </a:p>
        </p:txBody>
      </p:sp>
      <p:sp>
        <p:nvSpPr>
          <p:cNvPr id="19461" name="Rectangle 5"/>
          <p:cNvSpPr>
            <a:spLocks noGrp="1" noChangeArrowheads="1"/>
          </p:cNvSpPr>
          <p:nvPr>
            <p:ph type="body" sz="half" idx="2"/>
          </p:nvPr>
        </p:nvSpPr>
        <p:spPr>
          <a:xfrm>
            <a:off x="2286000" y="1600200"/>
            <a:ext cx="6400800" cy="4525963"/>
          </a:xfrm>
        </p:spPr>
        <p:txBody>
          <a:bodyPr/>
          <a:lstStyle/>
          <a:p>
            <a:r>
              <a:rPr lang="en-US" altLang="en-US" sz="2400"/>
              <a:t>In total, the Federalist Papers consist of 85 essays outlining how this new government would operate and why this type of government was the best choice for the United States of America. All of the essays were signed "</a:t>
            </a:r>
            <a:r>
              <a:rPr lang="en-US" altLang="en-US" sz="2400" b="1"/>
              <a:t>PUBLIUS</a:t>
            </a:r>
            <a:r>
              <a:rPr lang="en-US" altLang="en-US" sz="2400"/>
              <a:t>" and the actual authors of some are under dispute, but the general consensus is that Alexander Hamilton wrote </a:t>
            </a:r>
            <a:r>
              <a:rPr lang="en-US" altLang="en-US" sz="2400">
                <a:hlinkClick r:id="rId3"/>
              </a:rPr>
              <a:t>52</a:t>
            </a:r>
            <a:r>
              <a:rPr lang="en-US" altLang="en-US" sz="2400"/>
              <a:t>, James Madison wrote </a:t>
            </a:r>
            <a:r>
              <a:rPr lang="en-US" altLang="en-US" sz="2400">
                <a:hlinkClick r:id="rId4"/>
              </a:rPr>
              <a:t>28</a:t>
            </a:r>
            <a:r>
              <a:rPr lang="en-US" altLang="en-US" sz="2400"/>
              <a:t>, and John Jay contributed the remaining </a:t>
            </a:r>
            <a:r>
              <a:rPr lang="en-US" altLang="en-US" sz="2400">
                <a:hlinkClick r:id="rId5"/>
              </a:rPr>
              <a:t>five</a:t>
            </a:r>
            <a:r>
              <a:rPr lang="en-US" altLang="en-US" sz="2400"/>
              <a:t>. </a:t>
            </a:r>
          </a:p>
        </p:txBody>
      </p:sp>
      <p:pic>
        <p:nvPicPr>
          <p:cNvPr id="19462" name="Picture 6" descr="BookFeatherPen"/>
          <p:cNvPicPr>
            <a:picLocks noChangeAspect="1" noChangeArrowheads="1"/>
          </p:cNvPicPr>
          <p:nvPr>
            <p:ph sz="half" idx="1"/>
          </p:nvPr>
        </p:nvPicPr>
        <p:blipFill>
          <a:blip r:embed="rId6">
            <a:extLst>
              <a:ext uri="{28A0092B-C50C-407E-A947-70E740481C1C}">
                <a14:useLocalDpi xmlns:a14="http://schemas.microsoft.com/office/drawing/2010/main" val="0"/>
              </a:ext>
            </a:extLst>
          </a:blip>
          <a:srcRect/>
          <a:stretch>
            <a:fillRect/>
          </a:stretch>
        </p:blipFill>
        <p:spPr>
          <a:xfrm>
            <a:off x="457200" y="3221038"/>
            <a:ext cx="1828800" cy="161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Anti-Federalists</a:t>
            </a:r>
          </a:p>
        </p:txBody>
      </p:sp>
      <p:sp>
        <p:nvSpPr>
          <p:cNvPr id="21509" name="Rectangle 5"/>
          <p:cNvSpPr>
            <a:spLocks noGrp="1" noChangeArrowheads="1"/>
          </p:cNvSpPr>
          <p:nvPr>
            <p:ph type="body" sz="half" idx="2"/>
          </p:nvPr>
        </p:nvSpPr>
        <p:spPr/>
        <p:txBody>
          <a:bodyPr/>
          <a:lstStyle/>
          <a:p>
            <a:r>
              <a:rPr lang="en-US" altLang="en-US" sz="2800"/>
              <a:t>The Anti-Federalists saw in the constitution threats to rights and liberties so recently won from England </a:t>
            </a:r>
          </a:p>
          <a:p>
            <a:r>
              <a:rPr lang="en-US" altLang="en-US" sz="2800"/>
              <a:t>A desire to establish a weak central government </a:t>
            </a:r>
          </a:p>
        </p:txBody>
      </p:sp>
      <p:pic>
        <p:nvPicPr>
          <p:cNvPr id="21510" name="Picture 6" descr="mason01b"/>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89000" y="2065338"/>
            <a:ext cx="3175000" cy="3594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US" altLang="en-US"/>
              <a:t>Anti-Federalists</a:t>
            </a:r>
          </a:p>
        </p:txBody>
      </p:sp>
      <p:sp>
        <p:nvSpPr>
          <p:cNvPr id="23557" name="Rectangle 5"/>
          <p:cNvSpPr>
            <a:spLocks noGrp="1" noChangeArrowheads="1"/>
          </p:cNvSpPr>
          <p:nvPr>
            <p:ph type="body" sz="half" idx="1"/>
          </p:nvPr>
        </p:nvSpPr>
        <p:spPr/>
        <p:txBody>
          <a:bodyPr/>
          <a:lstStyle/>
          <a:p>
            <a:r>
              <a:rPr lang="en-US" altLang="en-US" sz="2800"/>
              <a:t>A corresponding desire for strong state governments </a:t>
            </a:r>
          </a:p>
          <a:p>
            <a:r>
              <a:rPr lang="en-US" altLang="en-US" sz="2800"/>
              <a:t>The support of many small farmers and small landowners </a:t>
            </a:r>
          </a:p>
          <a:p>
            <a:endParaRPr lang="en-US" altLang="en-US" sz="2800"/>
          </a:p>
        </p:txBody>
      </p:sp>
      <p:sp>
        <p:nvSpPr>
          <p:cNvPr id="23561" name="Rectangle 9"/>
          <p:cNvSpPr>
            <a:spLocks noGrp="1" noChangeArrowheads="1"/>
          </p:cNvSpPr>
          <p:nvPr>
            <p:ph type="body" sz="half" idx="2"/>
          </p:nvPr>
        </p:nvSpPr>
        <p:spPr/>
        <p:txBody>
          <a:bodyPr/>
          <a:lstStyle/>
          <a:p>
            <a:r>
              <a:rPr lang="en-US" altLang="en-US" sz="2800"/>
              <a:t>“The Constitution should be read, ‘We the states, not we the people…I strongly oppose the ratification of the new constitution”  Samuel Adams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1029</Words>
  <Application>Microsoft Office PowerPoint</Application>
  <PresentationFormat>On-screen Show (4:3)</PresentationFormat>
  <Paragraphs>81</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Default Design</vt:lpstr>
      <vt:lpstr>Chapter 5 Section 4 Ratifying the Constitution</vt:lpstr>
      <vt:lpstr>Constitution: Signing the Constitution </vt:lpstr>
      <vt:lpstr>Constitution: Ratifying the Constitution </vt:lpstr>
      <vt:lpstr>Federalists vs. Anti-Federalists</vt:lpstr>
      <vt:lpstr>Federalists</vt:lpstr>
      <vt:lpstr>Federalists Papers</vt:lpstr>
      <vt:lpstr>Federalist Papers</vt:lpstr>
      <vt:lpstr>Anti-Federalists</vt:lpstr>
      <vt:lpstr>Anti-Federalists</vt:lpstr>
      <vt:lpstr>Anti-Federalists</vt:lpstr>
      <vt:lpstr>Anti-Federalists Papers</vt:lpstr>
      <vt:lpstr>Ratification</vt:lpstr>
      <vt:lpstr>Did the Federalists Win?</vt:lpstr>
      <vt:lpstr>Fight for Ratification</vt:lpstr>
      <vt:lpstr>Fight for Ratification</vt:lpstr>
      <vt:lpstr>Fight for Ratification</vt:lpstr>
      <vt:lpstr>Fight for Ratification</vt:lpstr>
      <vt:lpstr>Fight for Ratification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Section 3 Ratifying the Constitution</dc:title>
  <dc:creator>8th Grade Social Studies</dc:creator>
  <cp:lastModifiedBy>Windows User</cp:lastModifiedBy>
  <cp:revision>8</cp:revision>
  <dcterms:created xsi:type="dcterms:W3CDTF">2006-11-06T16:51:19Z</dcterms:created>
  <dcterms:modified xsi:type="dcterms:W3CDTF">2018-11-04T21:04:25Z</dcterms:modified>
</cp:coreProperties>
</file>