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3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60" r:id="rId6"/>
    <p:sldId id="263" r:id="rId7"/>
    <p:sldId id="264" r:id="rId8"/>
    <p:sldId id="317" r:id="rId9"/>
    <p:sldId id="265" r:id="rId10"/>
    <p:sldId id="266" r:id="rId11"/>
    <p:sldId id="318" r:id="rId12"/>
    <p:sldId id="267" r:id="rId13"/>
    <p:sldId id="319" r:id="rId14"/>
    <p:sldId id="261" r:id="rId15"/>
    <p:sldId id="268" r:id="rId16"/>
    <p:sldId id="269" r:id="rId17"/>
    <p:sldId id="270" r:id="rId18"/>
    <p:sldId id="262" r:id="rId19"/>
    <p:sldId id="271" r:id="rId20"/>
    <p:sldId id="272" r:id="rId21"/>
    <p:sldId id="273" r:id="rId22"/>
    <p:sldId id="278" r:id="rId23"/>
    <p:sldId id="27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574989-87B0-4D72-94E2-80B9D6B70486}">
          <p14:sldIdLst>
            <p14:sldId id="256"/>
            <p14:sldId id="257"/>
            <p14:sldId id="260"/>
            <p14:sldId id="263"/>
            <p14:sldId id="264"/>
            <p14:sldId id="317"/>
            <p14:sldId id="265"/>
            <p14:sldId id="266"/>
            <p14:sldId id="318"/>
            <p14:sldId id="267"/>
            <p14:sldId id="319"/>
            <p14:sldId id="261"/>
            <p14:sldId id="268"/>
            <p14:sldId id="269"/>
            <p14:sldId id="270"/>
            <p14:sldId id="262"/>
            <p14:sldId id="271"/>
            <p14:sldId id="272"/>
            <p14:sldId id="273"/>
            <p14:sldId id="278"/>
            <p14:sldId id="279"/>
          </p14:sldIdLst>
        </p14:section>
        <p14:section name="Untitled Section" id="{ECB854E2-02B0-4FC9-A6E4-562D5F5DA7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6314" autoAdjust="0"/>
  </p:normalViewPr>
  <p:slideViewPr>
    <p:cSldViewPr>
      <p:cViewPr varScale="1">
        <p:scale>
          <a:sx n="76" d="100"/>
          <a:sy n="76" d="100"/>
        </p:scale>
        <p:origin x="164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255F120-4665-463F-B475-A4C6676CAF8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C59FF89-706C-408B-BD61-F27CF69AC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99B82B2-9004-4142-9D7D-ED5FC2D65D5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FD692B16-8227-4CF3-A4BC-248127776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2B16-8227-4CF3-A4BC-248127776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8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9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1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07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22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0B06F7-1648-4F1A-AA2A-BEF75C033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3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C3DEB-3068-4B52-A256-27F4B25EA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07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9820C1-77F7-4757-A03B-54FDEE834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717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C33906-DD47-4272-AB67-2E3016D06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86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BBF4C-3190-454C-9660-256B58E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573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2702F9-A7ED-42DD-943A-55BCC07C7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A37D3D-5C37-4B6C-96C2-DFAFAD84B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20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972DD-BE3D-4CEE-A48A-A92901E0C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9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52C4F-97A5-4AE2-A38E-0C079A31B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0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6AFD4B-F6E0-4A8C-A1CA-8DEEA1A0B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066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E46A9D-7B70-4DB4-B1D9-7E66263D2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0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EDCB03-3416-4636-B23A-D5027DB5D68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867725-C36E-4632-83DA-7CC676CDD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A63E01-C50D-4441-9653-276A1D0D68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9E86D9-1023-493E-BB40-0A3BB57D7369}" type="datetimeFigureOut">
              <a:rPr lang="en-US" smtClean="0">
                <a:solidFill>
                  <a:srgbClr val="DFDCB7"/>
                </a:solidFill>
              </a:rPr>
              <a:pPr/>
              <a:t>10/31/2018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6DBD9-C0DA-4A23-BD70-0BD13AE4184A}" type="slidenum"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89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wmf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89916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Creating </a:t>
            </a:r>
            <a:br>
              <a:rPr lang="en-US" sz="6600" dirty="0" smtClean="0"/>
            </a:br>
            <a:r>
              <a:rPr lang="en-US" sz="6600" dirty="0" smtClean="0"/>
              <a:t>the Constitution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153400" cy="1752600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/>
              <a:t>Section 3</a:t>
            </a:r>
            <a:r>
              <a:rPr lang="en-US" sz="3200" dirty="0" smtClean="0"/>
              <a:t>: Creating </a:t>
            </a:r>
            <a:r>
              <a:rPr lang="en-US" sz="3200" dirty="0"/>
              <a:t>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23485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072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Great Compromise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97" y="1828800"/>
            <a:ext cx="8229600" cy="4325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Roger Sherman, </a:t>
            </a:r>
            <a:r>
              <a:rPr lang="en-US" sz="3600" i="1" dirty="0" smtClean="0"/>
              <a:t>Connecticut</a:t>
            </a:r>
            <a:endParaRPr lang="en-US" sz="3600" dirty="0" smtClean="0"/>
          </a:p>
          <a:p>
            <a:r>
              <a:rPr lang="en-US" sz="3600" dirty="0" smtClean="0"/>
              <a:t>His plan – </a:t>
            </a:r>
          </a:p>
          <a:p>
            <a:pPr lvl="1"/>
            <a:r>
              <a:rPr lang="en-US" sz="3200" dirty="0" smtClean="0"/>
              <a:t>Bicameral Legislature</a:t>
            </a:r>
          </a:p>
          <a:p>
            <a:pPr lvl="1"/>
            <a:r>
              <a:rPr lang="en-US" sz="3200" dirty="0" smtClean="0"/>
              <a:t>House – based on population</a:t>
            </a:r>
          </a:p>
          <a:p>
            <a:pPr lvl="1"/>
            <a:r>
              <a:rPr lang="en-US" sz="3200" dirty="0" smtClean="0"/>
              <a:t>Senate – two for each state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40" y="4314773"/>
            <a:ext cx="3232439" cy="25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7798958" y="3242273"/>
            <a:ext cx="1126981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3490" y="5764424"/>
            <a:ext cx="1006842" cy="12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3188" y="5879908"/>
            <a:ext cx="3427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House of</a:t>
            </a:r>
          </a:p>
          <a:p>
            <a:pPr algn="ctr"/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Representatives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5192" y="2488087"/>
            <a:ext cx="19688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Senate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87" y="29996"/>
            <a:ext cx="2179710" cy="224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7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66825" y="3130550"/>
            <a:ext cx="2003425" cy="2003425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963" y="1816100"/>
            <a:ext cx="1581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Legislative</a:t>
            </a:r>
            <a:r>
              <a:rPr lang="en-US" sz="20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Makes laws</a:t>
            </a:r>
          </a:p>
        </p:txBody>
      </p:sp>
      <p:sp>
        <p:nvSpPr>
          <p:cNvPr id="7" name="TextBox 6"/>
          <p:cNvSpPr txBox="1"/>
          <p:nvPr/>
        </p:nvSpPr>
        <p:spPr>
          <a:xfrm rot="820251">
            <a:off x="2493963" y="5357813"/>
            <a:ext cx="1982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Judicial</a:t>
            </a:r>
            <a:r>
              <a:rPr lang="en-US" sz="20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Interprets laws</a:t>
            </a:r>
          </a:p>
        </p:txBody>
      </p:sp>
      <p:sp>
        <p:nvSpPr>
          <p:cNvPr id="8" name="TextBox 7"/>
          <p:cNvSpPr txBox="1"/>
          <p:nvPr/>
        </p:nvSpPr>
        <p:spPr>
          <a:xfrm rot="20864252">
            <a:off x="85725" y="5343525"/>
            <a:ext cx="2057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Executive</a:t>
            </a:r>
            <a:r>
              <a:rPr lang="en-US" sz="20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Carries out laws</a:t>
            </a: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0806">
            <a:off x="1250950" y="2595563"/>
            <a:ext cx="1295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5727">
            <a:off x="649288" y="4065588"/>
            <a:ext cx="1235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637">
            <a:off x="2649538" y="4076700"/>
            <a:ext cx="1239837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67200" y="1939925"/>
            <a:ext cx="4724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Divide Congress Into Two Houses </a:t>
            </a:r>
            <a:endParaRPr lang="en-US" sz="2400" dirty="0">
              <a:solidFill>
                <a:srgbClr val="D16349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Arrow Connector 16"/>
          <p:cNvCxnSpPr>
            <a:endCxn id="6" idx="3"/>
          </p:cNvCxnSpPr>
          <p:nvPr/>
        </p:nvCxnSpPr>
        <p:spPr>
          <a:xfrm flipH="1">
            <a:off x="3059113" y="2170113"/>
            <a:ext cx="113188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81">
            <a:off x="1992313" y="2600325"/>
            <a:ext cx="12922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419600" y="2560638"/>
          <a:ext cx="4419600" cy="187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Senate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House of Representatives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1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Each state gets 2 votes.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 more</a:t>
                      </a:r>
                      <a:r>
                        <a:rPr lang="en-U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people the state has, the more votes it gets!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007" name="Picture 3" descr="C:\Users\Nancy\AppData\Local\Microsoft\Windows\Temporary Internet Files\Content.IE5\0IO9NYB3\MC9003522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90600"/>
            <a:ext cx="3730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Constitution Solution</a:t>
            </a:r>
            <a:endParaRPr lang="en-US" sz="4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57999" cy="513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49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Now What?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59780"/>
            <a:ext cx="8229600" cy="4974336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We’ve decided on Bicameral Legislature</a:t>
            </a:r>
          </a:p>
          <a:p>
            <a:pPr lvl="1"/>
            <a:r>
              <a:rPr lang="en-US" sz="3200" dirty="0" smtClean="0"/>
              <a:t>One based on population – </a:t>
            </a:r>
          </a:p>
          <a:p>
            <a:pPr lvl="2"/>
            <a:r>
              <a:rPr lang="en-US" sz="3200" dirty="0" smtClean="0"/>
              <a:t>House of Representatives</a:t>
            </a:r>
          </a:p>
          <a:p>
            <a:pPr lvl="1"/>
            <a:r>
              <a:rPr lang="en-US" sz="3200" dirty="0" smtClean="0"/>
              <a:t>One with equal representation – </a:t>
            </a:r>
          </a:p>
          <a:p>
            <a:pPr lvl="2"/>
            <a:r>
              <a:rPr lang="en-US" sz="3200" dirty="0" smtClean="0"/>
              <a:t>Senate</a:t>
            </a:r>
          </a:p>
          <a:p>
            <a:pPr lvl="0">
              <a:buClr>
                <a:srgbClr val="A04DA3"/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Who is determined in state’s population?</a:t>
            </a:r>
          </a:p>
          <a:p>
            <a:pPr lvl="0">
              <a:buClr>
                <a:srgbClr val="A04DA3"/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What to do with the institution of slavery?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Three-Fifths Compromise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99" y="1600200"/>
            <a:ext cx="9067800" cy="49743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600" dirty="0" smtClean="0"/>
              <a:t>Answered the question of slavery counted in population</a:t>
            </a:r>
          </a:p>
          <a:p>
            <a:endParaRPr lang="en-US" sz="3600" dirty="0"/>
          </a:p>
          <a:p>
            <a:r>
              <a:rPr lang="en-US" sz="3600" dirty="0" smtClean="0"/>
              <a:t>Northern States</a:t>
            </a:r>
          </a:p>
          <a:p>
            <a:pPr lvl="1"/>
            <a:r>
              <a:rPr lang="en-US" sz="3200" dirty="0" smtClean="0"/>
              <a:t>Opposed having slaves count</a:t>
            </a:r>
          </a:p>
          <a:p>
            <a:pPr lvl="1"/>
            <a:r>
              <a:rPr lang="en-US" sz="3200" dirty="0" smtClean="0"/>
              <a:t>Why?</a:t>
            </a:r>
          </a:p>
          <a:p>
            <a:r>
              <a:rPr lang="en-US" sz="3600" dirty="0" smtClean="0"/>
              <a:t>Southern States</a:t>
            </a:r>
          </a:p>
          <a:p>
            <a:pPr lvl="1"/>
            <a:r>
              <a:rPr lang="en-US" sz="3200" dirty="0" smtClean="0"/>
              <a:t>For having slaves count </a:t>
            </a:r>
          </a:p>
          <a:p>
            <a:pPr lvl="1"/>
            <a:r>
              <a:rPr lang="en-US" sz="3200" dirty="0" smtClean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879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Three-Fifths Compromise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25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compromise that counted each individual slaves as three-fifths of a person when a state’s population was calculated. </a:t>
            </a:r>
          </a:p>
          <a:p>
            <a:endParaRPr lang="en-US" sz="3600" dirty="0"/>
          </a:p>
          <a:p>
            <a:pPr lvl="1"/>
            <a:r>
              <a:rPr lang="en-US" sz="3200" dirty="0" smtClean="0"/>
              <a:t>For every 5 slaves, 3 counted towards the population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13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53762"/>
            <a:ext cx="6477000" cy="610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Executive Branch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74336"/>
          </a:xfrm>
        </p:spPr>
        <p:txBody>
          <a:bodyPr/>
          <a:lstStyle/>
          <a:p>
            <a:r>
              <a:rPr lang="en-US" dirty="0" smtClean="0"/>
              <a:t>Needed for </a:t>
            </a:r>
            <a:r>
              <a:rPr lang="en-US" b="1" dirty="0" smtClean="0"/>
              <a:t>separation of powers</a:t>
            </a:r>
          </a:p>
          <a:p>
            <a:r>
              <a:rPr lang="en-US" dirty="0" smtClean="0"/>
              <a:t>One President</a:t>
            </a:r>
          </a:p>
          <a:p>
            <a:pPr lvl="1"/>
            <a:r>
              <a:rPr lang="en-US" dirty="0" smtClean="0"/>
              <a:t>Not Committee of Leaders</a:t>
            </a:r>
          </a:p>
          <a:p>
            <a:r>
              <a:rPr lang="en-US" dirty="0" smtClean="0"/>
              <a:t>Power: </a:t>
            </a:r>
            <a:r>
              <a:rPr lang="en-US" u="sng" dirty="0" smtClean="0"/>
              <a:t>Enforce Laws</a:t>
            </a:r>
          </a:p>
          <a:p>
            <a:endParaRPr lang="en-US" dirty="0" smtClean="0"/>
          </a:p>
          <a:p>
            <a:r>
              <a:rPr lang="en-US" dirty="0" smtClean="0"/>
              <a:t>George Washington</a:t>
            </a:r>
          </a:p>
          <a:p>
            <a:pPr lvl="1"/>
            <a:r>
              <a:rPr lang="en-US" dirty="0" smtClean="0"/>
              <a:t>Unanimous decision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80807"/>
            <a:ext cx="3657600" cy="437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365943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Judicial Branch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325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Needed for separation of powers</a:t>
            </a:r>
          </a:p>
          <a:p>
            <a:r>
              <a:rPr lang="en-US" sz="3600" dirty="0" smtClean="0"/>
              <a:t>Supreme Court</a:t>
            </a:r>
          </a:p>
          <a:p>
            <a:r>
              <a:rPr lang="en-US" sz="3600" dirty="0" smtClean="0"/>
              <a:t>Power: Interpret Laws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		      </a:t>
            </a:r>
            <a:r>
              <a:rPr lang="en-US" sz="3600" dirty="0" smtClean="0"/>
              <a:t>John Jay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" y="533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Elections in 1787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" y="1600200"/>
            <a:ext cx="9134901" cy="43251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House of Representatives </a:t>
            </a:r>
            <a:r>
              <a:rPr lang="en-US" sz="3600" dirty="0" smtClean="0"/>
              <a:t>– Voted by Citizens</a:t>
            </a:r>
          </a:p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Senate </a:t>
            </a:r>
            <a:r>
              <a:rPr lang="en-US" sz="3600" dirty="0" smtClean="0"/>
              <a:t>– Selected by State Legislatures</a:t>
            </a:r>
          </a:p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President</a:t>
            </a:r>
            <a:r>
              <a:rPr lang="en-US" sz="3600" dirty="0" smtClean="0"/>
              <a:t> – Group of electors, Electoral College</a:t>
            </a:r>
          </a:p>
          <a:p>
            <a:pPr marL="109728" indent="0">
              <a:buNone/>
            </a:pPr>
            <a:endParaRPr lang="en-US" sz="3600" dirty="0"/>
          </a:p>
          <a:p>
            <a:r>
              <a:rPr lang="en-US" sz="3600" dirty="0" smtClean="0"/>
              <a:t>“Average citizens will never be sufficiently informed” – Roger Sherman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19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62075"/>
          </a:xfrm>
        </p:spPr>
        <p:txBody>
          <a:bodyPr/>
          <a:lstStyle/>
          <a:p>
            <a:r>
              <a:rPr lang="en-US" sz="4800" dirty="0" smtClean="0"/>
              <a:t>The Constitutional Convention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" y="1514475"/>
            <a:ext cx="8342313" cy="53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Federalists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Supporters of the Constitution</a:t>
            </a:r>
          </a:p>
          <a:p>
            <a:r>
              <a:rPr lang="en-US" sz="3600" dirty="0"/>
              <a:t>Favored strong, national government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5334000" cy="301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Anti-Federalists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9375"/>
            <a:ext cx="8229600" cy="5538625"/>
          </a:xfrm>
        </p:spPr>
        <p:txBody>
          <a:bodyPr>
            <a:normAutofit/>
          </a:bodyPr>
          <a:lstStyle/>
          <a:p>
            <a:r>
              <a:rPr lang="en-US" sz="3600" dirty="0"/>
              <a:t>Those opposed to the Constitution</a:t>
            </a:r>
          </a:p>
          <a:p>
            <a:r>
              <a:rPr lang="en-US" sz="3600" dirty="0"/>
              <a:t>Opposed a strong, federal government</a:t>
            </a:r>
          </a:p>
          <a:p>
            <a:endParaRPr lang="en-US" sz="3600" dirty="0" smtClean="0"/>
          </a:p>
          <a:p>
            <a:pPr marL="109728" indent="0">
              <a:buNone/>
            </a:pPr>
            <a:endParaRPr lang="en-US" sz="3600" dirty="0"/>
          </a:p>
          <a:p>
            <a:r>
              <a:rPr lang="en-US" sz="3600" dirty="0"/>
              <a:t>What exactly did they oppose?</a:t>
            </a:r>
          </a:p>
          <a:p>
            <a:pPr lvl="1"/>
            <a:r>
              <a:rPr lang="en-US" sz="3200" dirty="0"/>
              <a:t>“Necessary and Proper” Clause </a:t>
            </a:r>
            <a:r>
              <a:rPr lang="en-US" sz="2000" dirty="0"/>
              <a:t>(Article 1, Section 8)</a:t>
            </a:r>
          </a:p>
          <a:p>
            <a:pPr lvl="1"/>
            <a:r>
              <a:rPr lang="en-US" sz="3200" dirty="0"/>
              <a:t>Wanted Bill of </a:t>
            </a:r>
            <a:r>
              <a:rPr lang="en-US" sz="3200" dirty="0" smtClean="0"/>
              <a:t>Rights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33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8554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Disagreements and 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91032"/>
            <a:ext cx="8693150" cy="4979182"/>
          </a:xfrm>
        </p:spPr>
        <p:txBody>
          <a:bodyPr/>
          <a:lstStyle/>
          <a:p>
            <a:r>
              <a:rPr lang="en-US" sz="4000" dirty="0" smtClean="0"/>
              <a:t>Should representatives be equal or based on population?</a:t>
            </a:r>
            <a:endParaRPr lang="en-US" sz="4000" dirty="0"/>
          </a:p>
          <a:p>
            <a:r>
              <a:rPr lang="en-US" sz="4000" dirty="0" smtClean="0"/>
              <a:t>How much power should the federal government be allowed?</a:t>
            </a:r>
          </a:p>
          <a:p>
            <a:r>
              <a:rPr lang="en-US" sz="4000" dirty="0" smtClean="0"/>
              <a:t>Slavery?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28800" y="838200"/>
            <a:ext cx="7922781" cy="6735761"/>
            <a:chOff x="1268555" y="304800"/>
            <a:chExt cx="7922781" cy="6735761"/>
          </a:xfrm>
        </p:grpSpPr>
        <p:sp>
          <p:nvSpPr>
            <p:cNvPr id="5" name="Rectangle 4"/>
            <p:cNvSpPr/>
            <p:nvPr/>
          </p:nvSpPr>
          <p:spPr>
            <a:xfrm>
              <a:off x="1268555" y="4902489"/>
              <a:ext cx="188249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?</a:t>
              </a:r>
              <a:endParaRPr lang="en-US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479924"/>
              <a:ext cx="2139950" cy="256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76600"/>
              <a:ext cx="2139950" cy="256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386" y="304800"/>
              <a:ext cx="2139950" cy="256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94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5357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Setting the Ground Rules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157"/>
            <a:ext cx="8458200" cy="4952379"/>
          </a:xfrm>
        </p:spPr>
        <p:txBody>
          <a:bodyPr/>
          <a:lstStyle/>
          <a:p>
            <a:r>
              <a:rPr lang="en-US" sz="3600" dirty="0" smtClean="0"/>
              <a:t>May 25, 1787 – September 17, 1787</a:t>
            </a:r>
          </a:p>
          <a:p>
            <a:r>
              <a:rPr lang="en-US" sz="3600" dirty="0" smtClean="0"/>
              <a:t>Presiding Officer – George Washington</a:t>
            </a:r>
          </a:p>
          <a:p>
            <a:r>
              <a:rPr lang="en-US" sz="3600" dirty="0" smtClean="0"/>
              <a:t>Secret Discussions</a:t>
            </a:r>
          </a:p>
          <a:p>
            <a:pPr lvl="1"/>
            <a:r>
              <a:rPr lang="en-US" sz="3200" dirty="0" smtClean="0"/>
              <a:t>Doors shut, windows closed</a:t>
            </a:r>
          </a:p>
          <a:p>
            <a:pPr lvl="1"/>
            <a:r>
              <a:rPr lang="en-US" sz="3200" dirty="0" smtClean="0"/>
              <a:t>No involvement from outside world</a:t>
            </a:r>
          </a:p>
          <a:p>
            <a:pPr lvl="1"/>
            <a:r>
              <a:rPr lang="en-US" sz="3200" dirty="0" smtClean="0"/>
              <a:t>Each state = 1 vote</a:t>
            </a:r>
          </a:p>
          <a:p>
            <a:pPr lvl="1"/>
            <a:r>
              <a:rPr lang="en-US" sz="3200" dirty="0" smtClean="0"/>
              <a:t>Very professional and organized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12" y="2362200"/>
            <a:ext cx="1900598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296400" cy="1066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First Acts during the Convention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525" y="2590800"/>
            <a:ext cx="6096000" cy="2877312"/>
          </a:xfrm>
        </p:spPr>
        <p:txBody>
          <a:bodyPr/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sz="4400" dirty="0" smtClean="0"/>
              <a:t>SCRAP the Articles </a:t>
            </a:r>
            <a:br>
              <a:rPr lang="en-US" sz="4400" dirty="0" smtClean="0"/>
            </a:br>
            <a:r>
              <a:rPr lang="en-US" sz="4400" dirty="0" smtClean="0"/>
              <a:t>– start over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2676525" cy="411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7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749925" y="3400425"/>
            <a:ext cx="2003425" cy="2003425"/>
          </a:xfrm>
          <a:prstGeom prst="ellipse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D16349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New Idea!</a:t>
            </a:r>
            <a:endParaRPr lang="en-US" sz="4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3124200" cy="885825"/>
          </a:xfrm>
        </p:spPr>
        <p:txBody>
          <a:bodyPr/>
          <a:lstStyle/>
          <a:p>
            <a:pPr algn="ctr" eaLnBrk="1" hangingPunct="1">
              <a:defRPr/>
            </a:pPr>
            <a:r>
              <a:rPr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Articles of </a:t>
            </a:r>
            <a:r>
              <a:rPr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Confederation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00600" y="1447800"/>
            <a:ext cx="4041775" cy="731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New Idea: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25908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2865438"/>
            <a:ext cx="1295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5727">
            <a:off x="5132388" y="4278313"/>
            <a:ext cx="1235075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637">
            <a:off x="7132638" y="4291013"/>
            <a:ext cx="1239837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5187950"/>
            <a:ext cx="426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Branch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FB08C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Legislative—makes laws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8038" y="5608638"/>
            <a:ext cx="17256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Branches</a:t>
            </a:r>
          </a:p>
        </p:txBody>
      </p:sp>
      <p:pic>
        <p:nvPicPr>
          <p:cNvPr id="39948" name="Picture 3" descr="C:\Users\Nancy\AppData\Local\Microsoft\Windows\Temporary Internet Files\Content.IE5\0IO9NYB3\MC9003522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73" y="471625"/>
            <a:ext cx="3730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" grpId="0" build="p"/>
      <p:bldP spid="3" grpId="0" build="p"/>
      <p:bldP spid="9" grpId="0" build="p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2076"/>
            <a:ext cx="8686800" cy="49743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dirty="0" smtClean="0"/>
              <a:t>James Madison, </a:t>
            </a:r>
            <a:r>
              <a:rPr lang="en-US" sz="3600" i="1" dirty="0" smtClean="0"/>
              <a:t>Virginia </a:t>
            </a:r>
          </a:p>
          <a:p>
            <a:r>
              <a:rPr lang="en-US" sz="3600" dirty="0" smtClean="0"/>
              <a:t>His plan – </a:t>
            </a:r>
          </a:p>
          <a:p>
            <a:pPr lvl="1"/>
            <a:r>
              <a:rPr lang="en-US" sz="3200" dirty="0" smtClean="0"/>
              <a:t>Three branches of Government</a:t>
            </a:r>
          </a:p>
          <a:p>
            <a:pPr lvl="1"/>
            <a:r>
              <a:rPr lang="en-US" sz="3200" dirty="0" smtClean="0"/>
              <a:t>Bicameral Legislature</a:t>
            </a:r>
          </a:p>
          <a:p>
            <a:pPr lvl="1"/>
            <a:r>
              <a:rPr lang="en-US" sz="3200" dirty="0" smtClean="0"/>
              <a:t>Based on Population</a:t>
            </a:r>
          </a:p>
          <a:p>
            <a:pPr lvl="1"/>
            <a:r>
              <a:rPr lang="en-US" sz="3200" dirty="0" smtClean="0"/>
              <a:t>Elect members of house who choose senators</a:t>
            </a:r>
          </a:p>
          <a:p>
            <a:pPr lvl="1"/>
            <a:endParaRPr lang="en-US" sz="3200" dirty="0"/>
          </a:p>
          <a:p>
            <a:pPr marL="411480" lvl="1" indent="0">
              <a:buNone/>
            </a:pPr>
            <a:r>
              <a:rPr lang="en-US" sz="3200" dirty="0" smtClean="0"/>
              <a:t>*Large States favored, Small states opposed</a:t>
            </a:r>
          </a:p>
          <a:p>
            <a:pPr lvl="1"/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" y="53340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355" y="757704"/>
            <a:ext cx="2895600" cy="290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2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61844"/>
            <a:ext cx="8229600" cy="4325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William Patterson, </a:t>
            </a:r>
            <a:r>
              <a:rPr lang="en-US" sz="3600" i="1" dirty="0" smtClean="0"/>
              <a:t>New Jersey</a:t>
            </a:r>
          </a:p>
          <a:p>
            <a:r>
              <a:rPr lang="en-US" sz="3600" dirty="0" smtClean="0"/>
              <a:t>His plan – </a:t>
            </a:r>
            <a:endParaRPr lang="en-US" sz="3600" i="1" dirty="0" smtClean="0"/>
          </a:p>
          <a:p>
            <a:pPr lvl="1"/>
            <a:r>
              <a:rPr lang="en-US" sz="3200" dirty="0" smtClean="0"/>
              <a:t>Three Branches of Government</a:t>
            </a:r>
          </a:p>
          <a:p>
            <a:pPr lvl="1"/>
            <a:r>
              <a:rPr lang="en-US" sz="3200" dirty="0" smtClean="0"/>
              <a:t>Unicameral Legislature</a:t>
            </a:r>
          </a:p>
          <a:p>
            <a:pPr lvl="1"/>
            <a:r>
              <a:rPr lang="en-US" sz="3200" dirty="0" smtClean="0"/>
              <a:t>Equal Representatives</a:t>
            </a:r>
          </a:p>
          <a:p>
            <a:pPr marL="411480" lvl="1" indent="0">
              <a:buNone/>
            </a:pPr>
            <a:endParaRPr lang="en-US" sz="3200" dirty="0" smtClean="0"/>
          </a:p>
          <a:p>
            <a:pPr marL="109728" indent="0">
              <a:buNone/>
            </a:pPr>
            <a:r>
              <a:rPr lang="en-US" sz="3600" dirty="0" smtClean="0"/>
              <a:t>	**Still a conflict among states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6889"/>
            <a:ext cx="6652199" cy="22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8539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733425"/>
          </a:xfrm>
        </p:spPr>
        <p:txBody>
          <a:bodyPr/>
          <a:lstStyle/>
          <a:p>
            <a:pPr algn="ctr" eaLnBrk="1" hangingPunct="1">
              <a:defRPr/>
            </a:pPr>
            <a:r>
              <a: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Virginia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800600" y="1447800"/>
            <a:ext cx="4041775" cy="7318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New Jersey Plan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Battle of the Plans</a:t>
            </a:r>
            <a:endParaRPr lang="en-US" sz="48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14600"/>
            <a:ext cx="4419600" cy="335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Legislative branch has ___ “chambers”</a:t>
            </a:r>
          </a:p>
          <a:p>
            <a:pPr marL="228600" indent="-228600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Number of votes for each state depends on the state’s ___________</a:t>
            </a:r>
          </a:p>
          <a:p>
            <a:pPr marL="228600" indent="-228600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________ states would have more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434340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2525713"/>
            <a:ext cx="457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959350"/>
            <a:ext cx="129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Larger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2525713"/>
            <a:ext cx="4419600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Legislative branch has ___ “chamber”</a:t>
            </a:r>
          </a:p>
          <a:p>
            <a:pPr marL="228600" indent="-228600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Each state gets ___ vote</a:t>
            </a:r>
          </a:p>
          <a:p>
            <a:pPr marL="228600" indent="-228600" fontAlgn="base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8FB08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________ states would have more power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9600" y="2536825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2400" b="1" dirty="0">
              <a:solidFill>
                <a:srgbClr val="D1634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173538"/>
            <a:ext cx="1447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Smaller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0" y="3573463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D1634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100" y="6324600"/>
            <a:ext cx="830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CCB4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(Virginia was a large state, and New Jersey was a small state. Surprise!)</a:t>
            </a:r>
          </a:p>
        </p:txBody>
      </p:sp>
      <p:pic>
        <p:nvPicPr>
          <p:cNvPr id="40974" name="Picture 3" descr="C:\Users\Nancy\AppData\Local\Microsoft\Windows\Temporary Internet Files\Content.IE5\0IO9NYB3\MC9003522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90600"/>
            <a:ext cx="37306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9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7" grpId="0"/>
      <p:bldP spid="8" grpId="0" build="p"/>
      <p:bldP spid="9" grpId="0"/>
      <p:bldP spid="10" grpId="0"/>
      <p:bldP spid="11" grpId="0"/>
      <p:bldP spid="20" grpId="0" build="p"/>
      <p:bldP spid="22" grpId="0"/>
      <p:bldP spid="23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11536</TotalTime>
  <Words>507</Words>
  <Application>Microsoft Office PowerPoint</Application>
  <PresentationFormat>On-screen Show (4:3)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Cambria</vt:lpstr>
      <vt:lpstr>Georgia</vt:lpstr>
      <vt:lpstr>Tahoma</vt:lpstr>
      <vt:lpstr>Times New Roman</vt:lpstr>
      <vt:lpstr>Trebuchet MS</vt:lpstr>
      <vt:lpstr>Wingdings</vt:lpstr>
      <vt:lpstr>Wingdings 2</vt:lpstr>
      <vt:lpstr>Urban</vt:lpstr>
      <vt:lpstr>Adjacency</vt:lpstr>
      <vt:lpstr>2_Civic</vt:lpstr>
      <vt:lpstr>Creating  the Constitution</vt:lpstr>
      <vt:lpstr>The Constitutional Convention</vt:lpstr>
      <vt:lpstr>Disagreements and questions</vt:lpstr>
      <vt:lpstr>Setting the Ground Rules</vt:lpstr>
      <vt:lpstr>First Acts during the Convention</vt:lpstr>
      <vt:lpstr>A New Idea!</vt:lpstr>
      <vt:lpstr> </vt:lpstr>
      <vt:lpstr> </vt:lpstr>
      <vt:lpstr>Battle of the Plans</vt:lpstr>
      <vt:lpstr>The Great Compromise </vt:lpstr>
      <vt:lpstr>The Constitution Solution</vt:lpstr>
      <vt:lpstr>PowerPoint Presentation</vt:lpstr>
      <vt:lpstr>Now What?</vt:lpstr>
      <vt:lpstr>Three-Fifths Compromise</vt:lpstr>
      <vt:lpstr>Three-Fifths Compromise</vt:lpstr>
      <vt:lpstr>PowerPoint Presentation</vt:lpstr>
      <vt:lpstr>Executive Branch</vt:lpstr>
      <vt:lpstr>Judicial Branch</vt:lpstr>
      <vt:lpstr>Elections in 1787</vt:lpstr>
      <vt:lpstr>Federalists</vt:lpstr>
      <vt:lpstr>Anti-Federalists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the Constitution</dc:title>
  <dc:creator>Windows User</dc:creator>
  <cp:lastModifiedBy>Windows User</cp:lastModifiedBy>
  <cp:revision>88</cp:revision>
  <cp:lastPrinted>2018-09-17T19:23:21Z</cp:lastPrinted>
  <dcterms:created xsi:type="dcterms:W3CDTF">2014-09-17T23:18:30Z</dcterms:created>
  <dcterms:modified xsi:type="dcterms:W3CDTF">2018-10-31T18:44:54Z</dcterms:modified>
</cp:coreProperties>
</file>