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tlePage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standardRu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191000"/>
            <a:ext cx="3733800" cy="152400"/>
          </a:xfrm>
          <a:prstGeom prst="rect">
            <a:avLst/>
          </a:prstGeom>
          <a:noFill/>
          <a:ln>
            <a:noFill/>
          </a:ln>
          <a:effectLst>
            <a:outerShdw blurRad="25400" sx="100999" sy="100999" algn="ctr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6E531A-C809-475B-AAB7-E7DFE1265AF6}" type="datetime1">
              <a:rPr lang="en-US" altLang="en-US"/>
              <a:pPr/>
              <a:t>10/31/2018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D34A0-EE31-4AFF-B8A0-950F35223A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32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ortRu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75" y="2305050"/>
            <a:ext cx="2495550" cy="95250"/>
          </a:xfrm>
          <a:prstGeom prst="rect">
            <a:avLst/>
          </a:prstGeom>
          <a:noFill/>
          <a:ln>
            <a:noFill/>
          </a:ln>
          <a:effectLst>
            <a:outerShdw blurRad="25400" sx="100999" sy="100999" algn="ctr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parAv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8222">
            <a:off x="6797675" y="538163"/>
            <a:ext cx="18081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FF339C-61EE-454F-96E6-62FBE3D20389}" type="datetime1">
              <a:rPr lang="en-US" altLang="en-US"/>
              <a:pPr/>
              <a:t>10/31/2018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C9B50-1EEB-4DC7-9692-8EB6903D87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31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TitlePage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hortRu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4665663"/>
            <a:ext cx="2495550" cy="95250"/>
          </a:xfrm>
          <a:prstGeom prst="rect">
            <a:avLst/>
          </a:prstGeom>
          <a:noFill/>
          <a:ln>
            <a:noFill/>
          </a:ln>
          <a:effectLst>
            <a:outerShdw blurRad="25400" sx="100999" sy="100999" algn="ctr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ECE23E-6BBD-465B-AC2D-991D5BE4BBF0}" type="datetime1">
              <a:rPr lang="en-US" altLang="en-US"/>
              <a:pPr/>
              <a:t>10/31/2018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BEF38-96D4-4824-AD4A-8B8923D29F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0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TitlePage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parAv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8222">
            <a:off x="6835775" y="279400"/>
            <a:ext cx="16954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4665663"/>
            <a:ext cx="2495550" cy="95250"/>
          </a:xfrm>
          <a:prstGeom prst="rect">
            <a:avLst/>
          </a:prstGeom>
          <a:noFill/>
          <a:ln>
            <a:noFill/>
          </a:ln>
          <a:effectLst>
            <a:outerShdw blurRad="25400" sx="100999" sy="100999" algn="ctr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parAv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5255">
            <a:off x="2865438" y="3182938"/>
            <a:ext cx="169703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83C5EDF3-79EC-4A41-B27E-B299A11847E7}" type="datetime1">
              <a:rPr lang="en-US" altLang="en-US"/>
              <a:pPr/>
              <a:t>10/31/2018</a:t>
            </a:fld>
            <a:endParaRPr lang="en-US" alt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267C767-A79A-4988-B402-AB315DDA8A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029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TitlePage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8E913EE6-02CF-4FD9-966E-C0BD93A5EA36}" type="datetime1">
              <a:rPr lang="en-US" altLang="en-US"/>
              <a:pPr/>
              <a:t>10/31/2018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9AEA6DB-D0B3-4078-BDE9-B6CD46A83C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287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parAv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8222">
            <a:off x="7427913" y="2619375"/>
            <a:ext cx="158115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pictureStamp-Fram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2260">
            <a:off x="6338888" y="604838"/>
            <a:ext cx="1611312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pictureStamp-Fram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2260">
            <a:off x="4891088" y="985838"/>
            <a:ext cx="1611312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4836E1E0-E3EE-4803-AC4F-47FB9B611D26}" type="datetime1">
              <a:rPr lang="en-US" altLang="en-US"/>
              <a:pPr/>
              <a:t>10/31/2018</a:t>
            </a:fld>
            <a:endParaRPr lang="en-US" alt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E1F5126D-D714-42E6-86BA-BD67B376AB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196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ndardRu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1524000"/>
            <a:ext cx="3733800" cy="152400"/>
          </a:xfrm>
          <a:prstGeom prst="rect">
            <a:avLst/>
          </a:prstGeom>
          <a:noFill/>
          <a:ln>
            <a:noFill/>
          </a:ln>
          <a:effectLst>
            <a:outerShdw blurRad="25400" sx="100999" sy="100999" algn="ctr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670DB0-1742-4149-B70C-8F6D0764E6C4}" type="datetime1">
              <a:rPr lang="en-US" altLang="en-US"/>
              <a:pPr/>
              <a:t>10/31/2018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605F2-2327-43A6-8A98-581E2ADEB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522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erticalRu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1562100"/>
            <a:ext cx="152400" cy="3733800"/>
          </a:xfrm>
          <a:prstGeom prst="rect">
            <a:avLst/>
          </a:prstGeom>
          <a:noFill/>
          <a:ln>
            <a:noFill/>
          </a:ln>
          <a:effectLst>
            <a:outerShdw blurRad="25400" sx="100999" sy="100999" algn="ctr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2246DE-8486-4053-892F-20D10F2FAE92}" type="datetime1">
              <a:rPr lang="en-US" altLang="en-US"/>
              <a:pPr/>
              <a:t>10/31/2018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6A620-2B42-478C-96E8-D582FB069F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11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ndardRu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1524000"/>
            <a:ext cx="3733800" cy="152400"/>
          </a:xfrm>
          <a:prstGeom prst="rect">
            <a:avLst/>
          </a:prstGeom>
          <a:noFill/>
          <a:ln>
            <a:noFill/>
          </a:ln>
          <a:effectLst>
            <a:outerShdw blurRad="25400" sx="100999" sy="100999" algn="ctr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69F532-8C6C-493D-94B7-70D44D5146DF}" type="datetime1">
              <a:rPr lang="en-US" altLang="en-US"/>
              <a:pPr/>
              <a:t>10/31/2018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2C655-0FE0-40A9-B9D1-BE7618A4DF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72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TitlePage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572000"/>
            <a:ext cx="3733800" cy="152400"/>
          </a:xfrm>
          <a:prstGeom prst="rect">
            <a:avLst/>
          </a:prstGeom>
          <a:noFill/>
          <a:ln>
            <a:noFill/>
          </a:ln>
          <a:effectLst>
            <a:outerShdw blurRad="25400" sx="100999" sy="100999" algn="ctr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pictureStamp-Fram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6660">
            <a:off x="5138738" y="600075"/>
            <a:ext cx="1609725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pictureStamp-Fram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29776">
            <a:off x="2073275" y="555625"/>
            <a:ext cx="1609725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pictureStamp-Fram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1790">
            <a:off x="3592513" y="936625"/>
            <a:ext cx="1609725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01439BD8-391B-425E-939A-16DFA7C13AFE}" type="datetime1">
              <a:rPr lang="en-US" altLang="en-US"/>
              <a:pPr/>
              <a:t>10/31/2018</a:t>
            </a:fld>
            <a:endParaRPr lang="en-US" alt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75678AA6-59FA-4178-A95A-395D0AB071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30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ndardRu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3352800"/>
            <a:ext cx="3733800" cy="152400"/>
          </a:xfrm>
          <a:prstGeom prst="rect">
            <a:avLst/>
          </a:prstGeom>
          <a:noFill/>
          <a:ln>
            <a:noFill/>
          </a:ln>
          <a:effectLst>
            <a:outerShdw blurRad="25400" sx="100999" sy="100999" algn="ctr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63FDAF-F97F-4AC1-8D66-12D558BBEA42}" type="datetime1">
              <a:rPr lang="en-US" altLang="en-US"/>
              <a:pPr/>
              <a:t>10/31/2018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9736-063A-4A4C-AE8A-03326D8020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Ru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1524000"/>
            <a:ext cx="3733800" cy="152400"/>
          </a:xfrm>
          <a:prstGeom prst="rect">
            <a:avLst/>
          </a:prstGeom>
          <a:noFill/>
          <a:ln>
            <a:noFill/>
          </a:ln>
          <a:effectLst>
            <a:outerShdw blurRad="25400" sx="100999" sy="100999" algn="ctr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FFBE93-F0A7-4194-8B18-DF6CB2EB8D8D}" type="datetime1">
              <a:rPr lang="en-US" altLang="en-US"/>
              <a:pPr/>
              <a:t>10/31/2018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73CB9-77F8-4BDF-9637-2CC03B2275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04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1524000"/>
            <a:ext cx="3733800" cy="152400"/>
          </a:xfrm>
          <a:prstGeom prst="rect">
            <a:avLst/>
          </a:prstGeom>
          <a:noFill/>
          <a:ln>
            <a:noFill/>
          </a:ln>
          <a:effectLst>
            <a:outerShdw blurRad="25400" sx="100999" sy="100999" algn="ctr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C08292-47BA-4200-9926-985A872C6BB4}" type="datetime1">
              <a:rPr lang="en-US" altLang="en-US"/>
              <a:pPr/>
              <a:t>10/31/2018</a:t>
            </a:fld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67408-0738-4A92-AE2E-8835ABCA35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49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4D8A301-86A6-4E4A-BBE0-71D4313B8D4B}" type="datetime1">
              <a:rPr lang="en-US" altLang="en-US"/>
              <a:pPr/>
              <a:t>10/31/2018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37AD0-7226-4960-9E1D-D56121F943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51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914F84C-B92D-46F9-83E6-7F7804D91470}" type="datetime1">
              <a:rPr lang="en-US" altLang="en-US"/>
              <a:pPr/>
              <a:t>10/31/2018</a:t>
            </a:fld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9A0A5-6B26-427A-AFE5-3509D4A02E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ortRu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75" y="2305050"/>
            <a:ext cx="2495550" cy="95250"/>
          </a:xfrm>
          <a:prstGeom prst="rect">
            <a:avLst/>
          </a:prstGeom>
          <a:noFill/>
          <a:ln>
            <a:noFill/>
          </a:ln>
          <a:effectLst>
            <a:outerShdw blurRad="25400" sx="100999" sy="100999" algn="ctr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6EAC08-F46E-49F7-8FBF-C5C91ED828E5}" type="datetime1">
              <a:rPr lang="en-US" altLang="en-US"/>
              <a:pPr/>
              <a:t>10/31/2018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9659C-0A58-433B-8CBB-3392CAC16C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73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extPageOverlay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95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571500" y="274638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1500" y="1905000"/>
            <a:ext cx="8001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9500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Calisto MT" panose="02040603050505030304" pitchFamily="18" charset="0"/>
              </a:defRPr>
            </a:lvl1pPr>
          </a:lstStyle>
          <a:p>
            <a:fld id="{EA302472-E05A-4E21-86D8-77A88BB5ABE6}" type="datetime1">
              <a:rPr lang="en-US" altLang="en-US"/>
              <a:pPr/>
              <a:t>10/31/2018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538" y="6159500"/>
            <a:ext cx="10509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2"/>
                </a:solidFill>
                <a:latin typeface="Calisto MT" panose="02040603050505030304" pitchFamily="18" charset="0"/>
              </a:defRPr>
            </a:lvl1pPr>
          </a:lstStyle>
          <a:p>
            <a:fld id="{EBA886CA-CDB0-4770-93C8-9DDD142669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63" r:id="rId7"/>
    <p:sldLayoutId id="2147483764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panose="02040603050505030304" pitchFamily="18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panose="02040603050505030304" pitchFamily="18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panose="02040603050505030304" pitchFamily="18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panose="02040603050505030304" pitchFamily="18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panose="02040603050505030304" pitchFamily="18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panose="02040603050505030304" pitchFamily="18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panose="02040603050505030304" pitchFamily="18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panose="02040603050505030304" pitchFamily="18" charset="0"/>
          <a:ea typeface="ＭＳ Ｐゴシック" panose="020B0600070205080204" pitchFamily="34" charset="-128"/>
        </a:defRPr>
      </a:lvl9pPr>
    </p:titleStyle>
    <p:bodyStyle>
      <a:lvl1pPr marL="457200" indent="-457200" algn="l" rtl="0" fontAlgn="base">
        <a:spcBef>
          <a:spcPct val="0"/>
        </a:spcBef>
        <a:spcAft>
          <a:spcPts val="2000"/>
        </a:spcAft>
        <a:buFont typeface="Wingdings 2" panose="05020102010507070707" pitchFamily="18" charset="2"/>
        <a:buChar char="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914400" indent="-457200" algn="l" rtl="0" fontAlgn="base">
        <a:spcBef>
          <a:spcPct val="0"/>
        </a:spcBef>
        <a:spcAft>
          <a:spcPts val="1000"/>
        </a:spcAft>
        <a:buClr>
          <a:schemeClr val="bg2"/>
        </a:buClr>
        <a:buFont typeface="Wingdings 2" panose="05020102010507070707" pitchFamily="18" charset="2"/>
        <a:buChar char=""/>
        <a:defRPr sz="2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371600" indent="-457200" algn="l" rtl="0" fontAlgn="base">
        <a:spcBef>
          <a:spcPct val="0"/>
        </a:spcBef>
        <a:spcAft>
          <a:spcPts val="1000"/>
        </a:spcAft>
        <a:buFont typeface="Wingdings 2" panose="05020102010507070707" pitchFamily="18" charset="2"/>
        <a:buChar char="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828800" indent="-457200" algn="l" rtl="0" fontAlgn="base">
        <a:spcBef>
          <a:spcPct val="0"/>
        </a:spcBef>
        <a:spcAft>
          <a:spcPts val="1000"/>
        </a:spcAft>
        <a:buClr>
          <a:schemeClr val="bg2"/>
        </a:buClr>
        <a:buFont typeface="Wingdings 2" panose="05020102010507070707" pitchFamily="18" charset="2"/>
        <a:buChar char="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286000" indent="-457200" algn="l" rtl="0" fontAlgn="base">
        <a:spcBef>
          <a:spcPct val="0"/>
        </a:spcBef>
        <a:spcAft>
          <a:spcPts val="1000"/>
        </a:spcAft>
        <a:buFont typeface="Wingdings 2" panose="05020102010507070707" pitchFamily="18" charset="2"/>
        <a:buChar char="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571500" y="1676400"/>
            <a:ext cx="8001000" cy="2424113"/>
          </a:xfrm>
        </p:spPr>
        <p:txBody>
          <a:bodyPr/>
          <a:lstStyle/>
          <a:p>
            <a:r>
              <a:rPr lang="en-US" altLang="en-US" smtClean="0"/>
              <a:t>Chapter 5 Section 1</a:t>
            </a: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Aft>
                <a:spcPct val="0"/>
              </a:spcAft>
            </a:pPr>
            <a:r>
              <a:rPr lang="en-US" altLang="en-US" smtClean="0"/>
              <a:t>The Articles of Confederation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smtClean="0"/>
              <a:t>The Articles of Confederation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Land Ordinance of 1785</a:t>
            </a:r>
          </a:p>
          <a:p>
            <a:pPr lvl="1"/>
            <a:r>
              <a:rPr lang="en-US" altLang="en-US" smtClean="0"/>
              <a:t>Created a system of surveying land</a:t>
            </a:r>
          </a:p>
          <a:p>
            <a:pPr lvl="1"/>
            <a:r>
              <a:rPr lang="en-US" altLang="en-US" smtClean="0"/>
              <a:t>Arranged land into townships 36 square miles </a:t>
            </a:r>
          </a:p>
          <a:p>
            <a:pPr lvl="1"/>
            <a:r>
              <a:rPr lang="en-US" altLang="en-US" smtClean="0"/>
              <a:t>Each township was 36 sections of 1 square mile (640 acres)</a:t>
            </a:r>
          </a:p>
          <a:p>
            <a:pPr lvl="2"/>
            <a:r>
              <a:rPr lang="en-US" altLang="en-US" smtClean="0"/>
              <a:t>One lot was reserved for public schools and 4 were for veterans, rest was sold</a:t>
            </a:r>
          </a:p>
          <a:p>
            <a:pPr lvl="1"/>
            <a:r>
              <a:rPr lang="en-US" altLang="en-US" smtClean="0"/>
              <a:t>Still used today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smtClean="0"/>
              <a:t>The Articles of Confederation</a:t>
            </a:r>
          </a:p>
        </p:txBody>
      </p:sp>
      <p:pic>
        <p:nvPicPr>
          <p:cNvPr id="28675" name="Content Placeholder 6" descr="township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589" r="-48589"/>
          <a:stretch>
            <a:fillRect/>
          </a:stretch>
        </p:blipFill>
        <p:spPr/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smtClean="0"/>
              <a:t>The Articles of Confederation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Northwest Ordinance of 1787</a:t>
            </a:r>
          </a:p>
          <a:p>
            <a:pPr lvl="1"/>
            <a:r>
              <a:rPr lang="en-US" altLang="en-US" smtClean="0"/>
              <a:t>Laid basis of setting up new territorial governments</a:t>
            </a:r>
          </a:p>
          <a:p>
            <a:pPr lvl="1"/>
            <a:r>
              <a:rPr lang="en-US" altLang="en-US" smtClean="0"/>
              <a:t>Set method on how territories were admitted as States</a:t>
            </a:r>
          </a:p>
          <a:p>
            <a:pPr lvl="2"/>
            <a:r>
              <a:rPr lang="en-US" altLang="en-US" smtClean="0"/>
              <a:t>Once a territory reached 60,000 the settlers could draft a constitution and ask to become a state</a:t>
            </a:r>
          </a:p>
          <a:p>
            <a:pPr lvl="1"/>
            <a:r>
              <a:rPr lang="en-US" altLang="en-US" smtClean="0"/>
              <a:t>Also outlawed slavery</a:t>
            </a:r>
          </a:p>
          <a:p>
            <a:pPr lvl="1"/>
            <a:r>
              <a:rPr lang="en-US" altLang="en-US" smtClean="0"/>
              <a:t>Formed the Northwest Territory</a:t>
            </a:r>
          </a:p>
          <a:p>
            <a:pPr lvl="2"/>
            <a:r>
              <a:rPr lang="en-US" altLang="en-US" smtClean="0"/>
              <a:t>Areas of Illinois, Indiana, Michigan, Ohio, Minnesota and Wisconsin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smtClean="0"/>
              <a:t>The Articles of Confederation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200" smtClean="0"/>
              <a:t>English Laws and the Enlightenment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We gather much of what we put into our laws and our government from the English</a:t>
            </a:r>
          </a:p>
          <a:p>
            <a:pPr>
              <a:lnSpc>
                <a:spcPct val="80000"/>
              </a:lnSpc>
            </a:pPr>
            <a:r>
              <a:rPr lang="en-US" altLang="en-US" sz="2200" smtClean="0"/>
              <a:t>Magna Carta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Signed in 1215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Also Called the “The Great Charter”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Protected nobles privileges and authority and gave rights to land owners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Equal treatment under the law trial by ones peers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No one was above the law which limited the power of the Monarch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smtClean="0"/>
              <a:t>The Articles of Confederation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English Bill of Rights</a:t>
            </a:r>
          </a:p>
          <a:p>
            <a:pPr lvl="1"/>
            <a:r>
              <a:rPr lang="en-US" altLang="en-US" smtClean="0"/>
              <a:t>1689</a:t>
            </a:r>
          </a:p>
          <a:p>
            <a:pPr lvl="1"/>
            <a:r>
              <a:rPr lang="en-US" altLang="en-US" smtClean="0"/>
              <a:t>Further restricted Monarch’s Power</a:t>
            </a:r>
          </a:p>
          <a:p>
            <a:pPr lvl="2"/>
            <a:r>
              <a:rPr lang="en-US" altLang="en-US" smtClean="0"/>
              <a:t>Couldn’t pass new taxes, or make new laws with out the consent of Parliament</a:t>
            </a:r>
          </a:p>
          <a:p>
            <a:pPr lvl="1"/>
            <a:r>
              <a:rPr lang="en-US" altLang="en-US" smtClean="0"/>
              <a:t>Free Elections</a:t>
            </a:r>
          </a:p>
          <a:p>
            <a:pPr lvl="1"/>
            <a:r>
              <a:rPr lang="en-US" altLang="en-US" smtClean="0"/>
              <a:t>Right to Fair Trial</a:t>
            </a:r>
          </a:p>
          <a:p>
            <a:pPr lvl="1"/>
            <a:r>
              <a:rPr lang="en-US" altLang="en-US" smtClean="0"/>
              <a:t>Elimination of Cruel and Unusual  Punishments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smtClean="0"/>
              <a:t>The Articles of Confederation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000" smtClean="0"/>
              <a:t>Philosophical Influences</a:t>
            </a:r>
          </a:p>
          <a:p>
            <a:pPr lvl="1">
              <a:lnSpc>
                <a:spcPct val="80000"/>
              </a:lnSpc>
            </a:pPr>
            <a:r>
              <a:rPr lang="en-US" altLang="en-US" sz="1900" smtClean="0"/>
              <a:t>John Locke</a:t>
            </a:r>
          </a:p>
          <a:p>
            <a:pPr lvl="2">
              <a:lnSpc>
                <a:spcPct val="80000"/>
              </a:lnSpc>
            </a:pPr>
            <a:r>
              <a:rPr lang="en-US" altLang="en-US" sz="1700" smtClean="0"/>
              <a:t>Wrote “</a:t>
            </a:r>
            <a:r>
              <a:rPr lang="en-US" altLang="en-US" sz="1700" i="1" smtClean="0"/>
              <a:t>The Second Treatise of Government</a:t>
            </a:r>
            <a:r>
              <a:rPr lang="en-US" altLang="en-US" sz="1700" smtClean="0"/>
              <a:t>”</a:t>
            </a:r>
          </a:p>
          <a:p>
            <a:pPr lvl="2">
              <a:lnSpc>
                <a:spcPct val="80000"/>
              </a:lnSpc>
            </a:pPr>
            <a:r>
              <a:rPr lang="en-US" altLang="en-US" sz="1700" smtClean="0"/>
              <a:t>All People were born free, equal and independent </a:t>
            </a:r>
          </a:p>
          <a:p>
            <a:pPr lvl="2">
              <a:lnSpc>
                <a:spcPct val="80000"/>
              </a:lnSpc>
            </a:pPr>
            <a:r>
              <a:rPr lang="en-US" altLang="en-US" sz="1700" smtClean="0"/>
              <a:t>Natural Rights- Life, Liberty, and Property that no government could take away</a:t>
            </a:r>
          </a:p>
          <a:p>
            <a:pPr lvl="2">
              <a:lnSpc>
                <a:spcPct val="80000"/>
              </a:lnSpc>
            </a:pPr>
            <a:r>
              <a:rPr lang="en-US" altLang="en-US" sz="1700" smtClean="0"/>
              <a:t>Social Contract- people agree to give up part of freedom for protection</a:t>
            </a:r>
          </a:p>
          <a:p>
            <a:pPr lvl="1">
              <a:lnSpc>
                <a:spcPct val="80000"/>
              </a:lnSpc>
            </a:pPr>
            <a:r>
              <a:rPr lang="en-US" altLang="en-US" sz="1900" smtClean="0"/>
              <a:t>Jean-Jacques Rousseau</a:t>
            </a:r>
          </a:p>
          <a:p>
            <a:pPr lvl="2">
              <a:lnSpc>
                <a:spcPct val="80000"/>
              </a:lnSpc>
            </a:pPr>
            <a:r>
              <a:rPr lang="en-US" altLang="en-US" sz="1700" smtClean="0"/>
              <a:t>Wrote “Social Contract”</a:t>
            </a:r>
          </a:p>
          <a:p>
            <a:pPr lvl="2">
              <a:lnSpc>
                <a:spcPct val="80000"/>
              </a:lnSpc>
            </a:pPr>
            <a:r>
              <a:rPr lang="en-US" altLang="en-US" sz="1700" smtClean="0"/>
              <a:t>“Man is born free, yet everywhere he is found in chains”</a:t>
            </a:r>
          </a:p>
          <a:p>
            <a:pPr lvl="2">
              <a:lnSpc>
                <a:spcPct val="80000"/>
              </a:lnSpc>
            </a:pPr>
            <a:r>
              <a:rPr lang="en-US" altLang="en-US" sz="1700" smtClean="0"/>
              <a:t>People alone had right to determine how they should be governed</a:t>
            </a:r>
          </a:p>
          <a:p>
            <a:pPr lvl="1">
              <a:lnSpc>
                <a:spcPct val="80000"/>
              </a:lnSpc>
            </a:pPr>
            <a:endParaRPr lang="en-US" altLang="en-US" sz="1900" smtClean="0"/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en-US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smtClean="0"/>
              <a:t>The Articles of Confederation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mtClean="0"/>
              <a:t>Baron De Montesquieu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Separation of Powers</a:t>
            </a:r>
          </a:p>
          <a:p>
            <a:pPr>
              <a:lnSpc>
                <a:spcPct val="80000"/>
              </a:lnSpc>
            </a:pPr>
            <a:r>
              <a:rPr lang="en-US" altLang="en-US" smtClean="0"/>
              <a:t>Sources of American Law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Greek Law- Citizens expected to take part in government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Roman Law- Standardized throughout the empire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Common Law- Precedent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Equity Law- Fairness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Constitutional Law- Americas Laws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Statutory Law- written law made by legislature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 lvl="2"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smtClean="0"/>
              <a:t>The Articles of Confederation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200" smtClean="0"/>
              <a:t>American Models of Government</a:t>
            </a:r>
          </a:p>
          <a:p>
            <a:pPr lvl="1">
              <a:lnSpc>
                <a:spcPct val="70000"/>
              </a:lnSpc>
            </a:pPr>
            <a:r>
              <a:rPr lang="en-US" altLang="en-US" sz="2000" smtClean="0"/>
              <a:t>Jamestown</a:t>
            </a:r>
          </a:p>
          <a:p>
            <a:pPr lvl="2">
              <a:lnSpc>
                <a:spcPct val="70000"/>
              </a:lnSpc>
            </a:pPr>
            <a:r>
              <a:rPr lang="en-US" altLang="en-US" sz="1900" smtClean="0"/>
              <a:t>1</a:t>
            </a:r>
            <a:r>
              <a:rPr lang="en-US" altLang="en-US" sz="1900" baseline="30000" smtClean="0"/>
              <a:t>st</a:t>
            </a:r>
            <a:r>
              <a:rPr lang="en-US" altLang="en-US" sz="1900" smtClean="0"/>
              <a:t> Permanent Settlement- Virginia Company( Joint Stock Company)</a:t>
            </a:r>
          </a:p>
          <a:p>
            <a:pPr lvl="2">
              <a:lnSpc>
                <a:spcPct val="70000"/>
              </a:lnSpc>
            </a:pPr>
            <a:r>
              <a:rPr lang="en-US" altLang="en-US" sz="1900" smtClean="0"/>
              <a:t>Ruled by council appointed by the </a:t>
            </a:r>
            <a:br>
              <a:rPr lang="en-US" altLang="en-US" sz="1900" smtClean="0"/>
            </a:br>
            <a:r>
              <a:rPr lang="en-US" altLang="en-US" sz="1900" smtClean="0"/>
              <a:t>Company</a:t>
            </a:r>
          </a:p>
          <a:p>
            <a:pPr lvl="1">
              <a:lnSpc>
                <a:spcPct val="70000"/>
              </a:lnSpc>
            </a:pPr>
            <a:r>
              <a:rPr lang="en-US" altLang="en-US" sz="2000" smtClean="0"/>
              <a:t>Mayflower Compact</a:t>
            </a:r>
          </a:p>
          <a:p>
            <a:pPr lvl="2">
              <a:lnSpc>
                <a:spcPct val="70000"/>
              </a:lnSpc>
            </a:pPr>
            <a:r>
              <a:rPr lang="en-US" altLang="en-US" sz="1900" smtClean="0"/>
              <a:t>Helped set direct democracy by having town meetings</a:t>
            </a:r>
          </a:p>
          <a:p>
            <a:pPr lvl="1">
              <a:lnSpc>
                <a:spcPct val="70000"/>
              </a:lnSpc>
            </a:pPr>
            <a:r>
              <a:rPr lang="en-US" altLang="en-US" sz="2000" smtClean="0"/>
              <a:t>Fundamental Orders of Connecticut (1639)</a:t>
            </a:r>
          </a:p>
          <a:p>
            <a:pPr lvl="2">
              <a:lnSpc>
                <a:spcPct val="70000"/>
              </a:lnSpc>
            </a:pPr>
            <a:r>
              <a:rPr lang="en-US" altLang="en-US" sz="1900" smtClean="0"/>
              <a:t>1</a:t>
            </a:r>
            <a:r>
              <a:rPr lang="en-US" altLang="en-US" sz="1900" baseline="30000" smtClean="0"/>
              <a:t>st</a:t>
            </a:r>
            <a:r>
              <a:rPr lang="en-US" altLang="en-US" sz="1900" smtClean="0"/>
              <a:t> written constitution (set of laws that is the blue print of the government, states the laws and duties)</a:t>
            </a:r>
          </a:p>
          <a:p>
            <a:pPr lvl="2">
              <a:lnSpc>
                <a:spcPct val="70000"/>
              </a:lnSpc>
            </a:pPr>
            <a:r>
              <a:rPr lang="en-US" altLang="en-US" sz="1900" smtClean="0"/>
              <a:t>Representatives, popular elections</a:t>
            </a:r>
          </a:p>
          <a:p>
            <a:pPr lvl="1">
              <a:lnSpc>
                <a:spcPct val="80000"/>
              </a:lnSpc>
            </a:pPr>
            <a:endParaRPr lang="en-US" altLang="en-US" sz="2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smtClean="0"/>
              <a:t>The Articles of Confederation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200" smtClean="0"/>
              <a:t>States Constitutions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Many states created very limited governments, which kept individuals from gaining too much power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Each state had different laws, 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Massachusetts constitution that was written in 1780 is the oldest that is still in effect today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Virginia</a:t>
            </a:r>
          </a:p>
          <a:p>
            <a:pPr lvl="2">
              <a:lnSpc>
                <a:spcPct val="80000"/>
              </a:lnSpc>
            </a:pPr>
            <a:r>
              <a:rPr lang="en-US" altLang="en-US" sz="1900" smtClean="0"/>
              <a:t> Virginia Stature for Religious Freedom </a:t>
            </a:r>
          </a:p>
          <a:p>
            <a:pPr lvl="3">
              <a:lnSpc>
                <a:spcPct val="80000"/>
              </a:lnSpc>
            </a:pPr>
            <a:r>
              <a:rPr lang="en-US" altLang="en-US" sz="1700" smtClean="0"/>
              <a:t>No person could be forced to attend a certain church or pay for a church with tax money (separation of church and state</a:t>
            </a:r>
          </a:p>
          <a:p>
            <a:pPr lvl="3">
              <a:lnSpc>
                <a:spcPct val="80000"/>
              </a:lnSpc>
            </a:pPr>
            <a:r>
              <a:rPr lang="en-US" altLang="en-US" sz="1700" smtClean="0"/>
              <a:t>House of Burgesses (legislative body)</a:t>
            </a:r>
          </a:p>
          <a:p>
            <a:pPr lvl="2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en-US" sz="19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smtClean="0"/>
              <a:t>The Articles of Confederation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Right to Vote</a:t>
            </a:r>
          </a:p>
          <a:p>
            <a:pPr lvl="1"/>
            <a:r>
              <a:rPr lang="en-US" altLang="en-US" smtClean="0"/>
              <a:t>In Britain only free white land owning men could vote</a:t>
            </a:r>
          </a:p>
          <a:p>
            <a:pPr lvl="1"/>
            <a:r>
              <a:rPr lang="en-US" altLang="en-US" smtClean="0"/>
              <a:t>In the U.S. many states granted suffrage (right to vote) to any white man that paid taxes.</a:t>
            </a:r>
          </a:p>
          <a:p>
            <a:pPr lvl="1"/>
            <a:r>
              <a:rPr lang="en-US" altLang="en-US" smtClean="0"/>
              <a:t>Only land owners could hold office though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smtClean="0"/>
              <a:t>The Articles of Confederation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600" smtClean="0"/>
              <a:t>The Articles of Confederation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Nov. 15, 1777 @ the Second Continental Congress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1779- Every state except Maryland had approved it. Maryland wouldn’t until state gave up their western claims.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Finally Ratified  by March of 1781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1 house legislature</a:t>
            </a:r>
          </a:p>
          <a:p>
            <a:pPr lvl="2">
              <a:lnSpc>
                <a:spcPct val="80000"/>
              </a:lnSpc>
            </a:pPr>
            <a:r>
              <a:rPr lang="en-US" altLang="en-US" sz="1900" smtClean="0"/>
              <a:t>Each State had 1 vote</a:t>
            </a:r>
          </a:p>
          <a:p>
            <a:pPr lvl="2">
              <a:lnSpc>
                <a:spcPct val="80000"/>
              </a:lnSpc>
            </a:pPr>
            <a:r>
              <a:rPr lang="en-US" altLang="en-US" sz="1900" smtClean="0"/>
              <a:t>Very limited powers-  army control, foreign countries dealings</a:t>
            </a:r>
          </a:p>
          <a:p>
            <a:pPr lvl="2">
              <a:lnSpc>
                <a:spcPct val="80000"/>
              </a:lnSpc>
            </a:pPr>
            <a:r>
              <a:rPr lang="en-US" altLang="en-US" sz="1900" smtClean="0"/>
              <a:t>Couldn’t enforce laws or tax</a:t>
            </a:r>
          </a:p>
          <a:p>
            <a:pPr lvl="2">
              <a:lnSpc>
                <a:spcPct val="80000"/>
              </a:lnSpc>
            </a:pPr>
            <a:endParaRPr lang="en-US" altLang="en-US" sz="19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63</TotalTime>
  <Words>583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Calisto MT</vt:lpstr>
      <vt:lpstr>ＭＳ Ｐゴシック</vt:lpstr>
      <vt:lpstr>Arial</vt:lpstr>
      <vt:lpstr>Wingdings 2</vt:lpstr>
      <vt:lpstr>Calibri</vt:lpstr>
      <vt:lpstr>Travelogue</vt:lpstr>
      <vt:lpstr>Chapter 5 Section 1</vt:lpstr>
      <vt:lpstr>The Articles of Confederation</vt:lpstr>
      <vt:lpstr>The Articles of Confederation</vt:lpstr>
      <vt:lpstr>The Articles of Confederation</vt:lpstr>
      <vt:lpstr>The Articles of Confederation</vt:lpstr>
      <vt:lpstr>The Articles of Confederation</vt:lpstr>
      <vt:lpstr>The Articles of Confederation</vt:lpstr>
      <vt:lpstr>The Articles of Confederation</vt:lpstr>
      <vt:lpstr>The Articles of Confederation</vt:lpstr>
      <vt:lpstr>The Articles of Confederation</vt:lpstr>
      <vt:lpstr>The Articles of Confederation</vt:lpstr>
      <vt:lpstr>The Articles of Confederation</vt:lpstr>
    </vt:vector>
  </TitlesOfParts>
  <Company>Weeping Water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Section 1</dc:title>
  <dc:creator>8th Grade Social Studies</dc:creator>
  <cp:lastModifiedBy>Windows User</cp:lastModifiedBy>
  <cp:revision>3</cp:revision>
  <cp:lastPrinted>2012-11-05T15:11:09Z</cp:lastPrinted>
  <dcterms:created xsi:type="dcterms:W3CDTF">2012-11-05T14:18:44Z</dcterms:created>
  <dcterms:modified xsi:type="dcterms:W3CDTF">2018-10-31T13:23:55Z</dcterms:modified>
</cp:coreProperties>
</file>