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96D5D752-4E8F-46BA-A53A-F980581A7AE4}" type="datetimeFigureOut">
              <a:rPr lang="en-US" smtClean="0"/>
              <a:t>10/31/2018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1A34016-913A-4D97-ADA0-25487656E71A}" type="slidenum">
              <a:rPr lang="en-US" smtClean="0"/>
              <a:t>‹#›</a:t>
            </a:fld>
            <a:endParaRPr lang="en-US"/>
          </a:p>
        </p:txBody>
      </p:sp>
    </p:spTree>
    <p:extLst>
      <p:ext uri="{BB962C8B-B14F-4D97-AF65-F5344CB8AC3E}">
        <p14:creationId xmlns:p14="http://schemas.microsoft.com/office/powerpoint/2010/main" val="27107786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ED49FE-F6CC-4F9B-AA31-6A23D73A8A4C}"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241FF-9504-489F-823B-FB1A4AE3FBB8}" type="slidenum">
              <a:rPr lang="en-US" smtClean="0"/>
              <a:t>‹#›</a:t>
            </a:fld>
            <a:endParaRPr lang="en-US"/>
          </a:p>
        </p:txBody>
      </p:sp>
    </p:spTree>
    <p:extLst>
      <p:ext uri="{BB962C8B-B14F-4D97-AF65-F5344CB8AC3E}">
        <p14:creationId xmlns:p14="http://schemas.microsoft.com/office/powerpoint/2010/main" val="1693308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D49FE-F6CC-4F9B-AA31-6A23D73A8A4C}"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241FF-9504-489F-823B-FB1A4AE3FBB8}" type="slidenum">
              <a:rPr lang="en-US" smtClean="0"/>
              <a:t>‹#›</a:t>
            </a:fld>
            <a:endParaRPr lang="en-US"/>
          </a:p>
        </p:txBody>
      </p:sp>
    </p:spTree>
    <p:extLst>
      <p:ext uri="{BB962C8B-B14F-4D97-AF65-F5344CB8AC3E}">
        <p14:creationId xmlns:p14="http://schemas.microsoft.com/office/powerpoint/2010/main" val="390295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D49FE-F6CC-4F9B-AA31-6A23D73A8A4C}"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241FF-9504-489F-823B-FB1A4AE3FBB8}" type="slidenum">
              <a:rPr lang="en-US" smtClean="0"/>
              <a:t>‹#›</a:t>
            </a:fld>
            <a:endParaRPr lang="en-US"/>
          </a:p>
        </p:txBody>
      </p:sp>
    </p:spTree>
    <p:extLst>
      <p:ext uri="{BB962C8B-B14F-4D97-AF65-F5344CB8AC3E}">
        <p14:creationId xmlns:p14="http://schemas.microsoft.com/office/powerpoint/2010/main" val="92801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D49FE-F6CC-4F9B-AA31-6A23D73A8A4C}"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241FF-9504-489F-823B-FB1A4AE3FBB8}" type="slidenum">
              <a:rPr lang="en-US" smtClean="0"/>
              <a:t>‹#›</a:t>
            </a:fld>
            <a:endParaRPr lang="en-US"/>
          </a:p>
        </p:txBody>
      </p:sp>
    </p:spTree>
    <p:extLst>
      <p:ext uri="{BB962C8B-B14F-4D97-AF65-F5344CB8AC3E}">
        <p14:creationId xmlns:p14="http://schemas.microsoft.com/office/powerpoint/2010/main" val="256511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D49FE-F6CC-4F9B-AA31-6A23D73A8A4C}"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241FF-9504-489F-823B-FB1A4AE3FBB8}" type="slidenum">
              <a:rPr lang="en-US" smtClean="0"/>
              <a:t>‹#›</a:t>
            </a:fld>
            <a:endParaRPr lang="en-US"/>
          </a:p>
        </p:txBody>
      </p:sp>
    </p:spTree>
    <p:extLst>
      <p:ext uri="{BB962C8B-B14F-4D97-AF65-F5344CB8AC3E}">
        <p14:creationId xmlns:p14="http://schemas.microsoft.com/office/powerpoint/2010/main" val="257600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ED49FE-F6CC-4F9B-AA31-6A23D73A8A4C}"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241FF-9504-489F-823B-FB1A4AE3FBB8}" type="slidenum">
              <a:rPr lang="en-US" smtClean="0"/>
              <a:t>‹#›</a:t>
            </a:fld>
            <a:endParaRPr lang="en-US"/>
          </a:p>
        </p:txBody>
      </p:sp>
    </p:spTree>
    <p:extLst>
      <p:ext uri="{BB962C8B-B14F-4D97-AF65-F5344CB8AC3E}">
        <p14:creationId xmlns:p14="http://schemas.microsoft.com/office/powerpoint/2010/main" val="287125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ED49FE-F6CC-4F9B-AA31-6A23D73A8A4C}" type="datetimeFigureOut">
              <a:rPr lang="en-US" smtClean="0"/>
              <a:t>10/31/2018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8241FF-9504-489F-823B-FB1A4AE3FBB8}" type="slidenum">
              <a:rPr lang="en-US" smtClean="0"/>
              <a:t>‹#›</a:t>
            </a:fld>
            <a:endParaRPr lang="en-US"/>
          </a:p>
        </p:txBody>
      </p:sp>
    </p:spTree>
    <p:extLst>
      <p:ext uri="{BB962C8B-B14F-4D97-AF65-F5344CB8AC3E}">
        <p14:creationId xmlns:p14="http://schemas.microsoft.com/office/powerpoint/2010/main" val="547622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ED49FE-F6CC-4F9B-AA31-6A23D73A8A4C}" type="datetimeFigureOut">
              <a:rPr lang="en-US" smtClean="0"/>
              <a:t>10/31/2018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8241FF-9504-489F-823B-FB1A4AE3FBB8}" type="slidenum">
              <a:rPr lang="en-US" smtClean="0"/>
              <a:t>‹#›</a:t>
            </a:fld>
            <a:endParaRPr lang="en-US"/>
          </a:p>
        </p:txBody>
      </p:sp>
    </p:spTree>
    <p:extLst>
      <p:ext uri="{BB962C8B-B14F-4D97-AF65-F5344CB8AC3E}">
        <p14:creationId xmlns:p14="http://schemas.microsoft.com/office/powerpoint/2010/main" val="3250774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D49FE-F6CC-4F9B-AA31-6A23D73A8A4C}" type="datetimeFigureOut">
              <a:rPr lang="en-US" smtClean="0"/>
              <a:t>10/31/2018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8241FF-9504-489F-823B-FB1A4AE3FBB8}" type="slidenum">
              <a:rPr lang="en-US" smtClean="0"/>
              <a:t>‹#›</a:t>
            </a:fld>
            <a:endParaRPr lang="en-US"/>
          </a:p>
        </p:txBody>
      </p:sp>
    </p:spTree>
    <p:extLst>
      <p:ext uri="{BB962C8B-B14F-4D97-AF65-F5344CB8AC3E}">
        <p14:creationId xmlns:p14="http://schemas.microsoft.com/office/powerpoint/2010/main" val="118348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D49FE-F6CC-4F9B-AA31-6A23D73A8A4C}"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241FF-9504-489F-823B-FB1A4AE3FBB8}" type="slidenum">
              <a:rPr lang="en-US" smtClean="0"/>
              <a:t>‹#›</a:t>
            </a:fld>
            <a:endParaRPr lang="en-US"/>
          </a:p>
        </p:txBody>
      </p:sp>
    </p:spTree>
    <p:extLst>
      <p:ext uri="{BB962C8B-B14F-4D97-AF65-F5344CB8AC3E}">
        <p14:creationId xmlns:p14="http://schemas.microsoft.com/office/powerpoint/2010/main" val="35311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D49FE-F6CC-4F9B-AA31-6A23D73A8A4C}"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241FF-9504-489F-823B-FB1A4AE3FBB8}" type="slidenum">
              <a:rPr lang="en-US" smtClean="0"/>
              <a:t>‹#›</a:t>
            </a:fld>
            <a:endParaRPr lang="en-US"/>
          </a:p>
        </p:txBody>
      </p:sp>
    </p:spTree>
    <p:extLst>
      <p:ext uri="{BB962C8B-B14F-4D97-AF65-F5344CB8AC3E}">
        <p14:creationId xmlns:p14="http://schemas.microsoft.com/office/powerpoint/2010/main" val="956664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D49FE-F6CC-4F9B-AA31-6A23D73A8A4C}" type="datetimeFigureOut">
              <a:rPr lang="en-US" smtClean="0"/>
              <a:t>10/31/2018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241FF-9504-489F-823B-FB1A4AE3FBB8}" type="slidenum">
              <a:rPr lang="en-US" smtClean="0"/>
              <a:t>‹#›</a:t>
            </a:fld>
            <a:endParaRPr lang="en-US"/>
          </a:p>
        </p:txBody>
      </p:sp>
    </p:spTree>
    <p:extLst>
      <p:ext uri="{BB962C8B-B14F-4D97-AF65-F5344CB8AC3E}">
        <p14:creationId xmlns:p14="http://schemas.microsoft.com/office/powerpoint/2010/main" val="3601045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691" y="152400"/>
            <a:ext cx="8853054" cy="4893647"/>
          </a:xfrm>
          <a:prstGeom prst="rect">
            <a:avLst/>
          </a:prstGeom>
          <a:noFill/>
        </p:spPr>
        <p:txBody>
          <a:bodyPr wrap="square" rtlCol="0">
            <a:spAutoFit/>
          </a:bodyPr>
          <a:lstStyle/>
          <a:p>
            <a:r>
              <a:rPr lang="en-US" sz="2400" b="1" smtClean="0"/>
              <a:t>Chapter </a:t>
            </a:r>
            <a:r>
              <a:rPr lang="en-US" sz="2400" b="1" smtClean="0"/>
              <a:t>5</a:t>
            </a:r>
            <a:r>
              <a:rPr lang="en-US" sz="2400" b="1" smtClean="0"/>
              <a:t> </a:t>
            </a:r>
            <a:r>
              <a:rPr lang="en-US" sz="2400" b="1" dirty="0" smtClean="0"/>
              <a:t>Overview</a:t>
            </a:r>
            <a:endParaRPr lang="en-US" sz="2400" dirty="0" smtClean="0"/>
          </a:p>
          <a:p>
            <a:endParaRPr lang="en-US" sz="2400" dirty="0"/>
          </a:p>
          <a:p>
            <a:r>
              <a:rPr lang="en-US" sz="2400" u="sng" dirty="0" smtClean="0"/>
              <a:t>Articles of Confederation</a:t>
            </a:r>
            <a:r>
              <a:rPr lang="en-US" sz="2400" dirty="0" smtClean="0"/>
              <a:t>:  </a:t>
            </a:r>
            <a:r>
              <a:rPr lang="en-US" sz="2400" dirty="0"/>
              <a:t>A</a:t>
            </a:r>
            <a:r>
              <a:rPr lang="en-US" sz="2400" dirty="0" smtClean="0"/>
              <a:t>dopted November 1777 – loosely unified the states under a Continental Congress</a:t>
            </a:r>
            <a:r>
              <a:rPr lang="en-US" sz="2400" dirty="0"/>
              <a:t> </a:t>
            </a:r>
            <a:r>
              <a:rPr lang="en-US" sz="2400" dirty="0" smtClean="0"/>
              <a:t>(to which each state would send delegates)</a:t>
            </a:r>
          </a:p>
          <a:p>
            <a:endParaRPr lang="en-US" sz="2400" dirty="0"/>
          </a:p>
          <a:p>
            <a:r>
              <a:rPr lang="en-US" sz="2400" b="1" dirty="0" smtClean="0"/>
              <a:t>How does our fledgling country pay for </a:t>
            </a:r>
          </a:p>
          <a:p>
            <a:r>
              <a:rPr lang="en-US" sz="2400" b="1" dirty="0" smtClean="0"/>
              <a:t>its war debts?</a:t>
            </a:r>
          </a:p>
          <a:p>
            <a:pPr marL="342900" indent="-342900">
              <a:buFont typeface="Arial" pitchFamily="34" charset="0"/>
              <a:buChar char="•"/>
            </a:pPr>
            <a:r>
              <a:rPr lang="en-US" sz="2400" dirty="0"/>
              <a:t>S</a:t>
            </a:r>
            <a:r>
              <a:rPr lang="en-US" sz="2400" dirty="0" smtClean="0"/>
              <a:t>ell western land to settlers</a:t>
            </a:r>
          </a:p>
          <a:p>
            <a:pPr lvl="1"/>
            <a:r>
              <a:rPr lang="en-US" sz="2400" u="sng" dirty="0" smtClean="0"/>
              <a:t>Northwest Ordinance</a:t>
            </a:r>
            <a:r>
              <a:rPr lang="en-US" sz="2400" dirty="0" smtClean="0"/>
              <a:t>:  basis for </a:t>
            </a:r>
          </a:p>
          <a:p>
            <a:pPr lvl="1"/>
            <a:r>
              <a:rPr lang="en-US" sz="2400" dirty="0" smtClean="0"/>
              <a:t>governing the western lands – </a:t>
            </a:r>
          </a:p>
          <a:p>
            <a:pPr lvl="1"/>
            <a:r>
              <a:rPr lang="en-US" sz="2400" dirty="0" smtClean="0"/>
              <a:t>guaranteed rights to people living </a:t>
            </a:r>
          </a:p>
          <a:p>
            <a:pPr lvl="1"/>
            <a:r>
              <a:rPr lang="en-US" sz="2400" dirty="0" smtClean="0"/>
              <a:t>there, including disallowing slavery</a:t>
            </a:r>
            <a:endParaRPr lang="en-US" sz="2400" u="sng"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089" t="9930" r="10096" b="19196"/>
          <a:stretch/>
        </p:blipFill>
        <p:spPr bwMode="auto">
          <a:xfrm>
            <a:off x="5265887" y="2313709"/>
            <a:ext cx="3573314" cy="40576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4691" y="5415378"/>
            <a:ext cx="5029200" cy="461665"/>
          </a:xfrm>
          <a:prstGeom prst="rect">
            <a:avLst/>
          </a:prstGeom>
          <a:noFill/>
        </p:spPr>
        <p:txBody>
          <a:bodyPr wrap="square" rtlCol="0">
            <a:spAutoFit/>
          </a:bodyPr>
          <a:lstStyle/>
          <a:p>
            <a:pPr marL="342900" indent="-342900">
              <a:buFont typeface="Arial" pitchFamily="34" charset="0"/>
              <a:buChar char="•"/>
            </a:pPr>
            <a:r>
              <a:rPr lang="en-US" sz="2400" dirty="0"/>
              <a:t>T</a:t>
            </a:r>
            <a:r>
              <a:rPr lang="en-US" sz="2400" dirty="0" smtClean="0"/>
              <a:t>rade</a:t>
            </a:r>
            <a:endParaRPr lang="en-US" sz="2400" dirty="0"/>
          </a:p>
        </p:txBody>
      </p:sp>
    </p:spTree>
    <p:extLst>
      <p:ext uri="{BB962C8B-B14F-4D97-AF65-F5344CB8AC3E}">
        <p14:creationId xmlns:p14="http://schemas.microsoft.com/office/powerpoint/2010/main" val="373699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1000"/>
                                        <p:tgtEl>
                                          <p:spTgt spid="4">
                                            <p:txEl>
                                              <p:pRg st="5" end="5"/>
                                            </p:txEl>
                                          </p:spTgt>
                                        </p:tgtEl>
                                      </p:cBhvr>
                                    </p:animEffect>
                                    <p:anim calcmode="lin" valueType="num">
                                      <p:cBhvr>
                                        <p:cTn id="2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1000"/>
                                        <p:tgtEl>
                                          <p:spTgt spid="4">
                                            <p:txEl>
                                              <p:pRg st="6" end="6"/>
                                            </p:txEl>
                                          </p:spTgt>
                                        </p:tgtEl>
                                      </p:cBhvr>
                                    </p:animEffect>
                                    <p:anim calcmode="lin" valueType="num">
                                      <p:cBhvr>
                                        <p:cTn id="2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1000"/>
                                        <p:tgtEl>
                                          <p:spTgt spid="4">
                                            <p:txEl>
                                              <p:pRg st="7" end="7"/>
                                            </p:txEl>
                                          </p:spTgt>
                                        </p:tgtEl>
                                      </p:cBhvr>
                                    </p:animEffect>
                                    <p:anim calcmode="lin" valueType="num">
                                      <p:cBhvr>
                                        <p:cTn id="3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7" end="7"/>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fade">
                                      <p:cBhvr>
                                        <p:cTn id="38" dur="1000"/>
                                        <p:tgtEl>
                                          <p:spTgt spid="4">
                                            <p:txEl>
                                              <p:pRg st="8" end="8"/>
                                            </p:txEl>
                                          </p:spTgt>
                                        </p:tgtEl>
                                      </p:cBhvr>
                                    </p:animEffect>
                                    <p:anim calcmode="lin" valueType="num">
                                      <p:cBhvr>
                                        <p:cTn id="3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1000"/>
                                        <p:tgtEl>
                                          <p:spTgt spid="4">
                                            <p:txEl>
                                              <p:pRg st="9" end="9"/>
                                            </p:txEl>
                                          </p:spTgt>
                                        </p:tgtEl>
                                      </p:cBhvr>
                                    </p:animEffect>
                                    <p:anim calcmode="lin" valueType="num">
                                      <p:cBhvr>
                                        <p:cTn id="44"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xEl>
                                              <p:pRg st="10" end="10"/>
                                            </p:txEl>
                                          </p:spTgt>
                                        </p:tgtEl>
                                        <p:attrNameLst>
                                          <p:attrName>style.visibility</p:attrName>
                                        </p:attrNameLst>
                                      </p:cBhvr>
                                      <p:to>
                                        <p:strVal val="visible"/>
                                      </p:to>
                                    </p:set>
                                    <p:animEffect transition="in" filter="fade">
                                      <p:cBhvr>
                                        <p:cTn id="48" dur="1000"/>
                                        <p:tgtEl>
                                          <p:spTgt spid="4">
                                            <p:txEl>
                                              <p:pRg st="10" end="10"/>
                                            </p:txEl>
                                          </p:spTgt>
                                        </p:tgtEl>
                                      </p:cBhvr>
                                    </p:animEffect>
                                    <p:anim calcmode="lin" valueType="num">
                                      <p:cBhvr>
                                        <p:cTn id="49"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Effect transition="in" filter="fade">
                                      <p:cBhvr>
                                        <p:cTn id="53" dur="1000"/>
                                        <p:tgtEl>
                                          <p:spTgt spid="1026"/>
                                        </p:tgtEl>
                                      </p:cBhvr>
                                    </p:animEffect>
                                    <p:anim calcmode="lin" valueType="num">
                                      <p:cBhvr>
                                        <p:cTn id="54" dur="1000" fill="hold"/>
                                        <p:tgtEl>
                                          <p:spTgt spid="1026"/>
                                        </p:tgtEl>
                                        <p:attrNameLst>
                                          <p:attrName>ppt_x</p:attrName>
                                        </p:attrNameLst>
                                      </p:cBhvr>
                                      <p:tavLst>
                                        <p:tav tm="0">
                                          <p:val>
                                            <p:strVal val="#ppt_x"/>
                                          </p:val>
                                        </p:tav>
                                        <p:tav tm="100000">
                                          <p:val>
                                            <p:strVal val="#ppt_x"/>
                                          </p:val>
                                        </p:tav>
                                      </p:tavLst>
                                    </p:anim>
                                    <p:anim calcmode="lin" valueType="num">
                                      <p:cBhvr>
                                        <p:cTn id="5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5">
                                            <p:txEl>
                                              <p:pRg st="0" end="0"/>
                                            </p:txEl>
                                          </p:spTgt>
                                        </p:tgtEl>
                                        <p:attrNameLst>
                                          <p:attrName>style.visibility</p:attrName>
                                        </p:attrNameLst>
                                      </p:cBhvr>
                                      <p:to>
                                        <p:strVal val="visible"/>
                                      </p:to>
                                    </p:set>
                                    <p:animEffect transition="in" filter="fade">
                                      <p:cBhvr>
                                        <p:cTn id="60" dur="1000"/>
                                        <p:tgtEl>
                                          <p:spTgt spid="5">
                                            <p:txEl>
                                              <p:pRg st="0" end="0"/>
                                            </p:txEl>
                                          </p:spTgt>
                                        </p:tgtEl>
                                      </p:cBhvr>
                                    </p:animEffect>
                                    <p:anim calcmode="lin" valueType="num">
                                      <p:cBhvr>
                                        <p:cTn id="6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456083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 y="1593273"/>
            <a:ext cx="8645236" cy="2677656"/>
          </a:xfrm>
          <a:prstGeom prst="rect">
            <a:avLst/>
          </a:prstGeom>
          <a:noFill/>
        </p:spPr>
        <p:txBody>
          <a:bodyPr wrap="square" rtlCol="0">
            <a:spAutoFit/>
          </a:bodyPr>
          <a:lstStyle/>
          <a:p>
            <a:r>
              <a:rPr lang="en-US" sz="2400" dirty="0" smtClean="0"/>
              <a:t>What if something in the Constitution needs to be changed?  What is that process called?</a:t>
            </a:r>
          </a:p>
          <a:p>
            <a:endParaRPr lang="en-US" sz="2400" dirty="0"/>
          </a:p>
          <a:p>
            <a:endParaRPr lang="en-US" sz="2400" dirty="0" smtClean="0"/>
          </a:p>
          <a:p>
            <a:r>
              <a:rPr lang="en-US" sz="2400" dirty="0">
                <a:solidFill>
                  <a:srgbClr val="FFFF00"/>
                </a:solidFill>
              </a:rPr>
              <a:t>A</a:t>
            </a:r>
            <a:r>
              <a:rPr lang="en-US" sz="2400" dirty="0" smtClean="0">
                <a:solidFill>
                  <a:srgbClr val="FFFF00"/>
                </a:solidFill>
              </a:rPr>
              <a:t> two-step process called amending – </a:t>
            </a:r>
          </a:p>
          <a:p>
            <a:r>
              <a:rPr lang="en-US" sz="2400" dirty="0" smtClean="0">
                <a:solidFill>
                  <a:srgbClr val="FFFF00"/>
                </a:solidFill>
              </a:rPr>
              <a:t>#1 – propose amendment; </a:t>
            </a:r>
          </a:p>
          <a:p>
            <a:r>
              <a:rPr lang="en-US" sz="2400" dirty="0" smtClean="0">
                <a:solidFill>
                  <a:srgbClr val="FFFF00"/>
                </a:solidFill>
              </a:rPr>
              <a:t>#2 – ratify amendment (must have ¾ of all states agree)</a:t>
            </a:r>
            <a:endParaRPr lang="en-US" sz="2400" dirty="0">
              <a:solidFill>
                <a:srgbClr val="FFFF00"/>
              </a:solidFill>
            </a:endParaRPr>
          </a:p>
        </p:txBody>
      </p:sp>
    </p:spTree>
    <p:extLst>
      <p:ext uri="{BB962C8B-B14F-4D97-AF65-F5344CB8AC3E}">
        <p14:creationId xmlns:p14="http://schemas.microsoft.com/office/powerpoint/2010/main" val="17634285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1000"/>
                                        <p:tgtEl>
                                          <p:spTgt spid="6">
                                            <p:txEl>
                                              <p:pRg st="5" end="5"/>
                                            </p:txEl>
                                          </p:spTgt>
                                        </p:tgtEl>
                                      </p:cBhvr>
                                    </p:animEffect>
                                    <p:anim calcmode="lin" valueType="num">
                                      <p:cBhvr>
                                        <p:cTn id="1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9706402"/>
              </p:ext>
            </p:extLst>
          </p:nvPr>
        </p:nvGraphicFramePr>
        <p:xfrm>
          <a:off x="1524000" y="1397000"/>
          <a:ext cx="6096000" cy="4389120"/>
        </p:xfrm>
        <a:graphic>
          <a:graphicData uri="http://schemas.openxmlformats.org/drawingml/2006/table">
            <a:tbl>
              <a:tblPr firstRow="1" bandRow="1">
                <a:tableStyleId>{073A0DAA-6AF3-43AB-8588-CEC1D06C72B9}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sz="2400" dirty="0" smtClean="0"/>
                        <a:t>Federalists</a:t>
                      </a:r>
                      <a:endParaRPr lang="en-US" sz="2400" dirty="0"/>
                    </a:p>
                  </a:txBody>
                  <a:tcPr/>
                </a:tc>
                <a:tc>
                  <a:txBody>
                    <a:bodyPr/>
                    <a:lstStyle/>
                    <a:p>
                      <a:pPr algn="ctr"/>
                      <a:r>
                        <a:rPr lang="en-US" sz="2400" dirty="0" smtClean="0"/>
                        <a:t>Anti-Federalists</a:t>
                      </a:r>
                      <a:endParaRPr lang="en-US" sz="2400" dirty="0"/>
                    </a:p>
                  </a:txBody>
                  <a:tcPr/>
                </a:tc>
                <a:extLst>
                  <a:ext uri="{0D108BD9-81ED-4DB2-BD59-A6C34878D82A}">
                    <a16:rowId xmlns:a16="http://schemas.microsoft.com/office/drawing/2014/main" val="10000"/>
                  </a:ext>
                </a:extLst>
              </a:tr>
              <a:tr h="370840">
                <a:tc>
                  <a:txBody>
                    <a:bodyPr/>
                    <a:lstStyle/>
                    <a:p>
                      <a:pPr algn="ctr"/>
                      <a:r>
                        <a:rPr lang="en-US" sz="2400" dirty="0" smtClean="0"/>
                        <a:t>Support</a:t>
                      </a:r>
                      <a:r>
                        <a:rPr lang="en-US" sz="2400" baseline="0" dirty="0" smtClean="0"/>
                        <a:t> Constitution</a:t>
                      </a:r>
                      <a:endParaRPr lang="en-US" sz="2400" dirty="0"/>
                    </a:p>
                  </a:txBody>
                  <a:tcPr/>
                </a:tc>
                <a:tc>
                  <a:txBody>
                    <a:bodyPr/>
                    <a:lstStyle/>
                    <a:p>
                      <a:pPr algn="ctr"/>
                      <a:r>
                        <a:rPr lang="en-US" sz="2400" dirty="0" smtClean="0"/>
                        <a:t>Accepted</a:t>
                      </a:r>
                      <a:r>
                        <a:rPr lang="en-US" sz="2400" baseline="0" dirty="0" smtClean="0"/>
                        <a:t> need for national government</a:t>
                      </a:r>
                      <a:endParaRPr lang="en-US" sz="2400" dirty="0"/>
                    </a:p>
                  </a:txBody>
                  <a:tcPr/>
                </a:tc>
                <a:extLst>
                  <a:ext uri="{0D108BD9-81ED-4DB2-BD59-A6C34878D82A}">
                    <a16:rowId xmlns:a16="http://schemas.microsoft.com/office/drawing/2014/main" val="10001"/>
                  </a:ext>
                </a:extLst>
              </a:tr>
              <a:tr h="370840">
                <a:tc>
                  <a:txBody>
                    <a:bodyPr/>
                    <a:lstStyle/>
                    <a:p>
                      <a:pPr algn="ctr"/>
                      <a:r>
                        <a:rPr lang="en-US" sz="2400" dirty="0" smtClean="0"/>
                        <a:t>Better organized than anti-federalists</a:t>
                      </a:r>
                      <a:endParaRPr lang="en-US" sz="2400" dirty="0"/>
                    </a:p>
                  </a:txBody>
                  <a:tcPr/>
                </a:tc>
                <a:tc>
                  <a:txBody>
                    <a:bodyPr/>
                    <a:lstStyle/>
                    <a:p>
                      <a:pPr algn="ctr"/>
                      <a:r>
                        <a:rPr lang="en-US" sz="2400" dirty="0" smtClean="0"/>
                        <a:t>Didn’t agree that Federal gov’t should be supreme</a:t>
                      </a:r>
                      <a:endParaRPr lang="en-US" sz="2400" dirty="0"/>
                    </a:p>
                  </a:txBody>
                  <a:tcPr/>
                </a:tc>
                <a:extLst>
                  <a:ext uri="{0D108BD9-81ED-4DB2-BD59-A6C34878D82A}">
                    <a16:rowId xmlns:a16="http://schemas.microsoft.com/office/drawing/2014/main" val="10002"/>
                  </a:ext>
                </a:extLst>
              </a:tr>
              <a:tr h="370840">
                <a:tc>
                  <a:txBody>
                    <a:bodyPr/>
                    <a:lstStyle/>
                    <a:p>
                      <a:pPr algn="ctr"/>
                      <a:r>
                        <a:rPr lang="en-US" sz="2400" dirty="0" smtClean="0"/>
                        <a:t>Offered a solution to the new nation’s problems with the Constitution as written</a:t>
                      </a:r>
                      <a:endParaRPr lang="en-US" sz="2400" dirty="0"/>
                    </a:p>
                  </a:txBody>
                  <a:tcPr/>
                </a:tc>
                <a:tc>
                  <a:txBody>
                    <a:bodyPr/>
                    <a:lstStyle/>
                    <a:p>
                      <a:pPr algn="ctr"/>
                      <a:r>
                        <a:rPr lang="en-US" sz="2400" dirty="0" smtClean="0"/>
                        <a:t>Complained the Constitution failed to protect</a:t>
                      </a:r>
                      <a:r>
                        <a:rPr lang="en-US" sz="2400" baseline="0" dirty="0" smtClean="0"/>
                        <a:t> basic rights – but offered no alternative</a:t>
                      </a:r>
                      <a:endParaRPr lang="en-US" sz="2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819891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836" y="96982"/>
            <a:ext cx="8936182" cy="2677656"/>
          </a:xfrm>
          <a:prstGeom prst="rect">
            <a:avLst/>
          </a:prstGeom>
          <a:noFill/>
        </p:spPr>
        <p:txBody>
          <a:bodyPr wrap="square" rtlCol="0">
            <a:spAutoFit/>
          </a:bodyPr>
          <a:lstStyle/>
          <a:p>
            <a:r>
              <a:rPr lang="en-US" sz="2400" dirty="0"/>
              <a:t>I</a:t>
            </a:r>
            <a:r>
              <a:rPr lang="en-US" sz="2400" dirty="0" smtClean="0"/>
              <a:t>n Massachusetts – Anti-federalist, Samuel Adams objected to ratification – </a:t>
            </a:r>
          </a:p>
          <a:p>
            <a:r>
              <a:rPr lang="en-US" sz="2400" dirty="0" smtClean="0"/>
              <a:t>Concessions are made by Federalists to secure his vote (and ultimately satisfying Anti-feds in other states):</a:t>
            </a:r>
          </a:p>
          <a:p>
            <a:pPr marL="800100" lvl="1" indent="-342900">
              <a:buFont typeface="Arial" pitchFamily="34" charset="0"/>
              <a:buChar char="•"/>
            </a:pPr>
            <a:r>
              <a:rPr lang="en-US" sz="2400" dirty="0"/>
              <a:t>P</a:t>
            </a:r>
            <a:r>
              <a:rPr lang="en-US" sz="2400" dirty="0" smtClean="0"/>
              <a:t>romise to attach a bill of rights to Constitution once ratified</a:t>
            </a:r>
          </a:p>
          <a:p>
            <a:pPr marL="800100" lvl="1" indent="-342900">
              <a:buFont typeface="Arial" pitchFamily="34" charset="0"/>
              <a:buChar char="•"/>
            </a:pPr>
            <a:r>
              <a:rPr lang="en-US" sz="2400" dirty="0"/>
              <a:t>S</a:t>
            </a:r>
            <a:r>
              <a:rPr lang="en-US" sz="2400" dirty="0" smtClean="0"/>
              <a:t>upport an amendment which would give states all powers not specifically granted to the federal gov’t.</a:t>
            </a:r>
            <a:endParaRPr lang="en-US"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0410" y="2570450"/>
            <a:ext cx="2646613" cy="342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326920" y="2833877"/>
            <a:ext cx="5634266" cy="3785652"/>
          </a:xfrm>
          <a:prstGeom prst="rect">
            <a:avLst/>
          </a:prstGeom>
          <a:noFill/>
        </p:spPr>
        <p:txBody>
          <a:bodyPr wrap="square" rtlCol="0">
            <a:spAutoFit/>
          </a:bodyPr>
          <a:lstStyle/>
          <a:p>
            <a:r>
              <a:rPr lang="en-US" sz="2400" dirty="0"/>
              <a:t>T</a:t>
            </a:r>
            <a:r>
              <a:rPr lang="en-US" sz="2400" dirty="0" smtClean="0"/>
              <a:t>wo states waited until the new government was in place before ratification (RI and NC)</a:t>
            </a:r>
          </a:p>
          <a:p>
            <a:endParaRPr lang="en-US" sz="2400" dirty="0"/>
          </a:p>
          <a:p>
            <a:r>
              <a:rPr lang="en-US" sz="2400" dirty="0" smtClean="0"/>
              <a:t>March 4, 1789 – first meeting of new Congress</a:t>
            </a:r>
          </a:p>
          <a:p>
            <a:endParaRPr lang="en-US" sz="2400" dirty="0"/>
          </a:p>
          <a:p>
            <a:r>
              <a:rPr lang="en-US" sz="2400" dirty="0" smtClean="0"/>
              <a:t>George Washington was chosen to become the first president under the new constitution</a:t>
            </a:r>
            <a:endParaRPr lang="en-US" sz="2400" dirty="0"/>
          </a:p>
        </p:txBody>
      </p:sp>
    </p:spTree>
    <p:extLst>
      <p:ext uri="{BB962C8B-B14F-4D97-AF65-F5344CB8AC3E}">
        <p14:creationId xmlns:p14="http://schemas.microsoft.com/office/powerpoint/2010/main" val="3685759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194"/>
                                        </p:tgtEl>
                                        <p:attrNameLst>
                                          <p:attrName>style.visibility</p:attrName>
                                        </p:attrNameLst>
                                      </p:cBhvr>
                                      <p:to>
                                        <p:strVal val="visible"/>
                                      </p:to>
                                    </p:set>
                                    <p:animEffect transition="in" filter="fade">
                                      <p:cBhvr>
                                        <p:cTn id="26" dur="1000"/>
                                        <p:tgtEl>
                                          <p:spTgt spid="8194"/>
                                        </p:tgtEl>
                                      </p:cBhvr>
                                    </p:animEffect>
                                    <p:anim calcmode="lin" valueType="num">
                                      <p:cBhvr>
                                        <p:cTn id="27" dur="1000" fill="hold"/>
                                        <p:tgtEl>
                                          <p:spTgt spid="8194"/>
                                        </p:tgtEl>
                                        <p:attrNameLst>
                                          <p:attrName>ppt_x</p:attrName>
                                        </p:attrNameLst>
                                      </p:cBhvr>
                                      <p:tavLst>
                                        <p:tav tm="0">
                                          <p:val>
                                            <p:strVal val="#ppt_x"/>
                                          </p:val>
                                        </p:tav>
                                        <p:tav tm="100000">
                                          <p:val>
                                            <p:strVal val="#ppt_x"/>
                                          </p:val>
                                        </p:tav>
                                      </p:tavLst>
                                    </p:anim>
                                    <p:anim calcmode="lin" valueType="num">
                                      <p:cBhvr>
                                        <p:cTn id="28"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1000"/>
                                        <p:tgtEl>
                                          <p:spTgt spid="5">
                                            <p:txEl>
                                              <p:pRg st="0" end="0"/>
                                            </p:txEl>
                                          </p:spTgt>
                                        </p:tgtEl>
                                      </p:cBhvr>
                                    </p:animEffect>
                                    <p:anim calcmode="lin" valueType="num">
                                      <p:cBhvr>
                                        <p:cTn id="3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fade">
                                      <p:cBhvr>
                                        <p:cTn id="40" dur="1000"/>
                                        <p:tgtEl>
                                          <p:spTgt spid="5">
                                            <p:txEl>
                                              <p:pRg st="2" end="2"/>
                                            </p:txEl>
                                          </p:spTgt>
                                        </p:tgtEl>
                                      </p:cBhvr>
                                    </p:animEffect>
                                    <p:anim calcmode="lin" valueType="num">
                                      <p:cBhvr>
                                        <p:cTn id="4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1000"/>
                                        <p:tgtEl>
                                          <p:spTgt spid="5">
                                            <p:txEl>
                                              <p:pRg st="4" end="4"/>
                                            </p:txEl>
                                          </p:spTgt>
                                        </p:tgtEl>
                                      </p:cBhvr>
                                    </p:animEffect>
                                    <p:anim calcmode="lin" valueType="num">
                                      <p:cBhvr>
                                        <p:cTn id="4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836" y="110836"/>
            <a:ext cx="4738777" cy="4524315"/>
          </a:xfrm>
          <a:prstGeom prst="rect">
            <a:avLst/>
          </a:prstGeom>
          <a:noFill/>
        </p:spPr>
        <p:txBody>
          <a:bodyPr wrap="square" rtlCol="0">
            <a:spAutoFit/>
          </a:bodyPr>
          <a:lstStyle/>
          <a:p>
            <a:r>
              <a:rPr lang="en-US" sz="2400" b="1" dirty="0" smtClean="0"/>
              <a:t>Confederation Congress</a:t>
            </a:r>
          </a:p>
          <a:p>
            <a:r>
              <a:rPr lang="en-US" sz="2400" b="1" dirty="0" smtClean="0"/>
              <a:t>Problems:</a:t>
            </a:r>
          </a:p>
          <a:p>
            <a:pPr marL="342900" indent="-342900">
              <a:buFont typeface="Arial" pitchFamily="34" charset="0"/>
              <a:buChar char="•"/>
            </a:pPr>
            <a:r>
              <a:rPr lang="en-US" sz="2400" dirty="0"/>
              <a:t>D</a:t>
            </a:r>
            <a:r>
              <a:rPr lang="en-US" sz="2400" dirty="0" smtClean="0"/>
              <a:t>iplomacy</a:t>
            </a:r>
          </a:p>
          <a:p>
            <a:pPr marL="800100" lvl="1" indent="-342900">
              <a:buFont typeface="Arial" pitchFamily="34" charset="0"/>
              <a:buChar char="•"/>
            </a:pPr>
            <a:r>
              <a:rPr lang="en-US" sz="2400" dirty="0" smtClean="0"/>
              <a:t>Britain refused to hold up to some of their end of the bargain at the close of the War and the Congress had no power and or money to force them to leave</a:t>
            </a:r>
          </a:p>
          <a:p>
            <a:pPr marL="800100" lvl="1" indent="-342900">
              <a:buFont typeface="Arial" pitchFamily="34" charset="0"/>
              <a:buChar char="•"/>
            </a:pPr>
            <a:r>
              <a:rPr lang="en-US" sz="2400" dirty="0" smtClean="0"/>
              <a:t>Spain – challenged the border between Georgia and Spanish territory</a:t>
            </a:r>
            <a:endParaRPr lang="en-US" sz="2400" b="1"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613" y="875434"/>
            <a:ext cx="4155841" cy="4915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0836" y="4635151"/>
            <a:ext cx="4641273" cy="1200329"/>
          </a:xfrm>
          <a:prstGeom prst="rect">
            <a:avLst/>
          </a:prstGeom>
          <a:noFill/>
        </p:spPr>
        <p:txBody>
          <a:bodyPr wrap="square" rtlCol="0">
            <a:spAutoFit/>
          </a:bodyPr>
          <a:lstStyle/>
          <a:p>
            <a:pPr marL="342900" indent="-342900">
              <a:buFont typeface="Arial" pitchFamily="34" charset="0"/>
              <a:buChar char="•"/>
            </a:pPr>
            <a:r>
              <a:rPr lang="en-US" sz="2400" dirty="0"/>
              <a:t>E</a:t>
            </a:r>
            <a:r>
              <a:rPr lang="en-US" sz="2400" dirty="0" smtClean="0"/>
              <a:t>conomy</a:t>
            </a:r>
          </a:p>
          <a:p>
            <a:pPr marL="800100" lvl="1" indent="-342900">
              <a:buFont typeface="Arial" pitchFamily="34" charset="0"/>
              <a:buChar char="•"/>
            </a:pPr>
            <a:r>
              <a:rPr lang="en-US" sz="2400" dirty="0"/>
              <a:t>M</a:t>
            </a:r>
            <a:r>
              <a:rPr lang="en-US" sz="2400" dirty="0" smtClean="0"/>
              <a:t>uch debt</a:t>
            </a:r>
          </a:p>
          <a:p>
            <a:pPr marL="1257300" lvl="2" indent="-342900">
              <a:buFont typeface="Arial" pitchFamily="34" charset="0"/>
              <a:buChar char="•"/>
            </a:pPr>
            <a:r>
              <a:rPr lang="en-US" sz="2000" dirty="0"/>
              <a:t>P</a:t>
            </a:r>
            <a:r>
              <a:rPr lang="en-US" sz="2000" dirty="0" smtClean="0"/>
              <a:t>ersonal and State (Country</a:t>
            </a:r>
            <a:r>
              <a:rPr lang="en-US" sz="2400" dirty="0" smtClean="0"/>
              <a:t>)</a:t>
            </a:r>
          </a:p>
        </p:txBody>
      </p:sp>
      <p:sp>
        <p:nvSpPr>
          <p:cNvPr id="6" name="TextBox 5"/>
          <p:cNvSpPr txBox="1"/>
          <p:nvPr/>
        </p:nvSpPr>
        <p:spPr>
          <a:xfrm>
            <a:off x="110836" y="5835480"/>
            <a:ext cx="8894618" cy="461665"/>
          </a:xfrm>
          <a:prstGeom prst="rect">
            <a:avLst/>
          </a:prstGeom>
          <a:noFill/>
        </p:spPr>
        <p:txBody>
          <a:bodyPr wrap="square" rtlCol="0">
            <a:spAutoFit/>
          </a:bodyPr>
          <a:lstStyle/>
          <a:p>
            <a:pPr marL="800100" lvl="1" indent="-342900">
              <a:buFont typeface="Arial" pitchFamily="34" charset="0"/>
              <a:buChar char="•"/>
            </a:pPr>
            <a:r>
              <a:rPr lang="en-US" sz="2400" dirty="0" smtClean="0"/>
              <a:t>Big argument over the use of paper money and raising taxes</a:t>
            </a:r>
            <a:endParaRPr lang="en-US" sz="2400" dirty="0"/>
          </a:p>
        </p:txBody>
      </p:sp>
    </p:spTree>
    <p:extLst>
      <p:ext uri="{BB962C8B-B14F-4D97-AF65-F5344CB8AC3E}">
        <p14:creationId xmlns:p14="http://schemas.microsoft.com/office/powerpoint/2010/main" val="1575678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down)">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wipe(down)">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0"/>
                                        <p:tgtEl>
                                          <p:spTgt spid="5">
                                            <p:txEl>
                                              <p:pRg st="2" end="2"/>
                                            </p:txEl>
                                          </p:spTgt>
                                        </p:tgtEl>
                                      </p:cBhvr>
                                    </p:animEffect>
                                    <p:anim calcmode="lin" valueType="num">
                                      <p:cBhvr>
                                        <p:cTn id="4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982" y="96982"/>
            <a:ext cx="8839200" cy="461665"/>
          </a:xfrm>
          <a:prstGeom prst="rect">
            <a:avLst/>
          </a:prstGeom>
          <a:noFill/>
        </p:spPr>
        <p:txBody>
          <a:bodyPr wrap="square" rtlCol="0">
            <a:spAutoFit/>
          </a:bodyPr>
          <a:lstStyle/>
          <a:p>
            <a:r>
              <a:rPr lang="en-US" sz="2400" b="1" dirty="0" smtClean="0"/>
              <a:t>Shays' Rebellion – Massachusetts 1786</a:t>
            </a:r>
            <a:endParaRPr lang="en-US" sz="2400" b="1"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06" b="47247"/>
          <a:stretch/>
        </p:blipFill>
        <p:spPr bwMode="auto">
          <a:xfrm>
            <a:off x="285750" y="666749"/>
            <a:ext cx="4277458" cy="42657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07527" y="666750"/>
            <a:ext cx="4128655" cy="5262979"/>
          </a:xfrm>
          <a:prstGeom prst="rect">
            <a:avLst/>
          </a:prstGeom>
          <a:noFill/>
        </p:spPr>
        <p:txBody>
          <a:bodyPr wrap="square" rtlCol="0">
            <a:spAutoFit/>
          </a:bodyPr>
          <a:lstStyle/>
          <a:p>
            <a:pPr marL="342900" indent="-342900">
              <a:buFont typeface="Arial" pitchFamily="34" charset="0"/>
              <a:buChar char="•"/>
            </a:pPr>
            <a:r>
              <a:rPr lang="en-US" sz="2400" dirty="0"/>
              <a:t>M</a:t>
            </a:r>
            <a:r>
              <a:rPr lang="en-US" sz="2400" dirty="0" smtClean="0"/>
              <a:t>assachusetts government raises taxes instead of issuing paper money to pay of its debts</a:t>
            </a:r>
          </a:p>
          <a:p>
            <a:pPr marL="342900" indent="-342900">
              <a:buFont typeface="Arial" pitchFamily="34" charset="0"/>
              <a:buChar char="•"/>
            </a:pPr>
            <a:r>
              <a:rPr lang="en-US" sz="2400" dirty="0"/>
              <a:t>P</a:t>
            </a:r>
            <a:r>
              <a:rPr lang="en-US" sz="2400" dirty="0" smtClean="0"/>
              <a:t>oor farmers were highest taxed</a:t>
            </a:r>
          </a:p>
          <a:p>
            <a:pPr marL="342900" indent="-342900">
              <a:buFont typeface="Arial" pitchFamily="34" charset="0"/>
              <a:buChar char="•"/>
            </a:pPr>
            <a:r>
              <a:rPr lang="en-US" sz="2400" dirty="0" smtClean="0"/>
              <a:t>Daniel Shays – (Former Captain in the Army during Revolution)Was now a bankrupt farmer who led the rebellion into Boston</a:t>
            </a:r>
          </a:p>
          <a:p>
            <a:pPr marL="342900" indent="-342900">
              <a:buFont typeface="Arial" pitchFamily="34" charset="0"/>
              <a:buChar char="•"/>
            </a:pPr>
            <a:r>
              <a:rPr lang="en-US" sz="2400" dirty="0" smtClean="0"/>
              <a:t>There him and his men were met by state militia and rebels were dispersed</a:t>
            </a:r>
            <a:endParaRPr lang="en-US" sz="2400" dirty="0"/>
          </a:p>
        </p:txBody>
      </p:sp>
      <p:sp>
        <p:nvSpPr>
          <p:cNvPr id="6" name="TextBox 5"/>
          <p:cNvSpPr txBox="1"/>
          <p:nvPr/>
        </p:nvSpPr>
        <p:spPr>
          <a:xfrm>
            <a:off x="246784" y="5269151"/>
            <a:ext cx="8650432" cy="1200329"/>
          </a:xfrm>
          <a:prstGeom prst="rect">
            <a:avLst/>
          </a:prstGeom>
          <a:noFill/>
        </p:spPr>
        <p:txBody>
          <a:bodyPr wrap="square" rtlCol="0">
            <a:spAutoFit/>
          </a:bodyPr>
          <a:lstStyle/>
          <a:p>
            <a:r>
              <a:rPr lang="en-US" sz="2400" dirty="0" smtClean="0"/>
              <a:t>So what happened?</a:t>
            </a:r>
          </a:p>
          <a:p>
            <a:pPr marL="342900" indent="-342900">
              <a:buFont typeface="Arial" pitchFamily="34" charset="0"/>
              <a:buChar char="•"/>
            </a:pPr>
            <a:r>
              <a:rPr lang="en-US" sz="2400" dirty="0"/>
              <a:t>T</a:t>
            </a:r>
            <a:r>
              <a:rPr lang="en-US" sz="2400" dirty="0" smtClean="0"/>
              <a:t>he rebellion caused people to think the country was unstable</a:t>
            </a:r>
          </a:p>
          <a:p>
            <a:pPr marL="342900" indent="-342900">
              <a:buFont typeface="Arial" pitchFamily="34" charset="0"/>
              <a:buChar char="•"/>
            </a:pPr>
            <a:r>
              <a:rPr lang="en-US" sz="2400" dirty="0"/>
              <a:t>T</a:t>
            </a:r>
            <a:r>
              <a:rPr lang="en-US" sz="2400" dirty="0" smtClean="0"/>
              <a:t>hey called for a stronger central government</a:t>
            </a:r>
            <a:endParaRPr lang="en-US" sz="2400" dirty="0"/>
          </a:p>
        </p:txBody>
      </p:sp>
    </p:spTree>
    <p:extLst>
      <p:ext uri="{BB962C8B-B14F-4D97-AF65-F5344CB8AC3E}">
        <p14:creationId xmlns:p14="http://schemas.microsoft.com/office/powerpoint/2010/main" val="16163109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fade">
                                      <p:cBhvr>
                                        <p:cTn id="40" dur="1000"/>
                                        <p:tgtEl>
                                          <p:spTgt spid="6">
                                            <p:txEl>
                                              <p:pRg st="0" end="0"/>
                                            </p:txEl>
                                          </p:spTgt>
                                        </p:tgtEl>
                                      </p:cBhvr>
                                    </p:animEffect>
                                    <p:anim calcmode="lin" valueType="num">
                                      <p:cBhvr>
                                        <p:cTn id="4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1000"/>
                                        <p:tgtEl>
                                          <p:spTgt spid="6">
                                            <p:txEl>
                                              <p:pRg st="1" end="1"/>
                                            </p:txEl>
                                          </p:spTgt>
                                        </p:tgtEl>
                                      </p:cBhvr>
                                    </p:animEffect>
                                    <p:anim calcmode="lin" valueType="num">
                                      <p:cBhvr>
                                        <p:cTn id="4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2" end="2"/>
                                            </p:txEl>
                                          </p:spTgt>
                                        </p:tgtEl>
                                        <p:attrNameLst>
                                          <p:attrName>style.visibility</p:attrName>
                                        </p:attrNameLst>
                                      </p:cBhvr>
                                      <p:to>
                                        <p:strVal val="visible"/>
                                      </p:to>
                                    </p:set>
                                    <p:animEffect transition="in" filter="fade">
                                      <p:cBhvr>
                                        <p:cTn id="54" dur="1000"/>
                                        <p:tgtEl>
                                          <p:spTgt spid="6">
                                            <p:txEl>
                                              <p:pRg st="2" end="2"/>
                                            </p:txEl>
                                          </p:spTgt>
                                        </p:tgtEl>
                                      </p:cBhvr>
                                    </p:animEffect>
                                    <p:anim calcmode="lin" valueType="num">
                                      <p:cBhvr>
                                        <p:cTn id="5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456083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3964" y="1773381"/>
            <a:ext cx="8700654"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What were some of the problems faced by the Confederation Congress?  Did they handle them well?  How can you tell?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Was the Confederation Congress successful at all?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What do you think Shays' Rebellion led to?</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Who do you think Shays' Rebellion affected the most?  </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1644226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6982"/>
            <a:ext cx="9144000" cy="1200329"/>
          </a:xfrm>
          <a:prstGeom prst="rect">
            <a:avLst/>
          </a:prstGeom>
          <a:noFill/>
        </p:spPr>
        <p:txBody>
          <a:bodyPr wrap="square" rtlCol="0">
            <a:spAutoFit/>
          </a:bodyPr>
          <a:lstStyle/>
          <a:p>
            <a:r>
              <a:rPr lang="en-US" sz="2400" dirty="0" smtClean="0"/>
              <a:t>The </a:t>
            </a:r>
            <a:r>
              <a:rPr lang="en-US" sz="2400" dirty="0" smtClean="0"/>
              <a:t>Constitutional Convention</a:t>
            </a:r>
          </a:p>
          <a:p>
            <a:pPr marL="342900" indent="-342900">
              <a:buFont typeface="Arial" pitchFamily="34" charset="0"/>
              <a:buChar char="•"/>
            </a:pPr>
            <a:r>
              <a:rPr lang="en-US" sz="2400" u="sng" dirty="0"/>
              <a:t>N</a:t>
            </a:r>
            <a:r>
              <a:rPr lang="en-US" sz="2400" u="sng" dirty="0" smtClean="0"/>
              <a:t>ationalists</a:t>
            </a:r>
            <a:r>
              <a:rPr lang="en-US" sz="2400" dirty="0" smtClean="0"/>
              <a:t> – supported a stronger central government</a:t>
            </a:r>
          </a:p>
          <a:p>
            <a:pPr marL="342900" indent="-342900">
              <a:buFont typeface="Arial" pitchFamily="34" charset="0"/>
              <a:buChar char="•"/>
            </a:pPr>
            <a:r>
              <a:rPr lang="en-US" sz="2400" dirty="0" smtClean="0"/>
              <a:t>55 delegates met – chose George Washington as presiding officer</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04" y="1666641"/>
            <a:ext cx="7665391" cy="50112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77856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06867334"/>
              </p:ext>
            </p:extLst>
          </p:nvPr>
        </p:nvGraphicFramePr>
        <p:xfrm>
          <a:off x="568034" y="344056"/>
          <a:ext cx="8035638" cy="5048530"/>
        </p:xfrm>
        <a:graphic>
          <a:graphicData uri="http://schemas.openxmlformats.org/drawingml/2006/table">
            <a:tbl>
              <a:tblPr firstRow="1" bandRow="1">
                <a:tableStyleId>{00A15C55-8517-42AA-B614-E9B94910E393}</a:tableStyleId>
              </a:tblPr>
              <a:tblGrid>
                <a:gridCol w="4017819">
                  <a:extLst>
                    <a:ext uri="{9D8B030D-6E8A-4147-A177-3AD203B41FA5}">
                      <a16:colId xmlns:a16="http://schemas.microsoft.com/office/drawing/2014/main" val="20000"/>
                    </a:ext>
                  </a:extLst>
                </a:gridCol>
                <a:gridCol w="4017819">
                  <a:extLst>
                    <a:ext uri="{9D8B030D-6E8A-4147-A177-3AD203B41FA5}">
                      <a16:colId xmlns:a16="http://schemas.microsoft.com/office/drawing/2014/main" val="20001"/>
                    </a:ext>
                  </a:extLst>
                </a:gridCol>
              </a:tblGrid>
              <a:tr h="659410">
                <a:tc>
                  <a:txBody>
                    <a:bodyPr/>
                    <a:lstStyle/>
                    <a:p>
                      <a:pPr algn="ctr"/>
                      <a:r>
                        <a:rPr lang="en-US" sz="2400" dirty="0" smtClean="0"/>
                        <a:t>Virginia Plan</a:t>
                      </a:r>
                      <a:endParaRPr lang="en-US" sz="2400" dirty="0"/>
                    </a:p>
                  </a:txBody>
                  <a:tcPr/>
                </a:tc>
                <a:tc>
                  <a:txBody>
                    <a:bodyPr/>
                    <a:lstStyle/>
                    <a:p>
                      <a:pPr algn="ctr"/>
                      <a:r>
                        <a:rPr lang="en-US" sz="2400" dirty="0" smtClean="0"/>
                        <a:t>New Jersey Plan</a:t>
                      </a:r>
                      <a:endParaRPr lang="en-US" sz="2400" dirty="0"/>
                    </a:p>
                  </a:txBody>
                  <a:tcPr/>
                </a:tc>
                <a:extLst>
                  <a:ext uri="{0D108BD9-81ED-4DB2-BD59-A6C34878D82A}">
                    <a16:rowId xmlns:a16="http://schemas.microsoft.com/office/drawing/2014/main" val="10000"/>
                  </a:ext>
                </a:extLst>
              </a:tr>
              <a:tr h="659410">
                <a:tc>
                  <a:txBody>
                    <a:bodyPr/>
                    <a:lstStyle/>
                    <a:p>
                      <a:pPr algn="ctr"/>
                      <a:r>
                        <a:rPr lang="en-US" sz="2400" dirty="0" smtClean="0"/>
                        <a:t>National government – three branches</a:t>
                      </a:r>
                      <a:r>
                        <a:rPr lang="en-US" sz="2400" baseline="0" dirty="0" smtClean="0"/>
                        <a:t>:  legislative, judicial, executive</a:t>
                      </a:r>
                      <a:endParaRPr lang="en-US" sz="2400" dirty="0"/>
                    </a:p>
                  </a:txBody>
                  <a:tcPr/>
                </a:tc>
                <a:tc>
                  <a:txBody>
                    <a:bodyPr/>
                    <a:lstStyle/>
                    <a:p>
                      <a:pPr algn="ctr"/>
                      <a:r>
                        <a:rPr lang="en-US" sz="2400" dirty="0" smtClean="0"/>
                        <a:t>Congress</a:t>
                      </a:r>
                      <a:r>
                        <a:rPr lang="en-US" sz="2400" baseline="0" dirty="0" smtClean="0"/>
                        <a:t> would have a single house with each state equally represented</a:t>
                      </a:r>
                    </a:p>
                  </a:txBody>
                  <a:tcPr/>
                </a:tc>
                <a:extLst>
                  <a:ext uri="{0D108BD9-81ED-4DB2-BD59-A6C34878D82A}">
                    <a16:rowId xmlns:a16="http://schemas.microsoft.com/office/drawing/2014/main" val="10001"/>
                  </a:ext>
                </a:extLst>
              </a:tr>
              <a:tr h="659410">
                <a:tc>
                  <a:txBody>
                    <a:bodyPr/>
                    <a:lstStyle/>
                    <a:p>
                      <a:pPr algn="ctr"/>
                      <a:r>
                        <a:rPr lang="en-US" sz="2400" dirty="0" smtClean="0"/>
                        <a:t>Legislature:</a:t>
                      </a:r>
                      <a:r>
                        <a:rPr lang="en-US" sz="2400" baseline="0" dirty="0" smtClean="0"/>
                        <a:t>  two houses – one elected by voters, one nominated by state gov’t</a:t>
                      </a:r>
                      <a:endParaRPr lang="en-US" sz="2400" dirty="0"/>
                    </a:p>
                  </a:txBody>
                  <a:tcPr/>
                </a:tc>
                <a:tc>
                  <a:txBody>
                    <a:bodyPr/>
                    <a:lstStyle/>
                    <a:p>
                      <a:pPr algn="ctr"/>
                      <a:r>
                        <a:rPr lang="en-US" sz="2400" dirty="0" smtClean="0"/>
                        <a:t>Congress would have the power to raise taxes</a:t>
                      </a:r>
                      <a:r>
                        <a:rPr lang="en-US" sz="2400" baseline="0" dirty="0" smtClean="0"/>
                        <a:t> and regulate trade</a:t>
                      </a:r>
                      <a:endParaRPr lang="en-US" sz="2400" dirty="0"/>
                    </a:p>
                  </a:txBody>
                  <a:tcPr/>
                </a:tc>
                <a:extLst>
                  <a:ext uri="{0D108BD9-81ED-4DB2-BD59-A6C34878D82A}">
                    <a16:rowId xmlns:a16="http://schemas.microsoft.com/office/drawing/2014/main" val="10002"/>
                  </a:ext>
                </a:extLst>
              </a:tr>
              <a:tr h="659410">
                <a:tc>
                  <a:txBody>
                    <a:bodyPr/>
                    <a:lstStyle/>
                    <a:p>
                      <a:pPr algn="ctr"/>
                      <a:r>
                        <a:rPr lang="en-US" sz="2400" dirty="0" smtClean="0"/>
                        <a:t>Both</a:t>
                      </a:r>
                      <a:r>
                        <a:rPr lang="en-US" sz="2400" baseline="0" dirty="0" smtClean="0"/>
                        <a:t> houses the number of representatives would reflect state population</a:t>
                      </a:r>
                      <a:endParaRPr lang="en-US" sz="2400" dirty="0"/>
                    </a:p>
                  </a:txBody>
                  <a:tcPr/>
                </a:tc>
                <a:tc>
                  <a:txBody>
                    <a:bodyPr/>
                    <a:lstStyle/>
                    <a:p>
                      <a:pPr algn="ctr"/>
                      <a:endParaRPr lang="en-US" sz="2400" dirty="0"/>
                    </a:p>
                  </a:txBody>
                  <a:tcPr/>
                </a:tc>
                <a:extLst>
                  <a:ext uri="{0D108BD9-81ED-4DB2-BD59-A6C34878D82A}">
                    <a16:rowId xmlns:a16="http://schemas.microsoft.com/office/drawing/2014/main" val="10003"/>
                  </a:ext>
                </a:extLst>
              </a:tr>
              <a:tr h="659410">
                <a:tc>
                  <a:txBody>
                    <a:bodyPr/>
                    <a:lstStyle/>
                    <a:p>
                      <a:pPr algn="ctr"/>
                      <a:r>
                        <a:rPr lang="en-US" sz="2400" dirty="0" smtClean="0"/>
                        <a:t>Abandon</a:t>
                      </a:r>
                      <a:r>
                        <a:rPr lang="en-US" sz="2400" baseline="0" dirty="0" smtClean="0"/>
                        <a:t> Articles of Confederation</a:t>
                      </a:r>
                      <a:endParaRPr lang="en-US" sz="2400" dirty="0"/>
                    </a:p>
                  </a:txBody>
                  <a:tcPr/>
                </a:tc>
                <a:tc>
                  <a:txBody>
                    <a:bodyPr/>
                    <a:lstStyle/>
                    <a:p>
                      <a:pPr algn="ctr"/>
                      <a:r>
                        <a:rPr lang="en-US" sz="2400" dirty="0" smtClean="0"/>
                        <a:t>Modified Articles of Confederation</a:t>
                      </a:r>
                      <a:endParaRPr lang="en-US" sz="2400" dirty="0"/>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360218" y="5555672"/>
            <a:ext cx="8478982" cy="1200329"/>
          </a:xfrm>
          <a:prstGeom prst="rect">
            <a:avLst/>
          </a:prstGeom>
          <a:noFill/>
        </p:spPr>
        <p:txBody>
          <a:bodyPr wrap="square" rtlCol="0">
            <a:spAutoFit/>
          </a:bodyPr>
          <a:lstStyle/>
          <a:p>
            <a:pPr marL="342900" indent="-342900">
              <a:buFont typeface="Arial" pitchFamily="34" charset="0"/>
              <a:buChar char="•"/>
            </a:pPr>
            <a:r>
              <a:rPr lang="en-US" sz="2400" dirty="0" smtClean="0"/>
              <a:t>Why would smaller states oppose the Virginia Plan?</a:t>
            </a:r>
          </a:p>
          <a:p>
            <a:pPr marL="342900" indent="-342900">
              <a:buFont typeface="Arial" pitchFamily="34" charset="0"/>
              <a:buChar char="•"/>
            </a:pPr>
            <a:r>
              <a:rPr lang="en-US" sz="2400" dirty="0" smtClean="0"/>
              <a:t>Do you find it odd that the Convention decided to proceed with the Virginia plan?</a:t>
            </a:r>
            <a:endParaRPr lang="en-US" sz="2400" dirty="0"/>
          </a:p>
        </p:txBody>
      </p:sp>
    </p:spTree>
    <p:extLst>
      <p:ext uri="{BB962C8B-B14F-4D97-AF65-F5344CB8AC3E}">
        <p14:creationId xmlns:p14="http://schemas.microsoft.com/office/powerpoint/2010/main" val="19215680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545" y="138545"/>
            <a:ext cx="8839200" cy="193899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smtClean="0"/>
              <a:t>The Great Compromise</a:t>
            </a:r>
          </a:p>
          <a:p>
            <a:pPr marL="342900" indent="-342900">
              <a:buFont typeface="Arial" pitchFamily="34" charset="0"/>
              <a:buChar char="•"/>
            </a:pPr>
            <a:r>
              <a:rPr lang="en-US" sz="2400" dirty="0" smtClean="0"/>
              <a:t>One house of Congress represented according to population</a:t>
            </a:r>
          </a:p>
          <a:p>
            <a:pPr marL="342900" indent="-342900">
              <a:buFont typeface="Arial" pitchFamily="34" charset="0"/>
              <a:buChar char="•"/>
            </a:pPr>
            <a:r>
              <a:rPr lang="en-US" sz="2400" dirty="0" smtClean="0"/>
              <a:t>One house of Congress – the Senate – equal representation</a:t>
            </a:r>
          </a:p>
          <a:p>
            <a:pPr marL="800100" lvl="1" indent="-342900">
              <a:buFont typeface="Arial" pitchFamily="34" charset="0"/>
              <a:buChar char="•"/>
            </a:pPr>
            <a:r>
              <a:rPr lang="en-US" sz="2400" dirty="0"/>
              <a:t>V</a:t>
            </a:r>
            <a:r>
              <a:rPr lang="en-US" sz="2400" dirty="0" smtClean="0"/>
              <a:t>oters choose representatives</a:t>
            </a:r>
          </a:p>
          <a:p>
            <a:pPr marL="800100" lvl="1" indent="-342900">
              <a:buFont typeface="Arial" pitchFamily="34" charset="0"/>
              <a:buChar char="•"/>
            </a:pPr>
            <a:r>
              <a:rPr lang="en-US" sz="2400" dirty="0"/>
              <a:t>S</a:t>
            </a:r>
            <a:r>
              <a:rPr lang="en-US" sz="2400" dirty="0" smtClean="0"/>
              <a:t>tate legislatures appoint Senators</a:t>
            </a:r>
            <a:endParaRPr lang="en-US" sz="2400" dirty="0"/>
          </a:p>
        </p:txBody>
      </p:sp>
      <p:sp>
        <p:nvSpPr>
          <p:cNvPr id="5" name="TextBox 4"/>
          <p:cNvSpPr txBox="1"/>
          <p:nvPr/>
        </p:nvSpPr>
        <p:spPr>
          <a:xfrm>
            <a:off x="138545" y="4188336"/>
            <a:ext cx="8839200" cy="830997"/>
          </a:xfrm>
          <a:prstGeom prst="rect">
            <a:avLst/>
          </a:prstGeom>
          <a:noFill/>
        </p:spPr>
        <p:txBody>
          <a:bodyPr wrap="square" rtlCol="0">
            <a:spAutoFit/>
          </a:bodyPr>
          <a:lstStyle/>
          <a:p>
            <a:r>
              <a:rPr lang="en-US" sz="2400" dirty="0" smtClean="0"/>
              <a:t>Representation  based on population – sounds fair, right?</a:t>
            </a:r>
          </a:p>
          <a:p>
            <a:r>
              <a:rPr lang="en-US" sz="2400" dirty="0" smtClean="0"/>
              <a:t>But… are slaves considered population?</a:t>
            </a:r>
            <a:endParaRPr lang="en-US" sz="2400" dirty="0"/>
          </a:p>
        </p:txBody>
      </p:sp>
      <p:sp>
        <p:nvSpPr>
          <p:cNvPr id="6" name="TextBox 5"/>
          <p:cNvSpPr txBox="1"/>
          <p:nvPr/>
        </p:nvSpPr>
        <p:spPr>
          <a:xfrm>
            <a:off x="138545" y="5135625"/>
            <a:ext cx="8839200"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b="1" dirty="0" smtClean="0"/>
              <a:t>Three-Fifths Compromise</a:t>
            </a:r>
          </a:p>
          <a:p>
            <a:pPr marL="342900" indent="-342900">
              <a:buFont typeface="Arial" pitchFamily="34" charset="0"/>
              <a:buChar char="•"/>
            </a:pPr>
            <a:r>
              <a:rPr lang="en-US" sz="2400" dirty="0"/>
              <a:t>E</a:t>
            </a:r>
            <a:r>
              <a:rPr lang="en-US" sz="2400" dirty="0" smtClean="0"/>
              <a:t>very five slaves counted as three free citizens for purposes of taxes and representation</a:t>
            </a:r>
            <a:endParaRPr lang="en-US" sz="24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4665" y="2193167"/>
            <a:ext cx="2089437" cy="14818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14302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1000"/>
                                        <p:tgtEl>
                                          <p:spTgt spid="6">
                                            <p:txEl>
                                              <p:pRg st="0" end="0"/>
                                            </p:txEl>
                                          </p:spTgt>
                                        </p:tgtEl>
                                      </p:cBhvr>
                                    </p:animEffect>
                                    <p:anim calcmode="lin" valueType="num">
                                      <p:cBhvr>
                                        <p:cTn id="3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fade">
                                      <p:cBhvr>
                                        <p:cTn id="41" dur="1000"/>
                                        <p:tgtEl>
                                          <p:spTgt spid="6">
                                            <p:txEl>
                                              <p:pRg st="1" end="1"/>
                                            </p:txEl>
                                          </p:spTgt>
                                        </p:tgtEl>
                                      </p:cBhvr>
                                    </p:animEffect>
                                    <p:anim calcmode="lin" valueType="num">
                                      <p:cBhvr>
                                        <p:cTn id="4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1" end="1"/>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122"/>
                                        </p:tgtEl>
                                        <p:attrNameLst>
                                          <p:attrName>style.visibility</p:attrName>
                                        </p:attrNameLst>
                                      </p:cBhvr>
                                      <p:to>
                                        <p:strVal val="visible"/>
                                      </p:to>
                                    </p:set>
                                    <p:animEffect transition="in" filter="fade">
                                      <p:cBhvr>
                                        <p:cTn id="46" dur="1000"/>
                                        <p:tgtEl>
                                          <p:spTgt spid="5122"/>
                                        </p:tgtEl>
                                      </p:cBhvr>
                                    </p:animEffect>
                                    <p:anim calcmode="lin" valueType="num">
                                      <p:cBhvr>
                                        <p:cTn id="47" dur="1000" fill="hold"/>
                                        <p:tgtEl>
                                          <p:spTgt spid="5122"/>
                                        </p:tgtEl>
                                        <p:attrNameLst>
                                          <p:attrName>ppt_x</p:attrName>
                                        </p:attrNameLst>
                                      </p:cBhvr>
                                      <p:tavLst>
                                        <p:tav tm="0">
                                          <p:val>
                                            <p:strVal val="#ppt_x"/>
                                          </p:val>
                                        </p:tav>
                                        <p:tav tm="100000">
                                          <p:val>
                                            <p:strVal val="#ppt_x"/>
                                          </p:val>
                                        </p:tav>
                                      </p:tavLst>
                                    </p:anim>
                                    <p:anim calcmode="lin" valueType="num">
                                      <p:cBhvr>
                                        <p:cTn id="48"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691" y="96982"/>
            <a:ext cx="8825345" cy="2677656"/>
          </a:xfrm>
          <a:prstGeom prst="rect">
            <a:avLst/>
          </a:prstGeom>
          <a:noFill/>
        </p:spPr>
        <p:txBody>
          <a:bodyPr wrap="square" rtlCol="0">
            <a:spAutoFit/>
          </a:bodyPr>
          <a:lstStyle/>
          <a:p>
            <a:r>
              <a:rPr lang="en-US" sz="2400" dirty="0" smtClean="0"/>
              <a:t>Government Framework:</a:t>
            </a:r>
          </a:p>
          <a:p>
            <a:pPr marL="342900" indent="-342900">
              <a:buFont typeface="Arial" pitchFamily="34" charset="0"/>
              <a:buChar char="•"/>
            </a:pPr>
            <a:r>
              <a:rPr lang="en-US" sz="2400" u="sng" dirty="0"/>
              <a:t>P</a:t>
            </a:r>
            <a:r>
              <a:rPr lang="en-US" sz="2400" u="sng" dirty="0" smtClean="0"/>
              <a:t>opular sovereignty</a:t>
            </a:r>
            <a:r>
              <a:rPr lang="en-US" sz="2400" dirty="0" smtClean="0"/>
              <a:t>:  rule by the people (not a </a:t>
            </a:r>
            <a:r>
              <a:rPr lang="en-US" sz="2400" i="1" dirty="0" smtClean="0"/>
              <a:t>true</a:t>
            </a:r>
            <a:r>
              <a:rPr lang="en-US" sz="2400" dirty="0" smtClean="0"/>
              <a:t> democracy)</a:t>
            </a:r>
          </a:p>
          <a:p>
            <a:pPr marL="342900" indent="-342900">
              <a:buFont typeface="Arial" pitchFamily="34" charset="0"/>
              <a:buChar char="•"/>
            </a:pPr>
            <a:r>
              <a:rPr lang="en-US" sz="2400" u="sng" dirty="0"/>
              <a:t>F</a:t>
            </a:r>
            <a:r>
              <a:rPr lang="en-US" sz="2400" u="sng" dirty="0" smtClean="0"/>
              <a:t>ederalism</a:t>
            </a:r>
            <a:r>
              <a:rPr lang="en-US" sz="2400" dirty="0" smtClean="0"/>
              <a:t>:  divided gov’t power between national and state</a:t>
            </a:r>
          </a:p>
          <a:p>
            <a:pPr marL="342900" indent="-342900">
              <a:buFont typeface="Arial" pitchFamily="34" charset="0"/>
              <a:buChar char="•"/>
            </a:pPr>
            <a:r>
              <a:rPr lang="en-US" sz="2400" u="sng" dirty="0"/>
              <a:t>S</a:t>
            </a:r>
            <a:r>
              <a:rPr lang="en-US" sz="2400" u="sng" dirty="0" smtClean="0"/>
              <a:t>eparation of powers</a:t>
            </a:r>
            <a:r>
              <a:rPr lang="en-US" sz="2400" dirty="0" smtClean="0"/>
              <a:t>:  three branches of federal government</a:t>
            </a:r>
          </a:p>
          <a:p>
            <a:pPr marL="342900" indent="-342900">
              <a:buFont typeface="Arial" pitchFamily="34" charset="0"/>
              <a:buChar char="•"/>
            </a:pPr>
            <a:r>
              <a:rPr lang="en-US" sz="2400" u="sng" dirty="0"/>
              <a:t>L</a:t>
            </a:r>
            <a:r>
              <a:rPr lang="en-US" sz="2400" u="sng" dirty="0" smtClean="0"/>
              <a:t>egislative branch</a:t>
            </a:r>
            <a:r>
              <a:rPr lang="en-US" sz="2400" dirty="0" smtClean="0"/>
              <a:t>:  two houses of Congress – make the laws</a:t>
            </a:r>
          </a:p>
          <a:p>
            <a:pPr marL="342900" indent="-342900">
              <a:buFont typeface="Arial" pitchFamily="34" charset="0"/>
              <a:buChar char="•"/>
            </a:pPr>
            <a:r>
              <a:rPr lang="en-US" sz="2400" u="sng" dirty="0"/>
              <a:t>E</a:t>
            </a:r>
            <a:r>
              <a:rPr lang="en-US" sz="2400" u="sng" dirty="0" smtClean="0"/>
              <a:t>xecutive branch</a:t>
            </a:r>
            <a:r>
              <a:rPr lang="en-US" sz="2400" dirty="0" smtClean="0"/>
              <a:t>:  led by President – enforce the laws</a:t>
            </a:r>
          </a:p>
          <a:p>
            <a:pPr marL="342900" indent="-342900">
              <a:buFont typeface="Arial" pitchFamily="34" charset="0"/>
              <a:buChar char="•"/>
            </a:pPr>
            <a:r>
              <a:rPr lang="en-US" sz="2400" u="sng" dirty="0"/>
              <a:t>J</a:t>
            </a:r>
            <a:r>
              <a:rPr lang="en-US" sz="2400" u="sng" dirty="0" smtClean="0"/>
              <a:t>udicial branch</a:t>
            </a:r>
            <a:r>
              <a:rPr lang="en-US" sz="2400" dirty="0" smtClean="0"/>
              <a:t>:  federal court system – interpret the laws</a:t>
            </a:r>
            <a:endParaRPr lang="en-US" sz="2400" u="sng" dirty="0"/>
          </a:p>
        </p:txBody>
      </p:sp>
      <p:pic>
        <p:nvPicPr>
          <p:cNvPr id="6146" name="Picture 2" descr="http://3.bp.blogspot.com/-YRmqknbeZ14/UP4IgbwQDRI/AAAAAAAABjM/aYqcP_Bl6AQ/s1600/three+branches+of+government.jpg"/>
          <p:cNvPicPr>
            <a:picLocks noChangeAspect="1" noChangeArrowheads="1"/>
          </p:cNvPicPr>
          <p:nvPr/>
        </p:nvPicPr>
        <p:blipFill rotWithShape="1">
          <a:blip r:embed="rId2">
            <a:extLst>
              <a:ext uri="{28A0092B-C50C-407E-A947-70E740481C1C}">
                <a14:useLocalDpi xmlns:a14="http://schemas.microsoft.com/office/drawing/2010/main" val="0"/>
              </a:ext>
            </a:extLst>
          </a:blip>
          <a:srcRect t="22651"/>
          <a:stretch/>
        </p:blipFill>
        <p:spPr bwMode="auto">
          <a:xfrm>
            <a:off x="1321846" y="2774638"/>
            <a:ext cx="6431033" cy="38153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6541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146"/>
                                        </p:tgtEl>
                                        <p:attrNameLst>
                                          <p:attrName>style.visibility</p:attrName>
                                        </p:attrNameLst>
                                      </p:cBhvr>
                                      <p:to>
                                        <p:strVal val="visible"/>
                                      </p:to>
                                    </p:set>
                                    <p:animEffect transition="in" filter="fade">
                                      <p:cBhvr>
                                        <p:cTn id="47" dur="1000"/>
                                        <p:tgtEl>
                                          <p:spTgt spid="6146"/>
                                        </p:tgtEl>
                                      </p:cBhvr>
                                    </p:animEffect>
                                    <p:anim calcmode="lin" valueType="num">
                                      <p:cBhvr>
                                        <p:cTn id="48" dur="1000" fill="hold"/>
                                        <p:tgtEl>
                                          <p:spTgt spid="6146"/>
                                        </p:tgtEl>
                                        <p:attrNameLst>
                                          <p:attrName>ppt_x</p:attrName>
                                        </p:attrNameLst>
                                      </p:cBhvr>
                                      <p:tavLst>
                                        <p:tav tm="0">
                                          <p:val>
                                            <p:strVal val="#ppt_x"/>
                                          </p:val>
                                        </p:tav>
                                        <p:tav tm="100000">
                                          <p:val>
                                            <p:strVal val="#ppt_x"/>
                                          </p:val>
                                        </p:tav>
                                      </p:tavLst>
                                    </p:anim>
                                    <p:anim calcmode="lin" valueType="num">
                                      <p:cBhvr>
                                        <p:cTn id="4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690" y="41564"/>
            <a:ext cx="8922327" cy="830997"/>
          </a:xfrm>
          <a:prstGeom prst="rect">
            <a:avLst/>
          </a:prstGeom>
          <a:noFill/>
        </p:spPr>
        <p:txBody>
          <a:bodyPr wrap="square" rtlCol="0">
            <a:spAutoFit/>
          </a:bodyPr>
          <a:lstStyle/>
          <a:p>
            <a:r>
              <a:rPr lang="en-US" sz="2400" dirty="0"/>
              <a:t>c</a:t>
            </a:r>
            <a:r>
              <a:rPr lang="en-US" sz="2400" dirty="0" smtClean="0"/>
              <a:t>hecks and balances</a:t>
            </a:r>
            <a:endParaRPr lang="en-US" sz="2400" dirty="0"/>
          </a:p>
          <a:p>
            <a:pPr marL="342900" indent="-342900">
              <a:buFont typeface="Arial" pitchFamily="34" charset="0"/>
              <a:buChar char="•"/>
            </a:pPr>
            <a:r>
              <a:rPr lang="en-US" sz="2400" dirty="0"/>
              <a:t>P</a:t>
            </a:r>
            <a:r>
              <a:rPr lang="en-US" sz="2400" dirty="0" smtClean="0"/>
              <a:t>revent any one of the branches from having too much power</a:t>
            </a: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765" y="1011382"/>
            <a:ext cx="6634175" cy="53478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99006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2872</TotalTime>
  <Words>709</Words>
  <Application>Microsoft Office PowerPoint</Application>
  <PresentationFormat>On-screen Show (4:3)</PresentationFormat>
  <Paragraphs>91</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8th Grade Social Studies</dc:creator>
  <cp:lastModifiedBy>Windows User</cp:lastModifiedBy>
  <cp:revision>33</cp:revision>
  <cp:lastPrinted>2013-06-27T21:27:00Z</cp:lastPrinted>
  <dcterms:created xsi:type="dcterms:W3CDTF">2013-06-25T22:02:49Z</dcterms:created>
  <dcterms:modified xsi:type="dcterms:W3CDTF">2018-10-31T13:37:32Z</dcterms:modified>
</cp:coreProperties>
</file>