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45"/>
  </p:notesMasterIdLst>
  <p:sldIdLst>
    <p:sldId id="258" r:id="rId2"/>
    <p:sldId id="352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289" r:id="rId31"/>
    <p:sldId id="330" r:id="rId32"/>
    <p:sldId id="331" r:id="rId33"/>
    <p:sldId id="332" r:id="rId34"/>
    <p:sldId id="333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orient="horz" pos="3552">
          <p15:clr>
            <a:srgbClr val="A4A3A4"/>
          </p15:clr>
        </p15:guide>
        <p15:guide id="4" pos="2880">
          <p15:clr>
            <a:srgbClr val="A4A3A4"/>
          </p15:clr>
        </p15:guide>
        <p15:guide id="5" pos="480">
          <p15:clr>
            <a:srgbClr val="A4A3A4"/>
          </p15:clr>
        </p15:guide>
        <p15:guide id="6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E23300"/>
    <a:srgbClr val="FF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orient="horz" pos="864"/>
        <p:guide orient="horz" pos="3552"/>
        <p:guide pos="2880"/>
        <p:guide pos="48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anose="02020603050405020304" pitchFamily="18" charset="0"/>
              </a:defRPr>
            </a:lvl1pPr>
          </a:lstStyle>
          <a:p>
            <a:fld id="{15592D89-13BE-4628-8776-7573E93578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4A60C-4C91-4945-B949-8A6BBEC02E9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CB41F-C8CD-4D82-9C7B-7CACA323787E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1F1648-0524-4854-90F9-7FBD0C8A3E5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FEE822-6AED-4772-B182-B3257C9D317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004" tIns="45002" rIns="90004" bIns="45002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60DDE4-ABD8-442B-91DC-816C6B37782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9D11A9-0BB2-44C7-AAFC-5B48EDB2C91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A2C550-961C-48A8-A44D-6D241129C546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D7C9D-A78B-4E18-8977-C53289304D4C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9A1B8-CC94-44C7-92CA-AB4C64F5E80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004" tIns="45002" rIns="90004" bIns="45002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479FAA-D68D-438B-937B-1476FF66147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004" tIns="45002" rIns="90004" bIns="45002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531A1-93A5-4DA8-85D4-2641EEE245D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F917C-9ADE-475C-9DC3-27AD561F4C8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004" tIns="45002" rIns="90004" bIns="45002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21462-2099-4471-A12A-18EDBB2EED35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004" tIns="45002" rIns="90004" bIns="45002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FB9EEC-9E72-485D-A8DC-C2C69C5D31A1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D6B7A5-EC77-4B12-A7D7-E9D203BA68FC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9527F-0520-424A-ADB2-F4D5000C9592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F10C36-D6A8-46E5-B14B-23D15CBA361F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593330-4071-4350-9FBD-4C21B94FCF36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DE097C-D38C-40A4-BB4D-8C580AA4FBDE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AC5C10-FE50-4306-9CBB-DF6A174D69C0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004" tIns="45002" rIns="90004" bIns="45002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7146FE-B0AD-4DC9-9378-E4B08741EE54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004" tIns="45002" rIns="90004" bIns="45002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1EEB25-F5D2-4FDA-AB1B-7D1FC4A2784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2C887-8533-473B-BACA-7AC645ACFCD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F6D5-B1DF-4F47-9ED9-E2C344EADBD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004" tIns="45002" rIns="90004" bIns="45002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B6F1C-17EA-4B52-A6AA-20F4B0B8D3A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3DEA6-9D19-40AA-BCD1-C9AE3B5A880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802F4B-7796-4415-991E-E470F3B82BC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004" tIns="45002" rIns="90004" bIns="45002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22EEF7-2CD6-433E-A4E0-7319F668441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96793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44022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33400"/>
            <a:ext cx="2019300" cy="564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905500" cy="5643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71449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18940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22706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992252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01584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73419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11004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575756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0180620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8964012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33400"/>
            <a:ext cx="807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AutoShape 3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5867400" y="6019800"/>
            <a:ext cx="7620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7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8305800" y="60960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8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76200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Rectangle 9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6172200" y="6019800"/>
            <a:ext cx="762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2500" b="1" kern="1200">
          <a:solidFill>
            <a:srgbClr val="FFFF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36.xml"/><Relationship Id="rId18" Type="http://schemas.openxmlformats.org/officeDocument/2006/relationships/slide" Target="slide41.xml"/><Relationship Id="rId26" Type="http://schemas.openxmlformats.org/officeDocument/2006/relationships/image" Target="../media/image9.png"/><Relationship Id="rId3" Type="http://schemas.openxmlformats.org/officeDocument/2006/relationships/image" Target="../media/image3.png"/><Relationship Id="rId21" Type="http://schemas.openxmlformats.org/officeDocument/2006/relationships/slide" Target="slide34.xml"/><Relationship Id="rId7" Type="http://schemas.openxmlformats.org/officeDocument/2006/relationships/image" Target="../media/image4.png"/><Relationship Id="rId12" Type="http://schemas.openxmlformats.org/officeDocument/2006/relationships/slide" Target="slide33.xml"/><Relationship Id="rId17" Type="http://schemas.openxmlformats.org/officeDocument/2006/relationships/slide" Target="slide40.xml"/><Relationship Id="rId25" Type="http://schemas.openxmlformats.org/officeDocument/2006/relationships/image" Target="../media/image8.png"/><Relationship Id="rId2" Type="http://schemas.openxmlformats.org/officeDocument/2006/relationships/image" Target="../media/image2.png"/><Relationship Id="rId16" Type="http://schemas.openxmlformats.org/officeDocument/2006/relationships/slide" Target="slide39.xml"/><Relationship Id="rId20" Type="http://schemas.openxmlformats.org/officeDocument/2006/relationships/slide" Target="slide4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slide" Target="slide32.xml"/><Relationship Id="rId24" Type="http://schemas.openxmlformats.org/officeDocument/2006/relationships/image" Target="../media/image7.png"/><Relationship Id="rId5" Type="http://schemas.openxmlformats.org/officeDocument/2006/relationships/slide" Target="slide12.xml"/><Relationship Id="rId15" Type="http://schemas.openxmlformats.org/officeDocument/2006/relationships/slide" Target="slide38.xml"/><Relationship Id="rId23" Type="http://schemas.openxmlformats.org/officeDocument/2006/relationships/image" Target="../media/image6.png"/><Relationship Id="rId10" Type="http://schemas.openxmlformats.org/officeDocument/2006/relationships/slide" Target="slide31.xml"/><Relationship Id="rId19" Type="http://schemas.openxmlformats.org/officeDocument/2006/relationships/slide" Target="slide42.xml"/><Relationship Id="rId4" Type="http://schemas.openxmlformats.org/officeDocument/2006/relationships/slide" Target="slide2.xml"/><Relationship Id="rId9" Type="http://schemas.openxmlformats.org/officeDocument/2006/relationships/slide" Target="slide30.xml"/><Relationship Id="rId14" Type="http://schemas.openxmlformats.org/officeDocument/2006/relationships/slide" Target="slide37.xml"/><Relationship Id="rId22" Type="http://schemas.openxmlformats.org/officeDocument/2006/relationships/slide" Target="slide35.xml"/><Relationship Id="rId27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0" name="Text Box 84"/>
          <p:cNvSpPr txBox="1">
            <a:spLocks noChangeArrowheads="1"/>
          </p:cNvSpPr>
          <p:nvPr/>
        </p:nvSpPr>
        <p:spPr bwMode="auto">
          <a:xfrm>
            <a:off x="304800" y="685800"/>
            <a:ext cx="8534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500" b="1">
                <a:solidFill>
                  <a:srgbClr val="FFFF99"/>
                </a:solidFill>
                <a:latin typeface="Verdana" panose="020B0604030504040204" pitchFamily="34" charset="0"/>
              </a:rPr>
              <a:t>Chapter 5 – Creating a New Government</a:t>
            </a:r>
            <a:endParaRPr lang="en-US" altLang="en-US" sz="2500">
              <a:latin typeface="Times" panose="02020603050405020304" pitchFamily="18" charset="0"/>
            </a:endParaRPr>
          </a:p>
        </p:txBody>
      </p:sp>
      <p:sp>
        <p:nvSpPr>
          <p:cNvPr id="4181" name="Text Box 85"/>
          <p:cNvSpPr txBox="1">
            <a:spLocks noChangeArrowheads="1"/>
          </p:cNvSpPr>
          <p:nvPr/>
        </p:nvSpPr>
        <p:spPr bwMode="auto">
          <a:xfrm>
            <a:off x="1066800" y="1371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FF9900"/>
                </a:solidFill>
                <a:latin typeface="Times" panose="02020603050405020304" pitchFamily="18" charset="0"/>
              </a:rPr>
              <a:t>Section Notes</a:t>
            </a:r>
            <a:endParaRPr lang="en-US" altLang="en-US" sz="2400">
              <a:solidFill>
                <a:srgbClr val="FFFF99"/>
              </a:solidFill>
              <a:latin typeface="Times" panose="02020603050405020304" pitchFamily="18" charset="0"/>
            </a:endParaRPr>
          </a:p>
        </p:txBody>
      </p:sp>
      <p:pic>
        <p:nvPicPr>
          <p:cNvPr id="4182" name="Picture 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9763"/>
            <a:ext cx="152400" cy="14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83" name="Text Box 87"/>
          <p:cNvSpPr txBox="1">
            <a:spLocks noChangeArrowheads="1"/>
          </p:cNvSpPr>
          <p:nvPr/>
        </p:nvSpPr>
        <p:spPr bwMode="auto">
          <a:xfrm>
            <a:off x="1066800" y="1778000"/>
            <a:ext cx="3200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rId4" action="ppaction://hlinksldjump"/>
              </a:rPr>
              <a:t>The Articles of Confederation</a:t>
            </a:r>
            <a:endParaRPr lang="en-US" altLang="en-US" sz="1600" u="sng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rId5" action="ppaction://hlinksldjump"/>
              </a:rPr>
              <a:t>Drafting the Constitution</a:t>
            </a:r>
            <a:endParaRPr lang="en-US" altLang="en-US" sz="1600" u="sng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rId6" action="ppaction://hlinksldjump"/>
              </a:rPr>
              <a:t>Ratifying the Constitution</a:t>
            </a:r>
            <a:endParaRPr lang="en-US" altLang="en-US" sz="1600" u="sng">
              <a:solidFill>
                <a:srgbClr val="FFFF99"/>
              </a:solidFill>
              <a:latin typeface="Verdana" panose="020B0604030504040204" pitchFamily="34" charset="0"/>
            </a:endParaRPr>
          </a:p>
        </p:txBody>
      </p:sp>
      <p:pic>
        <p:nvPicPr>
          <p:cNvPr id="4184" name="Picture 8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85975"/>
            <a:ext cx="152400" cy="14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5" name="Picture 8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152400" cy="14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86" name="Text Box 90"/>
          <p:cNvSpPr txBox="1">
            <a:spLocks noChangeArrowheads="1"/>
          </p:cNvSpPr>
          <p:nvPr/>
        </p:nvSpPr>
        <p:spPr bwMode="auto">
          <a:xfrm>
            <a:off x="4953000" y="1371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FF9900"/>
                </a:solidFill>
                <a:latin typeface="Times" panose="02020603050405020304" pitchFamily="18" charset="0"/>
              </a:rPr>
              <a:t>Video</a:t>
            </a:r>
            <a:endParaRPr lang="en-US" altLang="en-US" sz="2400">
              <a:solidFill>
                <a:srgbClr val="FFFF99"/>
              </a:solidFill>
              <a:latin typeface="Times" panose="02020603050405020304" pitchFamily="18" charset="0"/>
            </a:endParaRPr>
          </a:p>
        </p:txBody>
      </p:sp>
      <p:sp>
        <p:nvSpPr>
          <p:cNvPr id="4187" name="Text Box 91"/>
          <p:cNvSpPr txBox="1">
            <a:spLocks noChangeArrowheads="1"/>
          </p:cNvSpPr>
          <p:nvPr/>
        </p:nvSpPr>
        <p:spPr bwMode="auto">
          <a:xfrm>
            <a:off x="4572000" y="4343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FF9900"/>
                </a:solidFill>
                <a:latin typeface="Times" panose="02020603050405020304" pitchFamily="18" charset="0"/>
              </a:rPr>
              <a:t>     Images</a:t>
            </a:r>
            <a:endParaRPr lang="en-US" altLang="en-US" sz="2400">
              <a:solidFill>
                <a:srgbClr val="FFFF99"/>
              </a:solidFill>
              <a:latin typeface="Times" panose="02020603050405020304" pitchFamily="18" charset="0"/>
            </a:endParaRPr>
          </a:p>
        </p:txBody>
      </p:sp>
      <p:sp>
        <p:nvSpPr>
          <p:cNvPr id="4188" name="Text Box 92"/>
          <p:cNvSpPr txBox="1">
            <a:spLocks noChangeArrowheads="1"/>
          </p:cNvSpPr>
          <p:nvPr/>
        </p:nvSpPr>
        <p:spPr bwMode="auto">
          <a:xfrm>
            <a:off x="4953000" y="4689475"/>
            <a:ext cx="38862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rId9" action="ppaction://hlinksldjump"/>
              </a:rPr>
              <a:t>Republican Motherhood</a:t>
            </a:r>
            <a:endParaRPr lang="en-US" altLang="en-US" sz="1600" u="sng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pPr eaLnBrk="0" hangingPunct="0"/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rId10" action="ppaction://hlinksldjump"/>
              </a:rPr>
              <a:t>The Constitutional Convention</a:t>
            </a:r>
            <a:endParaRPr lang="en-US" altLang="en-US" sz="1600" u="sng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pPr eaLnBrk="0" hangingPunct="0"/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rId11" action="ppaction://hlinksldjump"/>
              </a:rPr>
              <a:t>Political Cartoon: United We Stand</a:t>
            </a:r>
            <a:endParaRPr lang="en-US" altLang="en-US" sz="1600" u="sng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pPr eaLnBrk="0" hangingPunct="0"/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rId12" action="ppaction://hlinksldjump"/>
              </a:rPr>
              <a:t>The Bill of Rights</a:t>
            </a:r>
            <a:endParaRPr lang="en-US" altLang="en-US" sz="1600" u="sng">
              <a:solidFill>
                <a:srgbClr val="FFFF99"/>
              </a:solidFill>
              <a:latin typeface="Verdana" panose="020B0604030504040204" pitchFamily="34" charset="0"/>
            </a:endParaRPr>
          </a:p>
        </p:txBody>
      </p:sp>
      <p:sp>
        <p:nvSpPr>
          <p:cNvPr id="4189" name="Text Box 93"/>
          <p:cNvSpPr txBox="1">
            <a:spLocks noChangeArrowheads="1"/>
          </p:cNvSpPr>
          <p:nvPr/>
        </p:nvSpPr>
        <p:spPr bwMode="auto">
          <a:xfrm>
            <a:off x="762000" y="2847975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FF9900"/>
                </a:solidFill>
                <a:latin typeface="Times" panose="02020603050405020304" pitchFamily="18" charset="0"/>
              </a:rPr>
              <a:t>    Quick Facts</a:t>
            </a:r>
            <a:endParaRPr lang="en-US" altLang="en-US" sz="2400">
              <a:solidFill>
                <a:srgbClr val="FFFF99"/>
              </a:solidFill>
              <a:latin typeface="Times" panose="02020603050405020304" pitchFamily="18" charset="0"/>
            </a:endParaRPr>
          </a:p>
        </p:txBody>
      </p:sp>
      <p:sp>
        <p:nvSpPr>
          <p:cNvPr id="4190" name="Text Box 94"/>
          <p:cNvSpPr txBox="1">
            <a:spLocks noChangeArrowheads="1"/>
          </p:cNvSpPr>
          <p:nvPr/>
        </p:nvSpPr>
        <p:spPr bwMode="auto">
          <a:xfrm>
            <a:off x="1066800" y="3228975"/>
            <a:ext cx="3429000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 u="sng">
                <a:solidFill>
                  <a:srgbClr val="FFFF99"/>
                </a:solidFill>
                <a:latin typeface="Verdana" panose="020B0604030504040204" pitchFamily="34" charset="0"/>
                <a:hlinkClick r:id="rId13" action="ppaction://hlinksldjump"/>
              </a:rPr>
              <a:t>Weaknesses of the Articles of Confederation</a:t>
            </a:r>
            <a:endParaRPr lang="en-US" altLang="en-US" sz="1400" u="sng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r>
              <a:rPr lang="en-US" altLang="en-US" sz="1400" u="sng">
                <a:solidFill>
                  <a:srgbClr val="FFFF99"/>
                </a:solidFill>
                <a:latin typeface="Verdana" panose="020B0604030504040204" pitchFamily="34" charset="0"/>
                <a:hlinkClick r:id="rId14" action="ppaction://hlinksldjump"/>
              </a:rPr>
              <a:t>The Great Compromises</a:t>
            </a:r>
            <a:endParaRPr lang="en-US" altLang="en-US" sz="1400" u="sng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r>
              <a:rPr lang="en-US" altLang="en-US" sz="1400" u="sng">
                <a:solidFill>
                  <a:srgbClr val="FFFF99"/>
                </a:solidFill>
                <a:latin typeface="Verdana" panose="020B0604030504040204" pitchFamily="34" charset="0"/>
                <a:hlinkClick r:id="rId15" action="ppaction://hlinksldjump"/>
              </a:rPr>
              <a:t>Checks and Balances</a:t>
            </a:r>
            <a:endParaRPr lang="en-US" altLang="en-US" sz="1400" u="sng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r>
              <a:rPr lang="en-US" altLang="en-US" sz="1400" u="sng">
                <a:solidFill>
                  <a:srgbClr val="FFFF99"/>
                </a:solidFill>
                <a:latin typeface="Verdana" panose="020B0604030504040204" pitchFamily="34" charset="0"/>
                <a:hlinkClick r:id="rId16" action="ppaction://hlinksldjump"/>
              </a:rPr>
              <a:t>Visual Summary: Creating a New Government</a:t>
            </a:r>
            <a:endParaRPr lang="en-US" altLang="en-US" sz="1400" u="sng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r>
              <a:rPr lang="en-US" altLang="en-US" sz="1400" u="sng">
                <a:solidFill>
                  <a:srgbClr val="FFFF99"/>
                </a:solidFill>
                <a:latin typeface="Verdana" panose="020B0604030504040204" pitchFamily="34" charset="0"/>
                <a:hlinkClick r:id="rId17" action="ppaction://hlinksldjump"/>
              </a:rPr>
              <a:t>Federal Office Terms and Requirements</a:t>
            </a:r>
            <a:endParaRPr lang="en-US" altLang="en-US" sz="1400" u="sng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r>
              <a:rPr lang="en-US" altLang="en-US" sz="1400" u="sng">
                <a:solidFill>
                  <a:srgbClr val="FFFF99"/>
                </a:solidFill>
                <a:latin typeface="Verdana" panose="020B0604030504040204" pitchFamily="34" charset="0"/>
                <a:hlinkClick r:id="rId18" action="ppaction://hlinksldjump"/>
              </a:rPr>
              <a:t>Federal Judicial System</a:t>
            </a:r>
            <a:endParaRPr lang="en-US" altLang="en-US" sz="1400" u="sng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r>
              <a:rPr lang="en-US" altLang="en-US" sz="1400" u="sng">
                <a:solidFill>
                  <a:srgbClr val="FFFF99"/>
                </a:solidFill>
                <a:latin typeface="Verdana" panose="020B0604030504040204" pitchFamily="34" charset="0"/>
                <a:hlinkClick r:id="rId19" action="ppaction://hlinksldjump"/>
              </a:rPr>
              <a:t>Federalism</a:t>
            </a:r>
            <a:endParaRPr lang="en-US" altLang="en-US" sz="1400" u="sng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r>
              <a:rPr lang="en-US" altLang="en-US" sz="1400" u="sng">
                <a:solidFill>
                  <a:srgbClr val="FFFF99"/>
                </a:solidFill>
                <a:latin typeface="Verdana" panose="020B0604030504040204" pitchFamily="34" charset="0"/>
                <a:hlinkClick r:id="rId20" action="ppaction://hlinksldjump"/>
              </a:rPr>
              <a:t>Visual Summary: The Constitution of the United States</a:t>
            </a:r>
            <a:endParaRPr lang="en-US" altLang="en-US" sz="1400" u="sng">
              <a:solidFill>
                <a:srgbClr val="FFFF99"/>
              </a:solidFill>
              <a:latin typeface="Verdana" panose="020B0604030504040204" pitchFamily="34" charset="0"/>
            </a:endParaRPr>
          </a:p>
        </p:txBody>
      </p:sp>
      <p:sp>
        <p:nvSpPr>
          <p:cNvPr id="4191" name="Text Box 95"/>
          <p:cNvSpPr txBox="1">
            <a:spLocks noChangeArrowheads="1"/>
          </p:cNvSpPr>
          <p:nvPr/>
        </p:nvSpPr>
        <p:spPr bwMode="auto">
          <a:xfrm>
            <a:off x="4648200" y="269875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FF9900"/>
                </a:solidFill>
                <a:latin typeface="Times" panose="02020603050405020304" pitchFamily="18" charset="0"/>
              </a:rPr>
              <a:t>    Maps</a:t>
            </a:r>
            <a:endParaRPr lang="en-US" altLang="en-US" sz="2400">
              <a:solidFill>
                <a:srgbClr val="FFFF99"/>
              </a:solidFill>
              <a:latin typeface="Times" panose="02020603050405020304" pitchFamily="18" charset="0"/>
            </a:endParaRPr>
          </a:p>
        </p:txBody>
      </p:sp>
      <p:sp>
        <p:nvSpPr>
          <p:cNvPr id="4192" name="Text Box 96"/>
          <p:cNvSpPr txBox="1">
            <a:spLocks noChangeArrowheads="1"/>
          </p:cNvSpPr>
          <p:nvPr/>
        </p:nvSpPr>
        <p:spPr bwMode="auto">
          <a:xfrm>
            <a:off x="4953000" y="3079750"/>
            <a:ext cx="3886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rId21" action="ppaction://hlinksldjump"/>
              </a:rPr>
              <a:t>The Land Ordinances of 1785 and 1787</a:t>
            </a:r>
            <a:endParaRPr lang="en-US" altLang="en-US" sz="1600" u="sng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rId22" action="ppaction://hlinksldjump"/>
              </a:rPr>
              <a:t>Ratification of the Constitution</a:t>
            </a:r>
            <a:endParaRPr lang="en-US" altLang="en-US" sz="1600" u="sng">
              <a:solidFill>
                <a:srgbClr val="FFFF99"/>
              </a:solidFill>
              <a:latin typeface="Verdana" panose="020B0604030504040204" pitchFamily="34" charset="0"/>
            </a:endParaRPr>
          </a:p>
        </p:txBody>
      </p:sp>
      <p:pic>
        <p:nvPicPr>
          <p:cNvPr id="4193" name="Picture 9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371600"/>
            <a:ext cx="609600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4" name="Picture 98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2698750"/>
            <a:ext cx="46037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5" name="Picture 99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4362450"/>
            <a:ext cx="509587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6" name="Picture 100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0"/>
            <a:ext cx="671513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7" name="Picture 101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33688"/>
            <a:ext cx="671512" cy="5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" name="Rectangle 10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305800" y="60960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" name="Rectangle 10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" name="Rectangle 10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6172200" y="6019800"/>
            <a:ext cx="762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" name="Text Box 105"/>
          <p:cNvSpPr txBox="1">
            <a:spLocks noChangeArrowheads="1"/>
          </p:cNvSpPr>
          <p:nvPr/>
        </p:nvSpPr>
        <p:spPr bwMode="auto">
          <a:xfrm>
            <a:off x="4953000" y="1752600"/>
            <a:ext cx="3581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" action="ppaction://noaction"/>
              </a:rPr>
              <a:t>Creating a New Government</a:t>
            </a:r>
            <a:endParaRPr lang="en-US" altLang="en-US" sz="1600" u="sng">
              <a:solidFill>
                <a:srgbClr val="FFFF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914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A New National Government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077200" cy="39624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95275" indent="-295275">
              <a:buFontTx/>
              <a:buNone/>
            </a:pPr>
            <a:r>
              <a:rPr lang="en-US" altLang="en-US" sz="2000" b="1">
                <a:solidFill>
                  <a:srgbClr val="003300"/>
                </a:solidFill>
              </a:rPr>
              <a:t>Dividing western lands</a:t>
            </a:r>
            <a:endParaRPr lang="en-US" altLang="en-US" sz="2000">
              <a:solidFill>
                <a:srgbClr val="003300"/>
              </a:solidFill>
            </a:endParaRPr>
          </a:p>
          <a:p>
            <a:pPr marL="295275" indent="-295275"/>
            <a:r>
              <a:rPr lang="en-US" altLang="en-US" sz="2000">
                <a:solidFill>
                  <a:srgbClr val="003300"/>
                </a:solidFill>
              </a:rPr>
              <a:t>The territory was divided into 10 districts.</a:t>
            </a:r>
          </a:p>
          <a:p>
            <a:pPr marL="295275" indent="-295275">
              <a:buFontTx/>
              <a:buNone/>
            </a:pPr>
            <a:r>
              <a:rPr lang="en-US" altLang="en-US" sz="2000" b="1">
                <a:solidFill>
                  <a:srgbClr val="003300"/>
                </a:solidFill>
              </a:rPr>
              <a:t>Land Ordinance of 1785</a:t>
            </a:r>
          </a:p>
          <a:p>
            <a:pPr marL="295275" indent="-295275"/>
            <a:r>
              <a:rPr lang="en-US" altLang="en-US" sz="2000">
                <a:solidFill>
                  <a:srgbClr val="003300"/>
                </a:solidFill>
              </a:rPr>
              <a:t>Land would be surveyed and divided into a neat grid of townships, each 6 miles square.</a:t>
            </a:r>
          </a:p>
          <a:p>
            <a:pPr marL="295275" indent="-295275"/>
            <a:r>
              <a:rPr lang="en-US" altLang="en-US" sz="2000">
                <a:solidFill>
                  <a:srgbClr val="003300"/>
                </a:solidFill>
              </a:rPr>
              <a:t>Each township had 36 sections, each 1 mile square.</a:t>
            </a:r>
          </a:p>
          <a:p>
            <a:pPr marL="295275" indent="-295275"/>
            <a:r>
              <a:rPr lang="en-US" altLang="en-US" sz="2000">
                <a:solidFill>
                  <a:srgbClr val="003300"/>
                </a:solidFill>
              </a:rPr>
              <a:t>Government owned four of the sections.</a:t>
            </a:r>
          </a:p>
          <a:p>
            <a:pPr marL="295275" indent="-295275"/>
            <a:r>
              <a:rPr lang="en-US" altLang="en-US" sz="2000">
                <a:solidFill>
                  <a:srgbClr val="003300"/>
                </a:solidFill>
              </a:rPr>
              <a:t>One section would be sold to support public schools.</a:t>
            </a:r>
          </a:p>
          <a:p>
            <a:pPr marL="295275" indent="-295275"/>
            <a:r>
              <a:rPr lang="en-US" altLang="en-US" sz="2000">
                <a:solidFill>
                  <a:srgbClr val="003300"/>
                </a:solidFill>
              </a:rPr>
              <a:t>This same regular grid was used in other territories. It ended many boundary disputes.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914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A New National Government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077200" cy="41910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95275" indent="-295275">
              <a:lnSpc>
                <a:spcPct val="90000"/>
              </a:lnSpc>
            </a:pPr>
            <a:r>
              <a:rPr lang="en-US" altLang="en-US" sz="2000" b="1">
                <a:solidFill>
                  <a:srgbClr val="003300"/>
                </a:solidFill>
              </a:rPr>
              <a:t>Northwest Ordinance</a:t>
            </a:r>
            <a:r>
              <a:rPr lang="en-US" altLang="en-US" sz="2000">
                <a:solidFill>
                  <a:srgbClr val="003300"/>
                </a:solidFill>
              </a:rPr>
              <a:t> was passed in 1787.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solidFill>
                  <a:srgbClr val="003300"/>
                </a:solidFill>
              </a:rPr>
              <a:t>Encouraged orderly settlement and the formation of new states, all controlled by law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solidFill>
                  <a:srgbClr val="003300"/>
                </a:solidFill>
              </a:rPr>
              <a:t>Promised settlers religious freedom and other civil rights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solidFill>
                  <a:srgbClr val="003300"/>
                </a:solidFill>
              </a:rPr>
              <a:t>Did not allow slavery in the Northwest Territory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solidFill>
                  <a:srgbClr val="003300"/>
                </a:solidFill>
              </a:rPr>
              <a:t>A single governor was put in charge.</a:t>
            </a:r>
          </a:p>
          <a:p>
            <a:pPr lvl="1">
              <a:lnSpc>
                <a:spcPct val="90000"/>
              </a:lnSpc>
            </a:pPr>
            <a:endParaRPr lang="en-US" altLang="en-US" sz="2000">
              <a:solidFill>
                <a:srgbClr val="003300"/>
              </a:solidFill>
            </a:endParaRPr>
          </a:p>
          <a:p>
            <a:pPr marL="295275" indent="-295275">
              <a:lnSpc>
                <a:spcPct val="90000"/>
              </a:lnSpc>
            </a:pPr>
            <a:r>
              <a:rPr lang="en-US" altLang="en-US" sz="2000">
                <a:solidFill>
                  <a:srgbClr val="003300"/>
                </a:solidFill>
              </a:rPr>
              <a:t>A </a:t>
            </a:r>
            <a:r>
              <a:rPr lang="en-US" altLang="en-US" sz="2000" u="sng">
                <a:solidFill>
                  <a:srgbClr val="003300"/>
                </a:solidFill>
              </a:rPr>
              <a:t>district</a:t>
            </a:r>
            <a:r>
              <a:rPr lang="en-US" altLang="en-US" sz="2000">
                <a:solidFill>
                  <a:srgbClr val="003300"/>
                </a:solidFill>
              </a:rPr>
              <a:t> could become territory with a population of 5,000 adult males. Then could send a nonvoting representative to Congress</a:t>
            </a:r>
          </a:p>
          <a:p>
            <a:pPr marL="295275" indent="-295275">
              <a:lnSpc>
                <a:spcPct val="90000"/>
              </a:lnSpc>
            </a:pPr>
            <a:r>
              <a:rPr lang="en-US" altLang="en-US" sz="2000">
                <a:solidFill>
                  <a:srgbClr val="003300"/>
                </a:solidFill>
              </a:rPr>
              <a:t>A </a:t>
            </a:r>
            <a:r>
              <a:rPr lang="en-US" altLang="en-US" sz="2000" u="sng">
                <a:solidFill>
                  <a:srgbClr val="003300"/>
                </a:solidFill>
              </a:rPr>
              <a:t>territory</a:t>
            </a:r>
            <a:r>
              <a:rPr lang="en-US" altLang="en-US" sz="2000">
                <a:solidFill>
                  <a:srgbClr val="003300"/>
                </a:solidFill>
              </a:rPr>
              <a:t> could write a constitution and apply for statehood with a population of 60,000.</a:t>
            </a:r>
          </a:p>
        </p:txBody>
      </p:sp>
      <p:sp>
        <p:nvSpPr>
          <p:cNvPr id="204810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533400"/>
          </a:xfrm>
          <a:noFill/>
        </p:spPr>
        <p:txBody>
          <a:bodyPr/>
          <a:lstStyle/>
          <a:p>
            <a:r>
              <a:rPr lang="en-US" altLang="en-US" sz="2400"/>
              <a:t>Drafting the Constitution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077200" cy="4648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eaLnBrk="0" hangingPunct="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Main Idea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The Constitutional Convention tried to write a document that would address the weaknesses of the Articles of Confederation and make compromises between large and small states and between the North and South.</a:t>
            </a:r>
          </a:p>
          <a:p>
            <a:pPr algn="ctr" eaLnBrk="1" hangingPunct="1"/>
            <a:endParaRPr lang="en-US" altLang="en-US" sz="2000" b="1">
              <a:solidFill>
                <a:srgbClr val="003300"/>
              </a:solidFill>
              <a:latin typeface="Verdana" panose="020B0604030504040204" pitchFamily="34" charset="0"/>
            </a:endParaRPr>
          </a:p>
          <a:p>
            <a:pPr algn="ctr" eaLnBrk="1" hangingPunct="1"/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Reading Focus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What different points of view emerged at the Constitutional Convention?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What compromises did the delegates make at the Constitutional Convention?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How does a system of checks and balances prevent any one branch of the federal government from becoming too powerful?</a:t>
            </a:r>
          </a:p>
        </p:txBody>
      </p:sp>
      <p:sp>
        <p:nvSpPr>
          <p:cNvPr id="169993" name="Rectangle 9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762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The Constitutional Convention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7772400" cy="1311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Many were frustrated with the Articles of Confederation: farmers, veterans, merchants doing business between states, and creditors of the Continental Congress who had not been paid.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533400" y="3581400"/>
            <a:ext cx="7772400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Congress called all the states to meet in Philadelphia in May 1787 to revise the Articles of Confederation.</a:t>
            </a: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 </a:t>
            </a:r>
          </a:p>
        </p:txBody>
      </p:sp>
      <p:pic>
        <p:nvPicPr>
          <p:cNvPr id="1720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1828800"/>
            <a:ext cx="160337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0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3810000"/>
            <a:ext cx="160337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animBg="1"/>
      <p:bldP spid="1720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4175"/>
            <a:ext cx="8077200" cy="5302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Checks and Balances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57200" y="1143000"/>
            <a:ext cx="3810000" cy="4724400"/>
          </a:xfrm>
          <a:solidFill>
            <a:srgbClr val="336633"/>
          </a:soli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lnSpc>
                <a:spcPct val="90000"/>
              </a:lnSpc>
              <a:buFontTx/>
              <a:buNone/>
            </a:pPr>
            <a:r>
              <a:rPr lang="en-US" altLang="en-US" sz="1800" b="1">
                <a:solidFill>
                  <a:srgbClr val="FFFF99"/>
                </a:solidFill>
              </a:rPr>
              <a:t>Constitutional Convention</a:t>
            </a:r>
            <a:endParaRPr lang="en-US" altLang="en-US" sz="1800">
              <a:solidFill>
                <a:srgbClr val="FFFF99"/>
              </a:solidFill>
            </a:endParaRPr>
          </a:p>
          <a:p>
            <a:pPr marL="228600" indent="-228600">
              <a:lnSpc>
                <a:spcPct val="90000"/>
              </a:lnSpc>
            </a:pPr>
            <a:r>
              <a:rPr lang="en-US" altLang="en-US" sz="1800">
                <a:solidFill>
                  <a:srgbClr val="FFFF99"/>
                </a:solidFill>
              </a:rPr>
              <a:t>12 states attended some or all of the meetings.</a:t>
            </a:r>
          </a:p>
          <a:p>
            <a:pPr marL="228600" indent="-228600">
              <a:lnSpc>
                <a:spcPct val="90000"/>
              </a:lnSpc>
            </a:pPr>
            <a:r>
              <a:rPr lang="en-US" altLang="en-US" sz="1800">
                <a:solidFill>
                  <a:srgbClr val="FFFF99"/>
                </a:solidFill>
              </a:rPr>
              <a:t>Politicians in Rhode Island were opposed to a stronger government; they chose not to take part in the convention.</a:t>
            </a:r>
          </a:p>
          <a:p>
            <a:pPr marL="228600" indent="-228600">
              <a:lnSpc>
                <a:spcPct val="90000"/>
              </a:lnSpc>
            </a:pPr>
            <a:r>
              <a:rPr lang="en-US" altLang="en-US" sz="1800">
                <a:solidFill>
                  <a:srgbClr val="FFFF99"/>
                </a:solidFill>
              </a:rPr>
              <a:t>James Madison kept a detailed account of the convention in his diary.</a:t>
            </a:r>
            <a:endParaRPr lang="en-US" altLang="en-US" sz="1800" b="1">
              <a:solidFill>
                <a:srgbClr val="FFFF99"/>
              </a:solidFill>
            </a:endParaRPr>
          </a:p>
          <a:p>
            <a:pPr marL="228600" indent="-228600">
              <a:lnSpc>
                <a:spcPct val="90000"/>
              </a:lnSpc>
              <a:buFontTx/>
              <a:buNone/>
            </a:pPr>
            <a:r>
              <a:rPr lang="en-US" altLang="en-US" sz="1800" b="1">
                <a:solidFill>
                  <a:srgbClr val="FFFF99"/>
                </a:solidFill>
              </a:rPr>
              <a:t>Controversial plans</a:t>
            </a:r>
            <a:endParaRPr lang="en-US" altLang="en-US" sz="1800">
              <a:solidFill>
                <a:srgbClr val="FFFF99"/>
              </a:solidFill>
            </a:endParaRPr>
          </a:p>
          <a:p>
            <a:pPr marL="228600" indent="-228600">
              <a:lnSpc>
                <a:spcPct val="90000"/>
              </a:lnSpc>
            </a:pPr>
            <a:r>
              <a:rPr lang="en-US" altLang="en-US" sz="1800">
                <a:solidFill>
                  <a:srgbClr val="FFFF99"/>
                </a:solidFill>
              </a:rPr>
              <a:t>Congress had to find a balance between the large and small states and northern and southern interests.</a:t>
            </a:r>
            <a:endParaRPr lang="en-US" altLang="en-US" sz="2800">
              <a:solidFill>
                <a:srgbClr val="FFFF99"/>
              </a:solidFill>
            </a:endParaRPr>
          </a:p>
        </p:txBody>
      </p:sp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00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5052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1" name="Rectangle 11"/>
          <p:cNvSpPr>
            <a:spLocks noChangeArrowheads="1"/>
          </p:cNvSpPr>
          <p:nvPr/>
        </p:nvSpPr>
        <p:spPr bwMode="auto">
          <a:xfrm>
            <a:off x="4419600" y="1143000"/>
            <a:ext cx="4038600" cy="47244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The</a:t>
            </a:r>
            <a:r>
              <a:rPr lang="en-US" altLang="en-US" sz="1800" b="1">
                <a:solidFill>
                  <a:srgbClr val="FFFF99"/>
                </a:solidFill>
              </a:rPr>
              <a:t> Virginia Plan</a:t>
            </a:r>
            <a:r>
              <a:rPr lang="en-US" altLang="en-US" sz="1800">
                <a:solidFill>
                  <a:srgbClr val="FFFF99"/>
                </a:solidFill>
              </a:rPr>
              <a:t>:</a:t>
            </a:r>
          </a:p>
          <a:p>
            <a:r>
              <a:rPr lang="en-US" altLang="en-US" sz="1800">
                <a:solidFill>
                  <a:srgbClr val="FFFF99"/>
                </a:solidFill>
              </a:rPr>
              <a:t>Gave more power to states</a:t>
            </a:r>
          </a:p>
          <a:p>
            <a:r>
              <a:rPr lang="en-US" altLang="en-US" sz="1800">
                <a:solidFill>
                  <a:srgbClr val="FFFF99"/>
                </a:solidFill>
              </a:rPr>
              <a:t>Bicameral legislature</a:t>
            </a:r>
          </a:p>
          <a:p>
            <a:r>
              <a:rPr lang="en-US" altLang="en-US" sz="1800">
                <a:solidFill>
                  <a:srgbClr val="FFFF99"/>
                </a:solidFill>
              </a:rPr>
              <a:t>The number of representatives for each state would be based on population.</a:t>
            </a:r>
          </a:p>
          <a:p>
            <a:r>
              <a:rPr lang="en-US" altLang="en-US" sz="1800">
                <a:solidFill>
                  <a:srgbClr val="FFFF99"/>
                </a:solidFill>
              </a:rPr>
              <a:t>Small states objected; came up with new plan.</a:t>
            </a:r>
          </a:p>
          <a:p>
            <a:pPr>
              <a:buFontTx/>
              <a:buNone/>
            </a:pPr>
            <a:r>
              <a:rPr lang="en-US" altLang="en-US" sz="1800" b="1">
                <a:solidFill>
                  <a:srgbClr val="FFFF99"/>
                </a:solidFill>
              </a:rPr>
              <a:t>New Jersey Plan</a:t>
            </a:r>
            <a:r>
              <a:rPr lang="en-US" altLang="en-US" sz="1800">
                <a:solidFill>
                  <a:srgbClr val="FFFF99"/>
                </a:solidFill>
              </a:rPr>
              <a:t>:</a:t>
            </a:r>
          </a:p>
          <a:p>
            <a:r>
              <a:rPr lang="en-US" altLang="en-US" sz="1800">
                <a:solidFill>
                  <a:srgbClr val="FFFF99"/>
                </a:solidFill>
              </a:rPr>
              <a:t>Gave more power to national government</a:t>
            </a:r>
          </a:p>
          <a:p>
            <a:r>
              <a:rPr lang="en-US" altLang="en-US" sz="1800">
                <a:solidFill>
                  <a:srgbClr val="FFFF99"/>
                </a:solidFill>
              </a:rPr>
              <a:t>Unicameral legislature</a:t>
            </a:r>
          </a:p>
          <a:p>
            <a:r>
              <a:rPr lang="en-US" altLang="en-US" sz="1800">
                <a:solidFill>
                  <a:srgbClr val="FFFF99"/>
                </a:solidFill>
              </a:rPr>
              <a:t>Each state would have an equal number of representatives.</a:t>
            </a:r>
            <a:endParaRPr lang="en-US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animBg="1"/>
      <p:bldP spid="1740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914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Compromises at the Convention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7620000" cy="36576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>
                <a:solidFill>
                  <a:srgbClr val="003300"/>
                </a:solidFill>
              </a:rPr>
              <a:t>There were major disagreements about the Virginia Plan and New Jersey Plan. The Connecticut delegates came up with a compromise.</a:t>
            </a:r>
          </a:p>
          <a:p>
            <a:r>
              <a:rPr lang="en-US" altLang="en-US" sz="2000" b="1">
                <a:solidFill>
                  <a:srgbClr val="003300"/>
                </a:solidFill>
              </a:rPr>
              <a:t>The Great Compromise </a:t>
            </a:r>
            <a:r>
              <a:rPr lang="en-US" altLang="en-US" sz="2000">
                <a:solidFill>
                  <a:srgbClr val="003300"/>
                </a:solidFill>
              </a:rPr>
              <a:t>(or Connecticut Compromise)</a:t>
            </a:r>
          </a:p>
          <a:p>
            <a:pPr lvl="1"/>
            <a:r>
              <a:rPr lang="en-US" altLang="en-US" sz="2000">
                <a:solidFill>
                  <a:srgbClr val="003300"/>
                </a:solidFill>
              </a:rPr>
              <a:t>Bicameral legislature</a:t>
            </a:r>
          </a:p>
          <a:p>
            <a:pPr lvl="1"/>
            <a:r>
              <a:rPr lang="en-US" altLang="en-US" sz="2000">
                <a:solidFill>
                  <a:srgbClr val="003300"/>
                </a:solidFill>
              </a:rPr>
              <a:t>In the lower house, the number of representatives for each state is determined by population.</a:t>
            </a:r>
          </a:p>
          <a:p>
            <a:pPr lvl="1"/>
            <a:r>
              <a:rPr lang="en-US" altLang="en-US" sz="2000">
                <a:solidFill>
                  <a:srgbClr val="003300"/>
                </a:solidFill>
              </a:rPr>
              <a:t>In the upper house, each state has an equal number of representatives.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533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Compromises at the Convention</a:t>
            </a:r>
          </a:p>
        </p:txBody>
      </p:sp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2686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8208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533400" y="1219200"/>
            <a:ext cx="7772400" cy="1371600"/>
          </a:xfrm>
          <a:prstGeom prst="rect">
            <a:avLst/>
          </a:prstGeom>
          <a:solidFill>
            <a:srgbClr val="66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636588" indent="-180975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FF99"/>
                </a:solidFill>
                <a:latin typeface="Verdana" panose="020B0604030504040204" pitchFamily="34" charset="0"/>
              </a:rPr>
              <a:t>Compromises on slavery</a:t>
            </a:r>
            <a:endParaRPr lang="en-US" altLang="en-US" sz="2000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FFFF99"/>
                </a:solidFill>
                <a:latin typeface="Verdana" panose="020B0604030504040204" pitchFamily="34" charset="0"/>
              </a:rPr>
              <a:t>Southern states wanted to count all slaves for representation purposes but none for taxation.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FFFF99"/>
                </a:solidFill>
                <a:latin typeface="Verdana" panose="020B0604030504040204" pitchFamily="34" charset="0"/>
              </a:rPr>
              <a:t>Northern states objected.</a:t>
            </a:r>
          </a:p>
          <a:p>
            <a:pPr eaLnBrk="1" hangingPunct="1"/>
            <a:endParaRPr lang="en-US" altLang="en-US" sz="1800">
              <a:solidFill>
                <a:srgbClr val="FFFF99"/>
              </a:solidFill>
              <a:latin typeface="Verdana" panose="020B0604030504040204" pitchFamily="34" charset="0"/>
            </a:endParaRPr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533400" y="2667000"/>
            <a:ext cx="7772400" cy="13716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79438" indent="-182563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FFFF99"/>
                </a:solidFill>
                <a:latin typeface="Verdana" panose="020B0604030504040204" pitchFamily="34" charset="0"/>
              </a:rPr>
              <a:t>Three-Fifths Compromise: all whites plus three-fifths of the slave population would be counted for both representation and taxation.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FFFF99"/>
                </a:solidFill>
                <a:latin typeface="Verdana" panose="020B0604030504040204" pitchFamily="34" charset="0"/>
              </a:rPr>
              <a:t>Native Americans were not counted.</a:t>
            </a:r>
            <a:endParaRPr lang="en-US" altLang="en-US" sz="2000">
              <a:latin typeface="Verdana" panose="020B0604030504040204" pitchFamily="34" charset="0"/>
            </a:endParaRPr>
          </a:p>
        </p:txBody>
      </p:sp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533400" y="4114800"/>
            <a:ext cx="7772400" cy="1752600"/>
          </a:xfrm>
          <a:prstGeom prst="rect">
            <a:avLst/>
          </a:prstGeom>
          <a:solidFill>
            <a:srgbClr val="66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In order to maintain unity between North and South, delegates agreed to a clause allowing the slave trade to continue for 20 years.</a:t>
            </a:r>
          </a:p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Another clause, the fugitive slave clause, stated that a slave who fled to another state had to be returned to his or her original state.</a:t>
            </a:r>
          </a:p>
        </p:txBody>
      </p:sp>
      <p:pic>
        <p:nvPicPr>
          <p:cNvPr id="1781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4876800"/>
            <a:ext cx="160337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 animBg="1"/>
      <p:bldP spid="178182" grpId="0" animBg="1"/>
      <p:bldP spid="1781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5302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Checks and Balances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57200" y="1066800"/>
            <a:ext cx="3810000" cy="4876800"/>
          </a:xfrm>
          <a:solidFill>
            <a:srgbClr val="336633"/>
          </a:soli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>
              <a:lnSpc>
                <a:spcPct val="90000"/>
              </a:lnSpc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</a:rPr>
              <a:t>LEGISLATIVE BRANCH</a:t>
            </a:r>
          </a:p>
          <a:p>
            <a:pPr marL="228600" indent="-228600" algn="ctr">
              <a:lnSpc>
                <a:spcPct val="90000"/>
              </a:lnSpc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Checks on Judicial Branch</a:t>
            </a:r>
            <a:endParaRPr lang="en-US" altLang="en-US" sz="1800">
              <a:solidFill>
                <a:srgbClr val="FFFF99"/>
              </a:solidFill>
            </a:endParaRPr>
          </a:p>
          <a:p>
            <a:pPr marL="228600" indent="-228600">
              <a:lnSpc>
                <a:spcPct val="90000"/>
              </a:lnSpc>
            </a:pPr>
            <a:r>
              <a:rPr lang="en-US" altLang="en-US" sz="1800">
                <a:solidFill>
                  <a:srgbClr val="FFFF99"/>
                </a:solidFill>
              </a:rPr>
              <a:t>May propose constitutional amendments to overrule judicial decisions</a:t>
            </a:r>
          </a:p>
          <a:p>
            <a:pPr marL="228600" indent="-228600">
              <a:lnSpc>
                <a:spcPct val="90000"/>
              </a:lnSpc>
            </a:pPr>
            <a:r>
              <a:rPr lang="en-US" altLang="en-US" sz="1800">
                <a:solidFill>
                  <a:srgbClr val="FFFF99"/>
                </a:solidFill>
              </a:rPr>
              <a:t>May impeach Supreme Court justices</a:t>
            </a:r>
          </a:p>
          <a:p>
            <a:pPr marL="228600" indent="-228600">
              <a:lnSpc>
                <a:spcPct val="90000"/>
              </a:lnSpc>
            </a:pPr>
            <a:endParaRPr lang="en-US" altLang="en-US" sz="1800">
              <a:solidFill>
                <a:srgbClr val="FFFF99"/>
              </a:solidFill>
            </a:endParaRPr>
          </a:p>
          <a:p>
            <a:pPr marL="228600" indent="-228600" algn="ctr">
              <a:lnSpc>
                <a:spcPct val="90000"/>
              </a:lnSpc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Checks on Executive Branch</a:t>
            </a:r>
            <a:endParaRPr lang="en-US" altLang="en-US" sz="1800" b="1">
              <a:solidFill>
                <a:srgbClr val="FFFF99"/>
              </a:solidFill>
            </a:endParaRPr>
          </a:p>
          <a:p>
            <a:pPr marL="228600" indent="-228600">
              <a:lnSpc>
                <a:spcPct val="90000"/>
              </a:lnSpc>
            </a:pPr>
            <a:r>
              <a:rPr lang="en-US" altLang="en-US" sz="1800">
                <a:solidFill>
                  <a:srgbClr val="FFFF99"/>
                </a:solidFill>
              </a:rPr>
              <a:t>May reject appointments made by executive</a:t>
            </a:r>
          </a:p>
          <a:p>
            <a:pPr marL="228600" indent="-228600">
              <a:lnSpc>
                <a:spcPct val="90000"/>
              </a:lnSpc>
            </a:pPr>
            <a:r>
              <a:rPr lang="en-US" altLang="en-US" sz="1800">
                <a:solidFill>
                  <a:srgbClr val="FFFF99"/>
                </a:solidFill>
              </a:rPr>
              <a:t>May reject treaties</a:t>
            </a:r>
          </a:p>
          <a:p>
            <a:pPr marL="228600" indent="-228600">
              <a:lnSpc>
                <a:spcPct val="90000"/>
              </a:lnSpc>
            </a:pPr>
            <a:r>
              <a:rPr lang="en-US" altLang="en-US" sz="1800">
                <a:solidFill>
                  <a:srgbClr val="FFFF99"/>
                </a:solidFill>
              </a:rPr>
              <a:t>Controls funding for presidential initiatives</a:t>
            </a:r>
          </a:p>
          <a:p>
            <a:pPr marL="228600" indent="-228600">
              <a:lnSpc>
                <a:spcPct val="90000"/>
              </a:lnSpc>
            </a:pPr>
            <a:r>
              <a:rPr lang="en-US" altLang="en-US" sz="1800">
                <a:solidFill>
                  <a:srgbClr val="FFFF99"/>
                </a:solidFill>
              </a:rPr>
              <a:t>May impeach president</a:t>
            </a:r>
          </a:p>
          <a:p>
            <a:pPr marL="228600" indent="-228600">
              <a:lnSpc>
                <a:spcPct val="90000"/>
              </a:lnSpc>
            </a:pPr>
            <a:r>
              <a:rPr lang="en-US" altLang="en-US" sz="1800">
                <a:solidFill>
                  <a:srgbClr val="FFFF99"/>
                </a:solidFill>
              </a:rPr>
              <a:t>May override a veto</a:t>
            </a:r>
            <a:endParaRPr lang="en-US" altLang="en-US" sz="2400"/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0668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5052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35" name="Rectangle 11"/>
          <p:cNvSpPr>
            <a:spLocks noChangeArrowheads="1"/>
          </p:cNvSpPr>
          <p:nvPr/>
        </p:nvSpPr>
        <p:spPr bwMode="auto">
          <a:xfrm>
            <a:off x="4419600" y="1066800"/>
            <a:ext cx="4038600" cy="25908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</a:rPr>
              <a:t>JUDICIAL BRANCH</a:t>
            </a:r>
          </a:p>
          <a:p>
            <a:pPr algn="ctr"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Checks on Legislative Branch</a:t>
            </a:r>
            <a:endParaRPr lang="en-US" altLang="en-US" sz="1800" b="1">
              <a:solidFill>
                <a:srgbClr val="FFFF99"/>
              </a:solidFill>
            </a:endParaRPr>
          </a:p>
          <a:p>
            <a:r>
              <a:rPr lang="en-US" altLang="en-US" sz="1800">
                <a:solidFill>
                  <a:srgbClr val="FFFF99"/>
                </a:solidFill>
              </a:rPr>
              <a:t>May declare laws passed by Congress to be unconstitutional</a:t>
            </a:r>
          </a:p>
          <a:p>
            <a:pPr algn="ctr"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Checks on Executive Branch</a:t>
            </a:r>
            <a:endParaRPr lang="en-US" altLang="en-US" sz="1600" b="1">
              <a:solidFill>
                <a:srgbClr val="FFFF99"/>
              </a:solidFill>
            </a:endParaRPr>
          </a:p>
          <a:p>
            <a:r>
              <a:rPr lang="en-US" altLang="en-US" sz="1800">
                <a:solidFill>
                  <a:srgbClr val="FFFF99"/>
                </a:solidFill>
              </a:rPr>
              <a:t>May declare executive actions to be unconstitutional</a:t>
            </a:r>
          </a:p>
        </p:txBody>
      </p:sp>
      <p:sp>
        <p:nvSpPr>
          <p:cNvPr id="180236" name="Rectangle 12"/>
          <p:cNvSpPr>
            <a:spLocks noChangeArrowheads="1"/>
          </p:cNvSpPr>
          <p:nvPr/>
        </p:nvSpPr>
        <p:spPr bwMode="auto">
          <a:xfrm>
            <a:off x="4419600" y="3733800"/>
            <a:ext cx="4038600" cy="22098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</a:rPr>
              <a:t>EXECUTIVE BRANCH</a:t>
            </a:r>
          </a:p>
          <a:p>
            <a:pPr algn="ctr"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Checks on Legislative Branch</a:t>
            </a:r>
            <a:endParaRPr lang="en-US" altLang="en-US" sz="1600" b="1">
              <a:solidFill>
                <a:srgbClr val="FFFF99"/>
              </a:solidFill>
            </a:endParaRPr>
          </a:p>
          <a:p>
            <a:r>
              <a:rPr lang="en-US" altLang="en-US" sz="1800">
                <a:solidFill>
                  <a:srgbClr val="FFFF99"/>
                </a:solidFill>
              </a:rPr>
              <a:t>May veto bills</a:t>
            </a:r>
          </a:p>
          <a:p>
            <a:r>
              <a:rPr lang="en-US" altLang="en-US" sz="1800">
                <a:solidFill>
                  <a:srgbClr val="FFFF99"/>
                </a:solidFill>
              </a:rPr>
              <a:t>May adjourn Congress in certain situations</a:t>
            </a:r>
          </a:p>
          <a:p>
            <a:pPr algn="ctr"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Checks on Judicial Branch</a:t>
            </a:r>
            <a:endParaRPr lang="en-US" altLang="en-US" sz="1800" b="1">
              <a:solidFill>
                <a:srgbClr val="FFFF99"/>
              </a:solidFill>
            </a:endParaRPr>
          </a:p>
          <a:p>
            <a:r>
              <a:rPr lang="en-US" altLang="en-US" sz="1800">
                <a:solidFill>
                  <a:srgbClr val="FFFF99"/>
                </a:solidFill>
              </a:rPr>
              <a:t>Appoints judges</a:t>
            </a:r>
            <a:endParaRPr lang="en-US" altLang="en-US"/>
          </a:p>
        </p:txBody>
      </p:sp>
      <p:pic>
        <p:nvPicPr>
          <p:cNvPr id="1802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7150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animBg="1"/>
      <p:bldP spid="180235" grpId="0" animBg="1"/>
      <p:bldP spid="1802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Checks and Balances</a:t>
            </a: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838200" y="2041525"/>
            <a:ext cx="7086600" cy="1920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0513" indent="-290513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Planning the court system</a:t>
            </a:r>
            <a:endParaRPr lang="en-US" altLang="en-US" sz="2000">
              <a:solidFill>
                <a:srgbClr val="003300"/>
              </a:solidFill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Delegates wanted to keep judges and courts independent, maintaining a separation of powers.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President nominates federal judges.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Senate approves them.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Judges cannot be fired arbitrarily.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Checks and Balances</a:t>
            </a: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7620000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3688" indent="-293688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93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We, the People of the United States . . .</a:t>
            </a:r>
            <a:endParaRPr lang="en-US" altLang="en-US" sz="1800">
              <a:solidFill>
                <a:srgbClr val="003300"/>
              </a:solidFill>
              <a:latin typeface="Verdana" panose="020B0604030504040204" pitchFamily="34" charset="0"/>
            </a:endParaRP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533400" y="3443288"/>
            <a:ext cx="7620000" cy="16160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3688" indent="-293688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0888" indent="-230188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Three delegates would not sign the Constitution because it lacked a bill of rights.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39 delegates from 12 states signed it, and the Constitutional Convention adjourned on September 17, 1787.</a:t>
            </a:r>
          </a:p>
        </p:txBody>
      </p:sp>
      <p:pic>
        <p:nvPicPr>
          <p:cNvPr id="1843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1752600"/>
            <a:ext cx="160337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4106863"/>
            <a:ext cx="160337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8" name="Rectangle 8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animBg="1"/>
      <p:bldP spid="1843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077200" cy="533400"/>
          </a:xfrm>
          <a:noFill/>
        </p:spPr>
        <p:txBody>
          <a:bodyPr/>
          <a:lstStyle/>
          <a:p>
            <a:r>
              <a:rPr lang="en-US" altLang="en-US" sz="2400"/>
              <a:t>The Articles of Confederation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8077200" cy="43434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Main Idea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In order to carry on the war and build a new nation, Americans had to create a framework of government, but their first attempt had many weaknesses.</a:t>
            </a:r>
          </a:p>
          <a:p>
            <a:pPr algn="ctr" eaLnBrk="1" hangingPunct="1"/>
            <a:endParaRPr lang="en-US" altLang="en-US" sz="2000" b="1">
              <a:solidFill>
                <a:srgbClr val="003300"/>
              </a:solidFill>
              <a:latin typeface="Verdana" panose="020B0604030504040204" pitchFamily="34" charset="0"/>
            </a:endParaRPr>
          </a:p>
          <a:p>
            <a:pPr algn="ctr" eaLnBrk="1" hangingPunct="1"/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Reading Focus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What were some key aspects of the new American republic?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What was the structure of the new national government?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What problems did the Confederation face?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What did the government accomplish in the Northwest Territory?</a:t>
            </a:r>
            <a:endParaRPr lang="en-US" altLang="en-US" sz="2000">
              <a:solidFill>
                <a:srgbClr val="003300"/>
              </a:solidFill>
              <a:latin typeface="Verdana" panose="020B0604030504040204" pitchFamily="34" charset="0"/>
            </a:endParaRPr>
          </a:p>
        </p:txBody>
      </p:sp>
      <p:sp>
        <p:nvSpPr>
          <p:cNvPr id="186377" name="Rectangle 9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762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2400"/>
              <a:t>Ratifying the Constitution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8077200" cy="43434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Main Idea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Federalists and Antifederalists struggled over the principles of the new Constitution. But the promise of adding a Bill of Rights brought about ratification.</a:t>
            </a:r>
          </a:p>
          <a:p>
            <a:pPr algn="ctr" eaLnBrk="1" hangingPunct="1"/>
            <a:endParaRPr lang="en-US" altLang="en-US" sz="2000" b="1">
              <a:solidFill>
                <a:srgbClr val="003300"/>
              </a:solidFill>
              <a:latin typeface="Verdana" panose="020B0604030504040204" pitchFamily="34" charset="0"/>
            </a:endParaRPr>
          </a:p>
          <a:p>
            <a:pPr algn="ctr" eaLnBrk="1" hangingPunct="1"/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Reading Focus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What arguments for and against the Constitution were put forth by Federalists and Antifederalists?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What ideas were published in </a:t>
            </a:r>
            <a:r>
              <a:rPr lang="en-US" altLang="en-US" sz="1800" i="1">
                <a:solidFill>
                  <a:srgbClr val="003300"/>
                </a:solidFill>
                <a:latin typeface="Verdana" panose="020B0604030504040204" pitchFamily="34" charset="0"/>
              </a:rPr>
              <a:t>The Federalist</a:t>
            </a: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Why was adding a Bill of Rights significant in the ratification process?</a:t>
            </a:r>
            <a:endParaRPr lang="en-US" altLang="en-US" sz="2000">
              <a:solidFill>
                <a:srgbClr val="003300"/>
              </a:solidFill>
              <a:latin typeface="Verdana" panose="020B0604030504040204" pitchFamily="34" charset="0"/>
            </a:endParaRPr>
          </a:p>
        </p:txBody>
      </p:sp>
      <p:sp>
        <p:nvSpPr>
          <p:cNvPr id="149513" name="Rectangle 9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762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Federalists and Antifederalists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7772400" cy="1920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The new Constitution created a strong national government with certain powers left to the states.</a:t>
            </a:r>
          </a:p>
          <a:p>
            <a:pPr eaLnBrk="1" hangingPunct="1">
              <a:buFontTx/>
              <a:buChar char="•"/>
            </a:pPr>
            <a:endParaRPr lang="en-US" altLang="en-US" sz="2000">
              <a:solidFill>
                <a:srgbClr val="003300"/>
              </a:solidFill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When it was published, the drastic changes surprised and angered some people. They feared the idea of a too-powerful national government.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533400" y="3717925"/>
            <a:ext cx="7772400" cy="1006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Federalists: supporters of the Constitution</a:t>
            </a:r>
          </a:p>
          <a:p>
            <a:pPr eaLnBrk="1" hangingPunct="1">
              <a:buFontTx/>
              <a:buChar char="•"/>
            </a:pPr>
            <a:endParaRPr lang="en-US" altLang="en-US" sz="2000">
              <a:solidFill>
                <a:srgbClr val="003300"/>
              </a:solidFill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Antifederalists: opponents of the Constitution</a:t>
            </a: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1828800"/>
            <a:ext cx="160337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4106863"/>
            <a:ext cx="160337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animBg="1"/>
      <p:bldP spid="1515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12775"/>
            <a:ext cx="8077200" cy="5302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Federalists and Antifederalists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84213" y="1600200"/>
            <a:ext cx="3582987" cy="3886200"/>
          </a:xfrm>
          <a:solidFill>
            <a:srgbClr val="336633"/>
          </a:soli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None/>
            </a:pPr>
            <a:r>
              <a:rPr lang="en-US" altLang="en-US" sz="2000" b="1">
                <a:solidFill>
                  <a:srgbClr val="FFFF99"/>
                </a:solidFill>
              </a:rPr>
              <a:t>Federalist viewpoint</a:t>
            </a:r>
          </a:p>
          <a:p>
            <a:pPr marL="228600" indent="-228600">
              <a:buFontTx/>
              <a:buNone/>
            </a:pPr>
            <a:endParaRPr lang="en-US" altLang="en-US" sz="2000" b="1">
              <a:solidFill>
                <a:srgbClr val="FFFF99"/>
              </a:solidFill>
            </a:endParaRPr>
          </a:p>
          <a:p>
            <a:pPr marL="228600" indent="-228600"/>
            <a:r>
              <a:rPr lang="en-US" altLang="en-US" sz="2000">
                <a:solidFill>
                  <a:srgbClr val="FFFF99"/>
                </a:solidFill>
              </a:rPr>
              <a:t>Led by James Madison, John Dickinson, and Alexander Hamilton</a:t>
            </a:r>
          </a:p>
          <a:p>
            <a:pPr marL="228600" indent="-228600"/>
            <a:endParaRPr lang="en-US" altLang="en-US" sz="2000">
              <a:solidFill>
                <a:srgbClr val="FFFF99"/>
              </a:solidFill>
            </a:endParaRPr>
          </a:p>
          <a:p>
            <a:pPr marL="228600" indent="-228600"/>
            <a:r>
              <a:rPr lang="en-US" altLang="en-US" sz="2000">
                <a:solidFill>
                  <a:srgbClr val="FFFF99"/>
                </a:solidFill>
              </a:rPr>
              <a:t>Benjamin Franklin and George Washington also backed the Federalists.</a:t>
            </a:r>
            <a:endParaRPr lang="en-US" altLang="en-US" sz="2000"/>
          </a:p>
        </p:txBody>
      </p:sp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0480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4290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11" name="Rectangle 11"/>
          <p:cNvSpPr>
            <a:spLocks noChangeArrowheads="1"/>
          </p:cNvSpPr>
          <p:nvPr/>
        </p:nvSpPr>
        <p:spPr bwMode="auto">
          <a:xfrm>
            <a:off x="4572000" y="1600200"/>
            <a:ext cx="3582988" cy="38862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sz="2000">
              <a:solidFill>
                <a:srgbClr val="FFFF99"/>
              </a:solidFill>
            </a:endParaRPr>
          </a:p>
          <a:p>
            <a:endParaRPr lang="en-US" altLang="en-US" sz="2000">
              <a:solidFill>
                <a:srgbClr val="FFFF99"/>
              </a:solidFill>
            </a:endParaRPr>
          </a:p>
          <a:p>
            <a:r>
              <a:rPr lang="en-US" altLang="en-US" sz="2000">
                <a:solidFill>
                  <a:srgbClr val="FFFF99"/>
                </a:solidFill>
              </a:rPr>
              <a:t>Federalist cause was generally popular in the cities, but they were outnumbered in the general population.</a:t>
            </a:r>
          </a:p>
          <a:p>
            <a:endParaRPr lang="en-US" altLang="en-US" sz="2000">
              <a:solidFill>
                <a:srgbClr val="FFFF99"/>
              </a:solidFill>
            </a:endParaRPr>
          </a:p>
          <a:p>
            <a:r>
              <a:rPr lang="en-US" altLang="en-US" sz="2000">
                <a:solidFill>
                  <a:srgbClr val="FFFF99"/>
                </a:solidFill>
              </a:rPr>
              <a:t>Well organized and knew how to gather political support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animBg="1"/>
      <p:bldP spid="1536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533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Federalists and Antifederalists</a:t>
            </a:r>
          </a:p>
        </p:txBody>
      </p:sp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7258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8208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533400" y="1219200"/>
            <a:ext cx="7772400" cy="1524000"/>
          </a:xfrm>
          <a:prstGeom prst="rect">
            <a:avLst/>
          </a:prstGeom>
          <a:solidFill>
            <a:srgbClr val="66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636588" indent="-180975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FF99"/>
                </a:solidFill>
                <a:latin typeface="Verdana" panose="020B0604030504040204" pitchFamily="34" charset="0"/>
              </a:rPr>
              <a:t>Antifederalist viewpoint</a:t>
            </a:r>
          </a:p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They were less organized and less unified than the Federalists.</a:t>
            </a:r>
          </a:p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Their core consisted of farmers and planters.</a:t>
            </a:r>
          </a:p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Agreed on one central issue: they distrusted any central authority</a:t>
            </a:r>
            <a:endParaRPr lang="en-US" altLang="en-US" sz="2000">
              <a:solidFill>
                <a:srgbClr val="FFFF99"/>
              </a:solidFill>
              <a:latin typeface="Verdana" panose="020B0604030504040204" pitchFamily="34" charset="0"/>
            </a:endParaRP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533400" y="2895600"/>
            <a:ext cx="7772400" cy="17526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79438" indent="-182563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Believed strong national government would lead to a kind of tyranny like the kind they fought against in the Revolution.</a:t>
            </a:r>
          </a:p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Worried that the government would abuse both states’ rights and individual liberties</a:t>
            </a:r>
          </a:p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Thought the new government favored the educated and wealthy over ordinary people</a:t>
            </a: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533400" y="4800600"/>
            <a:ext cx="7772400" cy="990600"/>
          </a:xfrm>
          <a:prstGeom prst="rect">
            <a:avLst/>
          </a:prstGeom>
          <a:solidFill>
            <a:srgbClr val="66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Led by Samuel Adams, Patrick Henry, and Richard Henry Lee</a:t>
            </a:r>
          </a:p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Robert Yates, New York delegate, wrote anti-Constitution essays under the name </a:t>
            </a: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Brutus</a:t>
            </a: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.</a:t>
            </a:r>
            <a:endParaRPr lang="en-US" altLang="en-US" sz="1800">
              <a:latin typeface="Verdana" panose="020B0604030504040204" pitchFamily="34" charset="0"/>
            </a:endParaRPr>
          </a:p>
        </p:txBody>
      </p:sp>
      <p:pic>
        <p:nvPicPr>
          <p:cNvPr id="1556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5173663"/>
            <a:ext cx="160337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 animBg="1"/>
      <p:bldP spid="155654" grpId="0" animBg="1"/>
      <p:bldP spid="15565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077200" cy="5302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Federalists and Antifederalists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84213" y="1600200"/>
            <a:ext cx="3582987" cy="3886200"/>
          </a:xfrm>
          <a:solidFill>
            <a:srgbClr val="336633"/>
          </a:soli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None/>
            </a:pPr>
            <a:r>
              <a:rPr lang="en-US" altLang="en-US" sz="2000" b="1">
                <a:solidFill>
                  <a:srgbClr val="FFFF99"/>
                </a:solidFill>
              </a:rPr>
              <a:t>Ratification process</a:t>
            </a:r>
          </a:p>
          <a:p>
            <a:pPr marL="228600" indent="-228600">
              <a:buFontTx/>
              <a:buNone/>
            </a:pPr>
            <a:endParaRPr lang="en-US" altLang="en-US" sz="2000">
              <a:solidFill>
                <a:srgbClr val="FFFF99"/>
              </a:solidFill>
            </a:endParaRPr>
          </a:p>
          <a:p>
            <a:pPr marL="228600" indent="-228600"/>
            <a:r>
              <a:rPr lang="en-US" altLang="en-US" sz="2000">
                <a:solidFill>
                  <a:srgbClr val="FFFF99"/>
                </a:solidFill>
              </a:rPr>
              <a:t>Antifederalists demanded the addition of a </a:t>
            </a:r>
            <a:r>
              <a:rPr lang="en-US" altLang="en-US" sz="2000" b="1">
                <a:solidFill>
                  <a:srgbClr val="FFFF99"/>
                </a:solidFill>
              </a:rPr>
              <a:t>Bill of Rights</a:t>
            </a:r>
            <a:r>
              <a:rPr lang="en-US" altLang="en-US" sz="2000">
                <a:solidFill>
                  <a:srgbClr val="FFFF99"/>
                </a:solidFill>
              </a:rPr>
              <a:t>.</a:t>
            </a:r>
          </a:p>
          <a:p>
            <a:pPr marL="228600" indent="-228600"/>
            <a:endParaRPr lang="en-US" altLang="en-US" sz="2000">
              <a:solidFill>
                <a:srgbClr val="FFFF99"/>
              </a:solidFill>
            </a:endParaRPr>
          </a:p>
          <a:p>
            <a:pPr marL="228600" indent="-228600"/>
            <a:r>
              <a:rPr lang="en-US" altLang="en-US" sz="2000">
                <a:solidFill>
                  <a:srgbClr val="FFFF99"/>
                </a:solidFill>
              </a:rPr>
              <a:t>Wanted to spell out some basic rights in the Constitution to make sure those rights would be protected</a:t>
            </a:r>
          </a:p>
        </p:txBody>
      </p: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4290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100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4572000" y="1600200"/>
            <a:ext cx="3582988" cy="38862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sz="2000">
              <a:solidFill>
                <a:srgbClr val="FFFF99"/>
              </a:solidFill>
            </a:endParaRPr>
          </a:p>
          <a:p>
            <a:endParaRPr lang="en-US" altLang="en-US" sz="2000">
              <a:solidFill>
                <a:srgbClr val="FFFF99"/>
              </a:solidFill>
            </a:endParaRPr>
          </a:p>
          <a:p>
            <a:r>
              <a:rPr lang="en-US" altLang="en-US" sz="2000">
                <a:solidFill>
                  <a:srgbClr val="FFFF99"/>
                </a:solidFill>
              </a:rPr>
              <a:t>Adding the rights became the main focus of the struggle over ratification.</a:t>
            </a:r>
          </a:p>
          <a:p>
            <a:endParaRPr lang="en-US" altLang="en-US" sz="2000">
              <a:solidFill>
                <a:srgbClr val="FFFF99"/>
              </a:solidFill>
            </a:endParaRPr>
          </a:p>
          <a:p>
            <a:r>
              <a:rPr lang="en-US" altLang="en-US" sz="2000">
                <a:solidFill>
                  <a:srgbClr val="FFFF99"/>
                </a:solidFill>
              </a:rPr>
              <a:t>Congress called for special ratifying conventions in each state.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animBg="1"/>
      <p:bldP spid="15770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533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The Federalist Papers</a:t>
            </a:r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8956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4398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4953000"/>
            <a:ext cx="160337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533400" y="2438400"/>
            <a:ext cx="7772400" cy="1066800"/>
          </a:xfrm>
          <a:prstGeom prst="rect">
            <a:avLst/>
          </a:prstGeom>
          <a:solidFill>
            <a:srgbClr val="66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FFFF99"/>
                </a:solidFill>
                <a:latin typeface="Verdana" panose="020B0604030504040204" pitchFamily="34" charset="0"/>
              </a:rPr>
              <a:t>Circulated widely in other states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FFFF99"/>
                </a:solidFill>
                <a:latin typeface="Verdana" panose="020B0604030504040204" pitchFamily="34" charset="0"/>
              </a:rPr>
              <a:t>Collected in a book, </a:t>
            </a:r>
            <a:r>
              <a:rPr lang="en-US" altLang="en-US" sz="2000" b="1" i="1">
                <a:solidFill>
                  <a:srgbClr val="FFFF99"/>
                </a:solidFill>
                <a:latin typeface="Verdana" panose="020B0604030504040204" pitchFamily="34" charset="0"/>
              </a:rPr>
              <a:t>The Federalist</a:t>
            </a:r>
            <a:r>
              <a:rPr lang="en-US" altLang="en-US" sz="2000">
                <a:solidFill>
                  <a:srgbClr val="FFFF99"/>
                </a:solidFill>
                <a:latin typeface="Verdana" panose="020B0604030504040204" pitchFamily="34" charset="0"/>
              </a:rPr>
              <a:t>, also known as the Federalist Papers</a:t>
            </a: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533400" y="1143000"/>
            <a:ext cx="7772400" cy="11430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79438" indent="-182563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FFFF99"/>
                </a:solidFill>
                <a:latin typeface="Verdana" panose="020B0604030504040204" pitchFamily="34" charset="0"/>
              </a:rPr>
              <a:t>A series of essays discussing and defending the Constitution were published in New York newspapers. 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FFFF99"/>
                </a:solidFill>
                <a:latin typeface="Verdana" panose="020B0604030504040204" pitchFamily="34" charset="0"/>
              </a:rPr>
              <a:t>Written under the pen name </a:t>
            </a:r>
            <a:r>
              <a:rPr lang="en-US" altLang="en-US" sz="2000" b="1">
                <a:solidFill>
                  <a:srgbClr val="FFFF99"/>
                </a:solidFill>
                <a:latin typeface="Verdana" panose="020B0604030504040204" pitchFamily="34" charset="0"/>
              </a:rPr>
              <a:t>Publius</a:t>
            </a:r>
            <a:endParaRPr lang="en-US" altLang="en-US" sz="2000" b="1">
              <a:latin typeface="Verdana" panose="020B0604030504040204" pitchFamily="34" charset="0"/>
            </a:endParaRP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533400" y="4876800"/>
            <a:ext cx="7772400" cy="8382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79438" indent="-182563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FFFF99"/>
                </a:solidFill>
                <a:latin typeface="Verdana" panose="020B0604030504040204" pitchFamily="34" charset="0"/>
              </a:rPr>
              <a:t>Publius was three Federalists: James Madison, Alexander Hamilton, and John Jay</a:t>
            </a:r>
            <a:endParaRPr lang="en-US" altLang="en-US" sz="2000">
              <a:latin typeface="Verdana" panose="020B0604030504040204" pitchFamily="34" charset="0"/>
            </a:endParaRPr>
          </a:p>
        </p:txBody>
      </p:sp>
      <p:sp>
        <p:nvSpPr>
          <p:cNvPr id="159753" name="Text Box 9"/>
          <p:cNvSpPr txBox="1">
            <a:spLocks noChangeArrowheads="1"/>
          </p:cNvSpPr>
          <p:nvPr/>
        </p:nvSpPr>
        <p:spPr bwMode="auto">
          <a:xfrm>
            <a:off x="533400" y="3657600"/>
            <a:ext cx="7772400" cy="1066800"/>
          </a:xfrm>
          <a:prstGeom prst="rect">
            <a:avLst/>
          </a:prstGeom>
          <a:solidFill>
            <a:srgbClr val="66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FFFF99"/>
                </a:solidFill>
                <a:latin typeface="Verdana" panose="020B0604030504040204" pitchFamily="34" charset="0"/>
              </a:rPr>
              <a:t>Main goal of essays was to persuade New York delegates to ratify the document by explaining the advantages it would bring</a:t>
            </a:r>
            <a:endParaRPr lang="en-US" altLang="en-US" sz="2000">
              <a:latin typeface="Verdana" panose="020B0604030504040204" pitchFamily="34" charset="0"/>
            </a:endParaRPr>
          </a:p>
        </p:txBody>
      </p:sp>
      <p:pic>
        <p:nvPicPr>
          <p:cNvPr id="1597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3886200"/>
            <a:ext cx="160337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0" grpId="0" animBg="1"/>
      <p:bldP spid="159751" grpId="0" animBg="1"/>
      <p:bldP spid="159752" grpId="0" animBg="1"/>
      <p:bldP spid="15975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533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The Federalist Papers</a:t>
            </a:r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7258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8208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533400" y="1219200"/>
            <a:ext cx="7772400" cy="1066800"/>
          </a:xfrm>
          <a:prstGeom prst="rect">
            <a:avLst/>
          </a:prstGeom>
          <a:solidFill>
            <a:srgbClr val="66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636588" indent="-180975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FF99"/>
                </a:solidFill>
                <a:latin typeface="Verdana" panose="020B0604030504040204" pitchFamily="34" charset="0"/>
              </a:rPr>
              <a:t>Ideas in the </a:t>
            </a:r>
            <a:r>
              <a:rPr lang="en-US" altLang="en-US" sz="2000" b="1" i="1">
                <a:solidFill>
                  <a:srgbClr val="FFFF99"/>
                </a:solidFill>
                <a:latin typeface="Verdana" panose="020B0604030504040204" pitchFamily="34" charset="0"/>
              </a:rPr>
              <a:t>Federalist</a:t>
            </a:r>
            <a:endParaRPr lang="en-US" altLang="en-US" sz="2000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FFFF99"/>
                </a:solidFill>
                <a:latin typeface="Verdana" panose="020B0604030504040204" pitchFamily="34" charset="0"/>
              </a:rPr>
              <a:t>Hamilton wrote that the decision they were about to make was important for the whole world.</a:t>
            </a: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/>
            <a:endParaRPr lang="en-US" altLang="en-US" sz="1800">
              <a:solidFill>
                <a:srgbClr val="FFFF99"/>
              </a:solidFill>
              <a:latin typeface="Verdana" panose="020B0604030504040204" pitchFamily="34" charset="0"/>
            </a:endParaRPr>
          </a:p>
        </p:txBody>
      </p:sp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533400" y="2438400"/>
            <a:ext cx="7772400" cy="22860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79438" indent="-182563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FFFF99"/>
                </a:solidFill>
                <a:latin typeface="Verdana" panose="020B0604030504040204" pitchFamily="34" charset="0"/>
              </a:rPr>
              <a:t>Madison warned against the dangers of factions—groups with specific, often opposing, interests.</a:t>
            </a:r>
          </a:p>
          <a:p>
            <a:pPr lvl="1" eaLnBrk="1" hangingPunct="1">
              <a:buFontTx/>
              <a:buChar char="–"/>
            </a:pPr>
            <a:r>
              <a:rPr lang="en-US" altLang="en-US" sz="2000">
                <a:solidFill>
                  <a:srgbClr val="FFFF99"/>
                </a:solidFill>
                <a:latin typeface="Verdana" panose="020B0604030504040204" pitchFamily="34" charset="0"/>
              </a:rPr>
              <a:t>Had torn apart some European governments</a:t>
            </a:r>
          </a:p>
          <a:p>
            <a:pPr lvl="1" eaLnBrk="1" hangingPunct="1">
              <a:buFontTx/>
              <a:buChar char="–"/>
            </a:pPr>
            <a:r>
              <a:rPr lang="en-US" altLang="en-US" sz="2000">
                <a:solidFill>
                  <a:srgbClr val="FFFF99"/>
                </a:solidFill>
                <a:latin typeface="Verdana" panose="020B0604030504040204" pitchFamily="34" charset="0"/>
              </a:rPr>
              <a:t>They were a natural part of American society and should not be suppressed. </a:t>
            </a:r>
          </a:p>
          <a:p>
            <a:pPr lvl="1" eaLnBrk="1" hangingPunct="1">
              <a:buFontTx/>
              <a:buChar char="–"/>
            </a:pPr>
            <a:r>
              <a:rPr lang="en-US" altLang="en-US" sz="2000">
                <a:solidFill>
                  <a:srgbClr val="FFFF99"/>
                </a:solidFill>
                <a:latin typeface="Verdana" panose="020B0604030504040204" pitchFamily="34" charset="0"/>
              </a:rPr>
              <a:t>A republican government would help balance the influence of factions.</a:t>
            </a:r>
          </a:p>
        </p:txBody>
      </p:sp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533400" y="4876800"/>
            <a:ext cx="7772400" cy="838200"/>
          </a:xfrm>
          <a:prstGeom prst="rect">
            <a:avLst/>
          </a:prstGeom>
          <a:solidFill>
            <a:srgbClr val="66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1225" indent="-227013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25525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FFFF99"/>
                </a:solidFill>
                <a:latin typeface="Verdana" panose="020B0604030504040204" pitchFamily="34" charset="0"/>
              </a:rPr>
              <a:t>He explained how the separation of powers described in the Constitution would limit government powers.</a:t>
            </a:r>
          </a:p>
        </p:txBody>
      </p:sp>
      <p:pic>
        <p:nvPicPr>
          <p:cNvPr id="1618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5173663"/>
            <a:ext cx="160337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animBg="1"/>
      <p:bldP spid="161798" grpId="0" animBg="1"/>
      <p:bldP spid="1617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914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The Federalist Papers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620000" cy="30480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 sz="2000" b="1">
                <a:solidFill>
                  <a:srgbClr val="003300"/>
                </a:solidFill>
              </a:rPr>
              <a:t>Adding a Bill of Rights</a:t>
            </a:r>
          </a:p>
          <a:p>
            <a:r>
              <a:rPr lang="en-US" altLang="en-US" sz="2000">
                <a:solidFill>
                  <a:srgbClr val="003300"/>
                </a:solidFill>
              </a:rPr>
              <a:t>Fight for ratification</a:t>
            </a:r>
          </a:p>
          <a:p>
            <a:r>
              <a:rPr lang="en-US" altLang="en-US" sz="2000">
                <a:solidFill>
                  <a:srgbClr val="003300"/>
                </a:solidFill>
              </a:rPr>
              <a:t>The Federalists were better prepared than their opponents. They quickly organized and gained control of several state conventions, especially in small states.</a:t>
            </a:r>
          </a:p>
          <a:p>
            <a:r>
              <a:rPr lang="en-US" altLang="en-US" sz="2000">
                <a:solidFill>
                  <a:srgbClr val="003300"/>
                </a:solidFill>
              </a:rPr>
              <a:t>After 11 states had ratified the Constitution, the Congress of the Confederation set dates for elections to choose members of Congress and presidential electors.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Adding a Bill of Rights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7696200" cy="16160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Constitutional amendments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Several crucial states had ratified the Constitution only because they were promised a bill of rights. 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Once the new Congress was elected, it needed to add the bill in the form of amendments to the Constitution.</a:t>
            </a:r>
            <a:endParaRPr lang="en-US" altLang="en-US" sz="1800">
              <a:solidFill>
                <a:srgbClr val="003300"/>
              </a:solidFill>
              <a:latin typeface="Verdana" panose="020B0604030504040204" pitchFamily="34" charset="0"/>
            </a:endParaRP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533400" y="3352800"/>
            <a:ext cx="7696200" cy="2225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93788" indent="-230188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James Madison took charge of putting the Bill of Rights through Congress.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He pointed out that in England the constitution limited only the king’s power, not Parliament’s. The amendments would protect against all abuses of power.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The states approved 10 of the 12 amendments that Congress had approved. They became the Bill of Rights.</a:t>
            </a:r>
          </a:p>
        </p:txBody>
      </p:sp>
      <p:pic>
        <p:nvPicPr>
          <p:cNvPr id="165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2057400"/>
            <a:ext cx="160337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3868738"/>
            <a:ext cx="160337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animBg="1"/>
      <p:bldP spid="16589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Adding a Bill of Rights</a:t>
            </a: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533400" y="1371600"/>
            <a:ext cx="7620000" cy="14954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3688" indent="-293688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93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The Bill of Rights</a:t>
            </a:r>
          </a:p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First eight amendments dealt with individual civil liberties.</a:t>
            </a:r>
          </a:p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Ninth Amendment stated that listing certain rights given to the people did not mean that other rights did not exist as well.</a:t>
            </a:r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533400" y="3048000"/>
            <a:ext cx="7620000" cy="25638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3688" indent="-293688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0888" indent="-230188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The final amendment addressed the actions that states could do.</a:t>
            </a:r>
          </a:p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Tenth Amendment defined two kinds of government powers.</a:t>
            </a:r>
          </a:p>
          <a:p>
            <a:pPr lvl="1" eaLnBrk="1" hangingPunct="1">
              <a:buFontTx/>
              <a:buChar char="–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Delegated powers: powers that the Constitution gives to each branch of the national government</a:t>
            </a:r>
          </a:p>
          <a:p>
            <a:pPr lvl="1" eaLnBrk="1" hangingPunct="1">
              <a:buFontTx/>
              <a:buChar char="–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Reserved powers: powers that the Constitution does not specifically give to the federal government or deny to the states</a:t>
            </a:r>
          </a:p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Reserved powers belong to the states or to the people.</a:t>
            </a:r>
          </a:p>
        </p:txBody>
      </p:sp>
      <p:pic>
        <p:nvPicPr>
          <p:cNvPr id="1679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0574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862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4" name="Rectangle 8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animBg="1"/>
      <p:bldP spid="1679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The American Republic</a:t>
            </a: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7772400" cy="20447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State governments had similarities</a:t>
            </a:r>
            <a:endParaRPr lang="en-US" altLang="en-US" sz="2000">
              <a:solidFill>
                <a:srgbClr val="003300"/>
              </a:solidFill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1800" b="1">
                <a:solidFill>
                  <a:srgbClr val="003300"/>
                </a:solidFill>
                <a:latin typeface="Verdana" panose="020B0604030504040204" pitchFamily="34" charset="0"/>
              </a:rPr>
              <a:t>Legislative branch</a:t>
            </a: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 made the laws.</a:t>
            </a:r>
          </a:p>
          <a:p>
            <a:pPr eaLnBrk="1" hangingPunct="1">
              <a:buFontTx/>
              <a:buChar char="•"/>
            </a:pPr>
            <a:r>
              <a:rPr lang="en-US" altLang="en-US" sz="1800" b="1">
                <a:solidFill>
                  <a:srgbClr val="003300"/>
                </a:solidFill>
                <a:latin typeface="Verdana" panose="020B0604030504040204" pitchFamily="34" charset="0"/>
              </a:rPr>
              <a:t>Judicial branch</a:t>
            </a: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 interpreted the laws.</a:t>
            </a:r>
          </a:p>
          <a:p>
            <a:pPr eaLnBrk="1" hangingPunct="1">
              <a:buFontTx/>
              <a:buChar char="•"/>
            </a:pPr>
            <a:r>
              <a:rPr lang="en-US" altLang="en-US" sz="1800" b="1">
                <a:solidFill>
                  <a:srgbClr val="003300"/>
                </a:solidFill>
                <a:latin typeface="Verdana" panose="020B0604030504040204" pitchFamily="34" charset="0"/>
              </a:rPr>
              <a:t>Executive branch</a:t>
            </a: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 (the governor) carried out the laws.</a:t>
            </a:r>
          </a:p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Remembering the powerful royal governors, the states chose to limit the governor’s power.</a:t>
            </a:r>
          </a:p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The elected legislatures held more power.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533400" y="3581400"/>
            <a:ext cx="7772400" cy="23193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Republicanism</a:t>
            </a:r>
          </a:p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Americans wanted a </a:t>
            </a:r>
            <a:r>
              <a:rPr lang="en-US" altLang="en-US" sz="1800" b="1">
                <a:solidFill>
                  <a:srgbClr val="003300"/>
                </a:solidFill>
                <a:latin typeface="Verdana" panose="020B0604030504040204" pitchFamily="34" charset="0"/>
              </a:rPr>
              <a:t>republic</a:t>
            </a: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, a political system without a monarch. It would rule “with the consent of the governed.”</a:t>
            </a:r>
          </a:p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Ideal of republicanism was that property-owning citizens would be active in government</a:t>
            </a:r>
          </a:p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In reality, women, African Americans, Native Americans, and poor white laborers seldom owned property or took part in government.</a:t>
            </a:r>
          </a:p>
        </p:txBody>
      </p:sp>
      <p:pic>
        <p:nvPicPr>
          <p:cNvPr id="188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2278063"/>
            <a:ext cx="160337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4640263"/>
            <a:ext cx="160337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animBg="1"/>
      <p:bldP spid="1884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8" name="Rectangle 1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762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000" name="Picture 16" descr="5-145-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458788"/>
            <a:ext cx="3463925" cy="548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1" name="Picture 3" descr="2-44-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36663"/>
            <a:ext cx="8382000" cy="394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5" name="Picture 3" descr="5-159-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54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7463" name="Picture 7" descr="5-165-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457200"/>
            <a:ext cx="3976687" cy="548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762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8485" name="Picture 5" descr="5-148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615238" cy="548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7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256" name="Picture 8" descr="5-161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376238"/>
            <a:ext cx="3967162" cy="549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2-43-quickfa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81000"/>
            <a:ext cx="3773487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0" name="Rectangle 6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762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2-45-quickfa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9250"/>
            <a:ext cx="6219825" cy="559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2-46-quickfa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775"/>
            <a:ext cx="80010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1" name="Picture 9" descr="5-166-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82000" cy="526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533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The American Republic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190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8020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9732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533400" y="1219200"/>
            <a:ext cx="7772400" cy="1828800"/>
          </a:xfrm>
          <a:prstGeom prst="rect">
            <a:avLst/>
          </a:prstGeom>
          <a:solidFill>
            <a:srgbClr val="66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636588" indent="-180975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Republican motherhood </a:t>
            </a:r>
          </a:p>
          <a:p>
            <a:pPr eaLnBrk="1" hangingPunct="1">
              <a:buFontTx/>
              <a:buChar char="•"/>
            </a:pP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The Revolutionary War brought a shift in women’s roles.</a:t>
            </a:r>
            <a:endParaRPr lang="en-US" altLang="en-US" sz="1800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pPr lvl="1" eaLnBrk="1" hangingPunct="1">
              <a:buFontTx/>
              <a:buChar char="–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Managed farms and businesses</a:t>
            </a:r>
          </a:p>
          <a:p>
            <a:pPr lvl="1" eaLnBrk="1" hangingPunct="1">
              <a:buFontTx/>
              <a:buChar char="–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Fought in battle or defended their homes</a:t>
            </a:r>
          </a:p>
          <a:p>
            <a:pPr lvl="1" eaLnBrk="1" hangingPunct="1">
              <a:buFontTx/>
              <a:buChar char="–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Organized boycotts</a:t>
            </a:r>
          </a:p>
          <a:p>
            <a:pPr lvl="1" eaLnBrk="1" hangingPunct="1">
              <a:buFontTx/>
              <a:buChar char="–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Supported war effort</a:t>
            </a:r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533400" y="3225800"/>
            <a:ext cx="7772400" cy="13716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79438" indent="-182563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Republican motherhood</a:t>
            </a: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 encouraged mothers to raise their sons to be patriotic future leaders and their daughters to be intelligent, patriotic, and competent so they could run households and educate their own children.</a:t>
            </a:r>
          </a:p>
        </p:txBody>
      </p:sp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533400" y="4800600"/>
            <a:ext cx="7772400" cy="990600"/>
          </a:xfrm>
          <a:prstGeom prst="rect">
            <a:avLst/>
          </a:prstGeom>
          <a:solidFill>
            <a:srgbClr val="66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Judith Sargent Murray, a contemporary author, maintained that young women should be educated in reasoning, not just household skills.</a:t>
            </a:r>
          </a:p>
        </p:txBody>
      </p:sp>
      <p:pic>
        <p:nvPicPr>
          <p:cNvPr id="1904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5249863"/>
            <a:ext cx="160337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-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9" grpId="0" animBg="1"/>
      <p:bldP spid="190470" grpId="0" animBg="1"/>
      <p:bldP spid="190471" grpId="0" animBg="1"/>
      <p:bldP spid="190471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5" name="Picture 7" descr="2-62-quickfa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182688"/>
            <a:ext cx="8539162" cy="39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5-181-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457200"/>
            <a:ext cx="5362575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2-73-quickfa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6338888" cy="548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063" name="Picture 7" descr="5-198-quickfa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"/>
            <a:ext cx="83820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914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A New National Government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7620000" cy="43434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 sz="2000" b="1">
                <a:solidFill>
                  <a:srgbClr val="003300"/>
                </a:solidFill>
              </a:rPr>
              <a:t>The Articles of Confederation</a:t>
            </a:r>
            <a:endParaRPr lang="en-US" altLang="en-US" sz="2000">
              <a:solidFill>
                <a:srgbClr val="003300"/>
              </a:solidFill>
            </a:endParaRPr>
          </a:p>
          <a:p>
            <a:r>
              <a:rPr lang="en-US" altLang="en-US" sz="2000">
                <a:solidFill>
                  <a:srgbClr val="003300"/>
                </a:solidFill>
              </a:rPr>
              <a:t>Established a confederation—an association of independent sovereign states with certain common goals</a:t>
            </a:r>
          </a:p>
          <a:p>
            <a:r>
              <a:rPr lang="en-US" altLang="en-US" sz="2000">
                <a:solidFill>
                  <a:srgbClr val="003300"/>
                </a:solidFill>
              </a:rPr>
              <a:t>Formally adopted the Articles of Confederation in November 1777</a:t>
            </a:r>
          </a:p>
          <a:p>
            <a:r>
              <a:rPr lang="en-US" altLang="en-US" sz="2000">
                <a:solidFill>
                  <a:srgbClr val="003300"/>
                </a:solidFill>
              </a:rPr>
              <a:t>Powers of the new government</a:t>
            </a:r>
          </a:p>
          <a:p>
            <a:r>
              <a:rPr lang="en-US" altLang="en-US" sz="2000">
                <a:solidFill>
                  <a:srgbClr val="003300"/>
                </a:solidFill>
              </a:rPr>
              <a:t>The states retained most of their powers.</a:t>
            </a:r>
          </a:p>
          <a:p>
            <a:r>
              <a:rPr lang="en-US" altLang="en-US" sz="2000">
                <a:solidFill>
                  <a:srgbClr val="003300"/>
                </a:solidFill>
              </a:rPr>
              <a:t>Weak national government</a:t>
            </a:r>
          </a:p>
          <a:p>
            <a:pPr lvl="1"/>
            <a:r>
              <a:rPr lang="en-US" altLang="en-US" sz="1800">
                <a:solidFill>
                  <a:srgbClr val="003300"/>
                </a:solidFill>
              </a:rPr>
              <a:t>Legislative branch, Continental Congress</a:t>
            </a:r>
          </a:p>
          <a:p>
            <a:pPr lvl="1"/>
            <a:r>
              <a:rPr lang="en-US" altLang="en-US" sz="1800">
                <a:solidFill>
                  <a:srgbClr val="003300"/>
                </a:solidFill>
              </a:rPr>
              <a:t>Each state had only one vote, regardless of population.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A New National Government</a:t>
            </a:r>
          </a:p>
        </p:txBody>
      </p:sp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7696200" cy="17399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3300"/>
                </a:solidFill>
                <a:latin typeface="Verdana" panose="020B0604030504040204" pitchFamily="34" charset="0"/>
              </a:rPr>
              <a:t>The Articles of Confederation allowed Congress to</a:t>
            </a:r>
          </a:p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Establish national policies and conduct foreign relations, including relations with Native American nations</a:t>
            </a:r>
          </a:p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Coin money and set up post offices</a:t>
            </a:r>
          </a:p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Establish an army </a:t>
            </a:r>
          </a:p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Declare war</a:t>
            </a:r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533400" y="3352800"/>
            <a:ext cx="7696200" cy="25638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93788" indent="-230188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Nine of the 13 states had to agree on any major law.</a:t>
            </a:r>
          </a:p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All 13 states had to agree to amend the Articles.</a:t>
            </a:r>
          </a:p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The new government’s major problems involved money.</a:t>
            </a:r>
          </a:p>
          <a:p>
            <a:pPr lvl="2" eaLnBrk="1" hangingPunct="1">
              <a:buFontTx/>
              <a:buChar char="–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Large war debts</a:t>
            </a:r>
          </a:p>
          <a:p>
            <a:pPr lvl="2" eaLnBrk="1" hangingPunct="1">
              <a:buFontTx/>
              <a:buChar char="–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No power to impose or collect taxes</a:t>
            </a:r>
          </a:p>
          <a:p>
            <a:pPr lvl="2" eaLnBrk="1" hangingPunct="1">
              <a:buFontTx/>
              <a:buChar char="–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Could not afford an army or navy</a:t>
            </a:r>
          </a:p>
          <a:p>
            <a:pPr lvl="2" eaLnBrk="1" hangingPunct="1">
              <a:buFontTx/>
              <a:buChar char="–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Could not repay money it borrowed from foreign governments and from individual Americans during the war</a:t>
            </a:r>
          </a:p>
        </p:txBody>
      </p:sp>
      <p:pic>
        <p:nvPicPr>
          <p:cNvPr id="1945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2057400"/>
            <a:ext cx="160337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4495800"/>
            <a:ext cx="160337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animBg="1"/>
      <p:bldP spid="1945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60375"/>
            <a:ext cx="8077200" cy="5302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A New National Government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33400" y="1295400"/>
            <a:ext cx="3733800" cy="4572000"/>
          </a:xfrm>
          <a:solidFill>
            <a:srgbClr val="336633"/>
          </a:soli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</a:rPr>
              <a:t>Problems with the states</a:t>
            </a:r>
          </a:p>
          <a:p>
            <a:pPr marL="228600" indent="-228600">
              <a:buFontTx/>
              <a:buNone/>
            </a:pPr>
            <a:endParaRPr lang="en-US" altLang="en-US" sz="1600">
              <a:solidFill>
                <a:srgbClr val="FFFF99"/>
              </a:solidFill>
            </a:endParaRPr>
          </a:p>
          <a:p>
            <a:pPr marL="228600" indent="-228600"/>
            <a:r>
              <a:rPr lang="en-US" altLang="en-US" sz="1600">
                <a:solidFill>
                  <a:srgbClr val="FFFF99"/>
                </a:solidFill>
              </a:rPr>
              <a:t>Congress had very little power over the individual states.</a:t>
            </a:r>
          </a:p>
          <a:p>
            <a:pPr marL="228600" indent="-228600"/>
            <a:endParaRPr lang="en-US" altLang="en-US" sz="1600">
              <a:solidFill>
                <a:srgbClr val="FFFF99"/>
              </a:solidFill>
            </a:endParaRPr>
          </a:p>
          <a:p>
            <a:pPr marL="228600" indent="-228600"/>
            <a:r>
              <a:rPr lang="en-US" altLang="en-US" sz="1600">
                <a:solidFill>
                  <a:srgbClr val="FFFF99"/>
                </a:solidFill>
              </a:rPr>
              <a:t>It could not settle disputes between states because there was no national court system.</a:t>
            </a:r>
            <a:endParaRPr lang="en-US" altLang="en-US" sz="1600"/>
          </a:p>
        </p:txBody>
      </p:sp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4290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100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19" name="Rectangle 11"/>
          <p:cNvSpPr>
            <a:spLocks noChangeArrowheads="1"/>
          </p:cNvSpPr>
          <p:nvPr/>
        </p:nvSpPr>
        <p:spPr bwMode="auto">
          <a:xfrm>
            <a:off x="4419600" y="1295400"/>
            <a:ext cx="3735388" cy="45720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</a:rPr>
              <a:t>Problems with foreign nations</a:t>
            </a:r>
          </a:p>
          <a:p>
            <a:pPr>
              <a:buFontTx/>
              <a:buNone/>
            </a:pPr>
            <a:endParaRPr lang="en-US" altLang="en-US" sz="1600">
              <a:solidFill>
                <a:srgbClr val="FFFF99"/>
              </a:solidFill>
            </a:endParaRPr>
          </a:p>
          <a:p>
            <a:r>
              <a:rPr lang="en-US" altLang="en-US" sz="1600">
                <a:solidFill>
                  <a:srgbClr val="FFFF99"/>
                </a:solidFill>
              </a:rPr>
              <a:t>Because it was so weak, Congress had trouble taking advantage of the territory that the United States had won in the Treaty of Paris.</a:t>
            </a:r>
          </a:p>
          <a:p>
            <a:r>
              <a:rPr lang="en-US" altLang="en-US" sz="1600">
                <a:solidFill>
                  <a:srgbClr val="FFFF99"/>
                </a:solidFill>
              </a:rPr>
              <a:t>The British did not leave their forts in the Great Lakes region.</a:t>
            </a:r>
          </a:p>
          <a:p>
            <a:r>
              <a:rPr lang="en-US" altLang="en-US" sz="1600">
                <a:solidFill>
                  <a:srgbClr val="FFFF99"/>
                </a:solidFill>
              </a:rPr>
              <a:t>The British and their Native American allies kept American settlers out of the Northwest Territory.</a:t>
            </a:r>
          </a:p>
          <a:p>
            <a:r>
              <a:rPr lang="en-US" altLang="en-US" sz="1600">
                <a:solidFill>
                  <a:srgbClr val="FFFF99"/>
                </a:solidFill>
              </a:rPr>
              <a:t>Negotiating with Spain about uses of the Mississippi and port of New Orleans was difficult.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animBg="1"/>
      <p:bldP spid="1966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533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A New National Government</a:t>
            </a:r>
          </a:p>
        </p:txBody>
      </p:sp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2004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6764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533400" y="1219200"/>
            <a:ext cx="7772400" cy="1066800"/>
          </a:xfrm>
          <a:prstGeom prst="rect">
            <a:avLst/>
          </a:prstGeom>
          <a:solidFill>
            <a:srgbClr val="66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636588" indent="-180975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Economic problems</a:t>
            </a:r>
            <a:endParaRPr lang="en-US" altLang="en-US" sz="1800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Private citizens and businesses in every state had money problems after the war.</a:t>
            </a:r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533400" y="2514600"/>
            <a:ext cx="7772400" cy="16002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79438" indent="-182563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New England’s trade with Britain and the British West Indies was lost. Traders had to pay high customs duties.</a:t>
            </a:r>
          </a:p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The southern economy was hurt without Great Britain’s bonuses to support key colonial industries such as indigo and naval stores.</a:t>
            </a:r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533400" y="4343400"/>
            <a:ext cx="7772400" cy="1447800"/>
          </a:xfrm>
          <a:prstGeom prst="rect">
            <a:avLst/>
          </a:prstGeom>
          <a:solidFill>
            <a:srgbClr val="66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1225" indent="-227013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25525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Paper money that was not backed by gold or silver was issued—led to </a:t>
            </a: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inflation</a:t>
            </a: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.</a:t>
            </a:r>
          </a:p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States could levy taxes. </a:t>
            </a:r>
          </a:p>
          <a:p>
            <a:pPr lvl="1" eaLnBrk="1" hangingPunct="1">
              <a:buFontTx/>
              <a:buChar char="–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Some states required taxes be paid in gold or silver.</a:t>
            </a:r>
          </a:p>
          <a:p>
            <a:pPr lvl="1" eaLnBrk="1" hangingPunct="1">
              <a:buFontTx/>
              <a:buChar char="–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People who could not pay were jailed.</a:t>
            </a:r>
          </a:p>
        </p:txBody>
      </p:sp>
      <p:pic>
        <p:nvPicPr>
          <p:cNvPr id="1986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4953000"/>
            <a:ext cx="160337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-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 animBg="1"/>
      <p:bldP spid="198662" grpId="0" animBg="1"/>
      <p:bldP spid="198663" grpId="0" animBg="1"/>
      <p:bldP spid="19866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A New National Government</a:t>
            </a:r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533400" y="1628775"/>
            <a:ext cx="7620000" cy="15859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3688" indent="-293688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93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The Northwest Territory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Was a need to organize the settlement of the vast Northwest Territory—present-day Wisconsin, Illinois, Indiana, Ohio, and Michigan</a:t>
            </a:r>
          </a:p>
          <a:p>
            <a:pPr eaLnBrk="1" hangingPunct="1">
              <a:buFontTx/>
              <a:buChar char="•"/>
            </a:pPr>
            <a:endParaRPr lang="en-US" altLang="en-US" sz="1800">
              <a:solidFill>
                <a:srgbClr val="003300"/>
              </a:solidFill>
              <a:latin typeface="Verdana" panose="020B0604030504040204" pitchFamily="34" charset="0"/>
            </a:endParaRPr>
          </a:p>
        </p:txBody>
      </p:sp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533400" y="3443288"/>
            <a:ext cx="7620000" cy="21955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3688" indent="-293688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0888" indent="-230188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Western land claims</a:t>
            </a:r>
            <a:endParaRPr lang="en-US" altLang="en-US" sz="2000">
              <a:solidFill>
                <a:srgbClr val="003300"/>
              </a:solidFill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Articles of Confederation did not address the question of new states.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States had to give up their western land claims to the central government.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Most states gave up their lands by the early 1790s.</a:t>
            </a:r>
          </a:p>
          <a:p>
            <a:pPr eaLnBrk="1" hangingPunct="1">
              <a:buFontTx/>
              <a:buChar char="•"/>
            </a:pPr>
            <a:endParaRPr lang="en-US" altLang="en-US" sz="1800">
              <a:solidFill>
                <a:srgbClr val="003300"/>
              </a:solidFill>
              <a:latin typeface="Verdana" panose="020B0604030504040204" pitchFamily="34" charset="0"/>
            </a:endParaRPr>
          </a:p>
        </p:txBody>
      </p:sp>
      <p:pic>
        <p:nvPicPr>
          <p:cNvPr id="2007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780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7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4116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animBg="1"/>
      <p:bldP spid="20070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99"/>
      </a:hlink>
      <a:folHlink>
        <a:srgbClr val="CC99FF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</TotalTime>
  <Words>2399</Words>
  <Application>Microsoft Office PowerPoint</Application>
  <PresentationFormat>On-screen Show (4:3)</PresentationFormat>
  <Paragraphs>306</Paragraphs>
  <Slides>43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Times</vt:lpstr>
      <vt:lpstr>Verdana</vt:lpstr>
      <vt:lpstr>Default Design</vt:lpstr>
      <vt:lpstr>PowerPoint Presentation</vt:lpstr>
      <vt:lpstr>The Articles of Confederation</vt:lpstr>
      <vt:lpstr>The American Republic</vt:lpstr>
      <vt:lpstr>The American Republic</vt:lpstr>
      <vt:lpstr>A New National Government</vt:lpstr>
      <vt:lpstr>A New National Government</vt:lpstr>
      <vt:lpstr>A New National Government</vt:lpstr>
      <vt:lpstr>A New National Government</vt:lpstr>
      <vt:lpstr>A New National Government</vt:lpstr>
      <vt:lpstr>A New National Government</vt:lpstr>
      <vt:lpstr>A New National Government</vt:lpstr>
      <vt:lpstr>Drafting the Constitution</vt:lpstr>
      <vt:lpstr>The Constitutional Convention</vt:lpstr>
      <vt:lpstr>Checks and Balances</vt:lpstr>
      <vt:lpstr>Compromises at the Convention</vt:lpstr>
      <vt:lpstr>Compromises at the Convention</vt:lpstr>
      <vt:lpstr>Checks and Balances</vt:lpstr>
      <vt:lpstr>Checks and Balances</vt:lpstr>
      <vt:lpstr>Checks and Balances</vt:lpstr>
      <vt:lpstr>Ratifying the Constitution</vt:lpstr>
      <vt:lpstr>Federalists and Antifederalists</vt:lpstr>
      <vt:lpstr>Federalists and Antifederalists</vt:lpstr>
      <vt:lpstr>Federalists and Antifederalists</vt:lpstr>
      <vt:lpstr>Federalists and Antifederalists</vt:lpstr>
      <vt:lpstr>The Federalist Papers</vt:lpstr>
      <vt:lpstr>The Federalist Papers</vt:lpstr>
      <vt:lpstr>The Federalist Papers</vt:lpstr>
      <vt:lpstr>Adding a Bill of Rights</vt:lpstr>
      <vt:lpstr>Adding a Bill of Rights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Harcourt,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8th Grade Social Studies</dc:creator>
  <cp:lastModifiedBy>Windows User</cp:lastModifiedBy>
  <cp:revision>104</cp:revision>
  <cp:lastPrinted>2005-02-01T16:21:45Z</cp:lastPrinted>
  <dcterms:created xsi:type="dcterms:W3CDTF">2005-01-20T18:32:35Z</dcterms:created>
  <dcterms:modified xsi:type="dcterms:W3CDTF">2018-10-31T13:40:09Z</dcterms:modified>
</cp:coreProperties>
</file>