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Revolution Begins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Chapter 4 Section 1</a:t>
            </a:r>
          </a:p>
        </p:txBody>
      </p:sp>
    </p:spTree>
    <p:extLst>
      <p:ext uri="{BB962C8B-B14F-4D97-AF65-F5344CB8AC3E}">
        <p14:creationId xmlns:p14="http://schemas.microsoft.com/office/powerpoint/2010/main" val="3471947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 to Revolution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Big Idea</a:t>
            </a:r>
          </a:p>
          <a:p>
            <a:pPr lvl="1"/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  <a:effectLst/>
                <a:ea typeface="Verdana" pitchFamily="34" charset="0"/>
                <a:cs typeface="Verdana" pitchFamily="34" charset="0"/>
              </a:rPr>
              <a:t>The tensions between the colonies and Great Britain led to armed conflict in 1775.</a:t>
            </a:r>
          </a:p>
          <a:p>
            <a:r>
              <a:rPr lang="en-US" dirty="0">
                <a:effectLst/>
              </a:rPr>
              <a:t>Main Ideas</a:t>
            </a:r>
          </a:p>
          <a:p>
            <a:pPr lvl="1">
              <a:spcBef>
                <a:spcPct val="20000"/>
              </a:spcBef>
            </a:pPr>
            <a:r>
              <a:rPr lang="en-US" altLang="en-US" dirty="0">
                <a:solidFill>
                  <a:srgbClr val="000000"/>
                </a:solidFill>
                <a:effectLst/>
              </a:rPr>
              <a:t>The First Continental Congress demanded certain rights from Great Britain. </a:t>
            </a:r>
          </a:p>
          <a:p>
            <a:pPr lvl="1">
              <a:spcBef>
                <a:spcPct val="20000"/>
              </a:spcBef>
            </a:pPr>
            <a:r>
              <a:rPr lang="en-US" altLang="en-US" dirty="0">
                <a:solidFill>
                  <a:srgbClr val="000000"/>
                </a:solidFill>
                <a:effectLst/>
              </a:rPr>
              <a:t>Armed conflict between British soldiers and colonists broke out with the </a:t>
            </a:r>
            <a:r>
              <a:rPr lang="ja-JP" altLang="en-US" dirty="0">
                <a:solidFill>
                  <a:srgbClr val="000000"/>
                </a:solidFill>
                <a:effectLst/>
              </a:rPr>
              <a:t>“</a:t>
            </a:r>
            <a:r>
              <a:rPr lang="en-US" altLang="ja-JP" dirty="0">
                <a:solidFill>
                  <a:srgbClr val="000000"/>
                </a:solidFill>
                <a:effectLst/>
              </a:rPr>
              <a:t>shot heard </a:t>
            </a:r>
            <a:r>
              <a:rPr lang="ja-JP" altLang="en-US" dirty="0">
                <a:solidFill>
                  <a:srgbClr val="000000"/>
                </a:solidFill>
                <a:effectLst/>
              </a:rPr>
              <a:t>’</a:t>
            </a:r>
            <a:r>
              <a:rPr lang="en-US" altLang="ja-JP" dirty="0">
                <a:solidFill>
                  <a:srgbClr val="000000"/>
                </a:solidFill>
                <a:effectLst/>
              </a:rPr>
              <a:t>round the world.</a:t>
            </a:r>
            <a:r>
              <a:rPr lang="ja-JP" altLang="en-US" dirty="0">
                <a:solidFill>
                  <a:srgbClr val="000000"/>
                </a:solidFill>
                <a:effectLst/>
              </a:rPr>
              <a:t>”</a:t>
            </a:r>
            <a:endParaRPr lang="en-US" altLang="ja-JP" dirty="0">
              <a:solidFill>
                <a:srgbClr val="000000"/>
              </a:solidFill>
              <a:effectLst/>
            </a:endParaRPr>
          </a:p>
          <a:p>
            <a:pPr lvl="1">
              <a:spcBef>
                <a:spcPct val="20000"/>
              </a:spcBef>
            </a:pPr>
            <a:r>
              <a:rPr lang="en-US" altLang="en-US" dirty="0">
                <a:solidFill>
                  <a:srgbClr val="000000"/>
                </a:solidFill>
                <a:effectLst/>
              </a:rPr>
              <a:t>The Second Continental Congress created the Continental Army to fight the British.</a:t>
            </a:r>
          </a:p>
          <a:p>
            <a:pPr lvl="1">
              <a:spcBef>
                <a:spcPct val="20000"/>
              </a:spcBef>
            </a:pPr>
            <a:r>
              <a:rPr lang="en-US" altLang="en-US" dirty="0">
                <a:solidFill>
                  <a:srgbClr val="000000"/>
                </a:solidFill>
                <a:effectLst/>
              </a:rPr>
              <a:t>In two early battles, the army lost control of Boston but then regained it.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05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 to Revolution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sz="2400" dirty="0">
                <a:effectLst/>
              </a:rPr>
              <a:t>Main Idea #1 – The First Continental Congress demanded certain rights from Great Britain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</a:pPr>
            <a:r>
              <a:rPr lang="en-US" altLang="en-US" b="1" dirty="0">
                <a:solidFill>
                  <a:srgbClr val="FFFF00"/>
                </a:solidFill>
                <a:effectLst/>
              </a:rPr>
              <a:t>First Continental Congress </a:t>
            </a:r>
            <a:r>
              <a:rPr lang="en-US" altLang="en-US" dirty="0">
                <a:solidFill>
                  <a:srgbClr val="000000"/>
                </a:solidFill>
                <a:effectLst/>
              </a:rPr>
              <a:t>was a meeting in Philadelphia of delegates from all colonies except Georgia. 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</a:pPr>
            <a:r>
              <a:rPr lang="en-US" altLang="en-US" dirty="0">
                <a:solidFill>
                  <a:srgbClr val="000000"/>
                </a:solidFill>
                <a:effectLst/>
              </a:rPr>
              <a:t>Delegates halted trade with Britain and alerted the colonial militia to prepare for war.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</a:pPr>
            <a:r>
              <a:rPr lang="en-US" altLang="en-US" dirty="0">
                <a:solidFill>
                  <a:srgbClr val="000000"/>
                </a:solidFill>
                <a:effectLst/>
              </a:rPr>
              <a:t>They drafted Declaration of Rights that included the right to </a:t>
            </a:r>
            <a:r>
              <a:rPr lang="ja-JP" altLang="en-US" dirty="0">
                <a:solidFill>
                  <a:srgbClr val="000000"/>
                </a:solidFill>
                <a:effectLst/>
              </a:rPr>
              <a:t>“</a:t>
            </a:r>
            <a:r>
              <a:rPr lang="en-US" altLang="ja-JP" dirty="0">
                <a:solidFill>
                  <a:srgbClr val="000000"/>
                </a:solidFill>
                <a:effectLst/>
              </a:rPr>
              <a:t>life, liberty, and property.</a:t>
            </a:r>
            <a:r>
              <a:rPr lang="ja-JP" altLang="en-US" dirty="0">
                <a:solidFill>
                  <a:srgbClr val="000000"/>
                </a:solidFill>
                <a:effectLst/>
              </a:rPr>
              <a:t>”</a:t>
            </a:r>
            <a:endParaRPr lang="en-US" altLang="ja-JP" dirty="0">
              <a:solidFill>
                <a:srgbClr val="000000"/>
              </a:solidFill>
              <a:effectLst/>
            </a:endParaRPr>
          </a:p>
          <a:p>
            <a:pPr lvl="1">
              <a:spcBef>
                <a:spcPct val="20000"/>
              </a:spcBef>
              <a:buClr>
                <a:schemeClr val="tx1"/>
              </a:buClr>
            </a:pPr>
            <a:r>
              <a:rPr lang="en-US" altLang="en-US" dirty="0">
                <a:solidFill>
                  <a:srgbClr val="000000"/>
                </a:solidFill>
                <a:effectLst/>
              </a:rPr>
              <a:t>Colonists who chose to fight for independence from Britain became known as </a:t>
            </a:r>
            <a:r>
              <a:rPr lang="en-US" altLang="en-US" b="1" dirty="0">
                <a:solidFill>
                  <a:srgbClr val="FFFF00"/>
                </a:solidFill>
                <a:effectLst/>
              </a:rPr>
              <a:t>Patriots</a:t>
            </a:r>
            <a:r>
              <a:rPr lang="en-US" altLang="en-US" dirty="0">
                <a:solidFill>
                  <a:srgbClr val="000000"/>
                </a:solidFill>
                <a:effectLst/>
              </a:rPr>
              <a:t>. </a:t>
            </a:r>
          </a:p>
          <a:p>
            <a:pPr marL="685800" lvl="2">
              <a:spcBef>
                <a:spcPts val="10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47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 to Revolution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Main Idea #2 – Armed conflict between British Soldiers and colonists broke out with the “shot heard ‘round the world.”</a:t>
            </a:r>
          </a:p>
          <a:p>
            <a:pPr lvl="1">
              <a:defRPr/>
            </a:pPr>
            <a:r>
              <a:rPr lang="en-US" b="1" dirty="0">
                <a:solidFill>
                  <a:prstClr val="black">
                    <a:lumMod val="95000"/>
                    <a:lumOff val="5000"/>
                  </a:prstClr>
                </a:solidFill>
                <a:effectLst/>
                <a:ea typeface="Verdana" pitchFamily="34" charset="0"/>
                <a:cs typeface="Verdana" pitchFamily="34" charset="0"/>
              </a:rPr>
              <a:t>The Ride of Paul Revere</a:t>
            </a:r>
          </a:p>
          <a:p>
            <a:pPr marL="1257300" lvl="2" indent="-182880">
              <a:defRPr/>
            </a:pPr>
            <a:r>
              <a:rPr lang="en-US" dirty="0">
                <a:solidFill>
                  <a:prstClr val="black"/>
                </a:solidFill>
                <a:effectLst/>
                <a:ea typeface="Verdana" pitchFamily="34" charset="0"/>
                <a:cs typeface="Verdana" pitchFamily="34" charset="0"/>
              </a:rPr>
              <a:t>Massachusetts governor, Thomas Gage, sent British troops to seize weapons at Concord.</a:t>
            </a:r>
          </a:p>
          <a:p>
            <a:pPr marL="1257300" lvl="2" indent="-182880">
              <a:defRPr/>
            </a:pPr>
            <a:r>
              <a:rPr lang="en-US" dirty="0">
                <a:solidFill>
                  <a:prstClr val="black"/>
                </a:solidFill>
                <a:effectLst/>
                <a:ea typeface="Verdana" pitchFamily="34" charset="0"/>
                <a:cs typeface="Verdana" pitchFamily="34" charset="0"/>
              </a:rPr>
              <a:t>Paul Revere and two others rode to warn colonists.</a:t>
            </a:r>
          </a:p>
          <a:p>
            <a:pPr marL="1257300" lvl="2" indent="-182880">
              <a:defRPr/>
            </a:pPr>
            <a:r>
              <a:rPr lang="en-US" dirty="0">
                <a:solidFill>
                  <a:prstClr val="black"/>
                </a:solidFill>
                <a:effectLst/>
                <a:ea typeface="Verdana" pitchFamily="34" charset="0"/>
                <a:cs typeface="Verdana" pitchFamily="34" charset="0"/>
              </a:rPr>
              <a:t>Local militia, </a:t>
            </a:r>
            <a:r>
              <a:rPr lang="en-US" b="1" dirty="0">
                <a:solidFill>
                  <a:srgbClr val="FFFF00"/>
                </a:solidFill>
                <a:effectLst/>
                <a:ea typeface="Verdana" pitchFamily="34" charset="0"/>
                <a:cs typeface="Verdana" pitchFamily="34" charset="0"/>
              </a:rPr>
              <a:t>minutemen</a:t>
            </a:r>
            <a:r>
              <a:rPr lang="en-US" dirty="0">
                <a:solidFill>
                  <a:prstClr val="black"/>
                </a:solidFill>
                <a:effectLst/>
                <a:ea typeface="Verdana" pitchFamily="34" charset="0"/>
                <a:cs typeface="Verdana" pitchFamily="34" charset="0"/>
              </a:rPr>
              <a:t>, readied for battle.</a:t>
            </a:r>
            <a:endParaRPr lang="en-US" dirty="0">
              <a:solidFill>
                <a:prstClr val="black">
                  <a:lumMod val="95000"/>
                  <a:lumOff val="5000"/>
                </a:prstClr>
              </a:solidFill>
              <a:effectLst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598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 to Revolution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Main Idea #2 – Armed conflict between British Soldiers and colonists broke out with the “shot heard ‘round the world.”</a:t>
            </a:r>
          </a:p>
          <a:p>
            <a:pPr lvl="1">
              <a:spcBef>
                <a:spcPct val="20000"/>
              </a:spcBef>
            </a:pPr>
            <a:r>
              <a:rPr lang="en-US" altLang="en-US" b="1" dirty="0">
                <a:solidFill>
                  <a:srgbClr val="0D0D0D"/>
                </a:solidFill>
                <a:effectLst/>
              </a:rPr>
              <a:t> Battles at Lexington and Concord</a:t>
            </a:r>
          </a:p>
          <a:p>
            <a:pPr lvl="2">
              <a:spcBef>
                <a:spcPct val="20000"/>
              </a:spcBef>
            </a:pPr>
            <a:r>
              <a:rPr lang="en-US" altLang="en-US" dirty="0">
                <a:solidFill>
                  <a:srgbClr val="000000"/>
                </a:solidFill>
                <a:effectLst/>
              </a:rPr>
              <a:t>April 19, 1775– British troops arrived in Lexington and colonists fire the </a:t>
            </a:r>
            <a:r>
              <a:rPr lang="ja-JP" altLang="en-US" dirty="0">
                <a:solidFill>
                  <a:srgbClr val="000000"/>
                </a:solidFill>
                <a:effectLst/>
              </a:rPr>
              <a:t>“</a:t>
            </a:r>
            <a:r>
              <a:rPr lang="en-US" altLang="ja-JP" dirty="0">
                <a:solidFill>
                  <a:srgbClr val="000000"/>
                </a:solidFill>
                <a:effectLst/>
              </a:rPr>
              <a:t>shot heard </a:t>
            </a:r>
            <a:r>
              <a:rPr lang="ja-JP" altLang="en-US" dirty="0">
                <a:solidFill>
                  <a:srgbClr val="000000"/>
                </a:solidFill>
                <a:effectLst/>
              </a:rPr>
              <a:t>‘</a:t>
            </a:r>
            <a:r>
              <a:rPr lang="en-US" altLang="ja-JP" dirty="0">
                <a:solidFill>
                  <a:srgbClr val="000000"/>
                </a:solidFill>
                <a:effectLst/>
              </a:rPr>
              <a:t>round the world.</a:t>
            </a:r>
            <a:r>
              <a:rPr lang="ja-JP" altLang="en-US" dirty="0">
                <a:solidFill>
                  <a:srgbClr val="000000"/>
                </a:solidFill>
                <a:effectLst/>
              </a:rPr>
              <a:t>”</a:t>
            </a:r>
            <a:endParaRPr lang="en-US" altLang="ja-JP" dirty="0">
              <a:solidFill>
                <a:srgbClr val="000000"/>
              </a:solidFill>
              <a:effectLst/>
            </a:endParaRPr>
          </a:p>
          <a:p>
            <a:pPr lvl="2">
              <a:spcBef>
                <a:spcPct val="20000"/>
              </a:spcBef>
            </a:pPr>
            <a:r>
              <a:rPr lang="en-US" altLang="en-US" dirty="0">
                <a:solidFill>
                  <a:srgbClr val="000000"/>
                </a:solidFill>
                <a:effectLst/>
              </a:rPr>
              <a:t>British </a:t>
            </a:r>
            <a:r>
              <a:rPr lang="en-US" altLang="en-US" b="1" dirty="0">
                <a:solidFill>
                  <a:srgbClr val="FFFF00"/>
                </a:solidFill>
                <a:effectLst/>
              </a:rPr>
              <a:t>Redcoats</a:t>
            </a:r>
            <a:r>
              <a:rPr lang="en-US" altLang="en-US" dirty="0">
                <a:solidFill>
                  <a:srgbClr val="FFFF00"/>
                </a:solidFill>
                <a:effectLst/>
              </a:rPr>
              <a:t> </a:t>
            </a:r>
            <a:r>
              <a:rPr lang="en-US" altLang="en-US" dirty="0">
                <a:solidFill>
                  <a:srgbClr val="000000"/>
                </a:solidFill>
                <a:effectLst/>
              </a:rPr>
              <a:t>continue on to Concord but are forced to retreat back to Boston. Their red uniforms made an easy target for Patriot marksmen.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48472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 to Revolution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Main Idea #3 – The Second Continental Congress created the Continental Army to fight the British.</a:t>
            </a:r>
          </a:p>
          <a:p>
            <a:pPr lvl="1">
              <a:spcBef>
                <a:spcPct val="20000"/>
              </a:spcBef>
            </a:pPr>
            <a:r>
              <a:rPr lang="en-US" altLang="en-US" b="1" dirty="0">
                <a:solidFill>
                  <a:srgbClr val="0D0D0D"/>
                </a:solidFill>
                <a:effectLst/>
              </a:rPr>
              <a:t>Second Continental Congress</a:t>
            </a:r>
          </a:p>
          <a:p>
            <a:pPr lvl="2">
              <a:spcBef>
                <a:spcPct val="20000"/>
              </a:spcBef>
            </a:pPr>
            <a:r>
              <a:rPr lang="en-US" altLang="en-US" dirty="0">
                <a:solidFill>
                  <a:srgbClr val="000000"/>
                </a:solidFill>
                <a:effectLst/>
              </a:rPr>
              <a:t>Delegates from twelve colonies met in Philadelphia in May 1775.</a:t>
            </a:r>
          </a:p>
          <a:p>
            <a:pPr lvl="2">
              <a:spcBef>
                <a:spcPct val="20000"/>
              </a:spcBef>
            </a:pPr>
            <a:r>
              <a:rPr lang="en-US" altLang="en-US" dirty="0">
                <a:solidFill>
                  <a:srgbClr val="000000"/>
                </a:solidFill>
                <a:effectLst/>
              </a:rPr>
              <a:t>Some called for peace, others for war.</a:t>
            </a:r>
          </a:p>
          <a:p>
            <a:pPr lvl="2">
              <a:spcBef>
                <a:spcPct val="20000"/>
              </a:spcBef>
            </a:pPr>
            <a:r>
              <a:rPr lang="en-US" altLang="en-US" dirty="0">
                <a:solidFill>
                  <a:srgbClr val="000000"/>
                </a:solidFill>
                <a:effectLst/>
              </a:rPr>
              <a:t>Compromised—created army but also sent Olive Branch Petition to King George</a:t>
            </a:r>
            <a:endParaRPr lang="en-US" altLang="en-US" dirty="0">
              <a:solidFill>
                <a:srgbClr val="0D0D0D"/>
              </a:solidFill>
              <a:effectLst/>
            </a:endParaRPr>
          </a:p>
          <a:p>
            <a:pPr lvl="1">
              <a:defRPr/>
            </a:pP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ffectLst/>
                <a:ea typeface="Verdana" pitchFamily="34" charset="0"/>
                <a:cs typeface="Verdana" pitchFamily="34" charset="0"/>
              </a:rPr>
              <a:t> </a:t>
            </a:r>
            <a:r>
              <a:rPr lang="en-US" b="1" dirty="0">
                <a:solidFill>
                  <a:prstClr val="black">
                    <a:lumMod val="95000"/>
                    <a:lumOff val="5000"/>
                  </a:prstClr>
                </a:solidFill>
                <a:effectLst/>
                <a:ea typeface="Verdana" pitchFamily="34" charset="0"/>
                <a:cs typeface="Verdana" pitchFamily="34" charset="0"/>
              </a:rPr>
              <a:t>Continental Army</a:t>
            </a:r>
          </a:p>
          <a:p>
            <a:pPr marL="1257300" lvl="2" indent="-182880">
              <a:defRPr/>
            </a:pPr>
            <a:r>
              <a:rPr lang="en-US" dirty="0">
                <a:solidFill>
                  <a:prstClr val="black"/>
                </a:solidFill>
                <a:effectLst/>
                <a:ea typeface="Verdana" pitchFamily="34" charset="0"/>
                <a:cs typeface="Verdana" pitchFamily="34" charset="0"/>
              </a:rPr>
              <a:t>Congress created the </a:t>
            </a:r>
            <a:r>
              <a:rPr lang="en-US" b="1" dirty="0">
                <a:solidFill>
                  <a:srgbClr val="FFFF00"/>
                </a:solidFill>
                <a:effectLst/>
                <a:ea typeface="Verdana" pitchFamily="34" charset="0"/>
                <a:cs typeface="Verdana" pitchFamily="34" charset="0"/>
              </a:rPr>
              <a:t>Continental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effectLst/>
                <a:ea typeface="Verdana" pitchFamily="34" charset="0"/>
                <a:cs typeface="Verdana" pitchFamily="34" charset="0"/>
              </a:rPr>
              <a:t> </a:t>
            </a:r>
            <a:r>
              <a:rPr lang="en-US" b="1" dirty="0">
                <a:solidFill>
                  <a:srgbClr val="FFFF00"/>
                </a:solidFill>
                <a:effectLst/>
                <a:ea typeface="Verdana" pitchFamily="34" charset="0"/>
                <a:cs typeface="Verdana" pitchFamily="34" charset="0"/>
              </a:rPr>
              <a:t>Army</a:t>
            </a:r>
            <a:r>
              <a:rPr lang="en-US" dirty="0">
                <a:solidFill>
                  <a:prstClr val="black"/>
                </a:solidFill>
                <a:effectLst/>
                <a:ea typeface="Verdana" pitchFamily="34" charset="0"/>
                <a:cs typeface="Verdana" pitchFamily="34" charset="0"/>
              </a:rPr>
              <a:t>.</a:t>
            </a:r>
          </a:p>
          <a:p>
            <a:pPr marL="1257300" lvl="2" indent="-182880">
              <a:defRPr/>
            </a:pPr>
            <a:r>
              <a:rPr lang="en-US" dirty="0">
                <a:solidFill>
                  <a:prstClr val="black"/>
                </a:solidFill>
                <a:effectLst/>
                <a:ea typeface="Verdana" pitchFamily="34" charset="0"/>
                <a:cs typeface="Verdana" pitchFamily="34" charset="0"/>
              </a:rPr>
              <a:t>Named a Virginian, </a:t>
            </a:r>
            <a:r>
              <a:rPr lang="en-US" b="1" dirty="0">
                <a:solidFill>
                  <a:srgbClr val="FFFF00"/>
                </a:solidFill>
                <a:effectLst/>
                <a:ea typeface="Verdana" pitchFamily="34" charset="0"/>
                <a:cs typeface="Verdana" pitchFamily="34" charset="0"/>
              </a:rPr>
              <a:t>George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effectLst/>
                <a:ea typeface="Verdana" pitchFamily="34" charset="0"/>
                <a:cs typeface="Verdana" pitchFamily="34" charset="0"/>
              </a:rPr>
              <a:t> </a:t>
            </a:r>
            <a:r>
              <a:rPr lang="en-US" b="1" dirty="0">
                <a:solidFill>
                  <a:srgbClr val="FFFF00"/>
                </a:solidFill>
                <a:effectLst/>
                <a:ea typeface="Verdana" pitchFamily="34" charset="0"/>
                <a:cs typeface="Verdana" pitchFamily="34" charset="0"/>
              </a:rPr>
              <a:t>Washington</a:t>
            </a:r>
            <a:r>
              <a:rPr lang="en-US" dirty="0">
                <a:solidFill>
                  <a:prstClr val="black"/>
                </a:solidFill>
                <a:effectLst/>
                <a:ea typeface="Verdana" pitchFamily="34" charset="0"/>
                <a:cs typeface="Verdana" pitchFamily="34" charset="0"/>
              </a:rPr>
              <a:t>, to command army and prepare for the war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36082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 to Revolution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906350" y="2250375"/>
            <a:ext cx="9387832" cy="693135"/>
          </a:xfrm>
        </p:spPr>
        <p:txBody>
          <a:bodyPr>
            <a:noAutofit/>
          </a:bodyPr>
          <a:lstStyle/>
          <a:p>
            <a:r>
              <a:rPr lang="en-US" b="0" dirty="0">
                <a:effectLst/>
              </a:rPr>
              <a:t>Main Idea #4 – In two early battles, the army lost control of Boston but then regained it.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20000"/>
              </a:spcBef>
              <a:buNone/>
            </a:pPr>
            <a:r>
              <a:rPr lang="en-US" altLang="en-US" b="1" dirty="0">
                <a:solidFill>
                  <a:srgbClr val="0D0D0D"/>
                </a:solidFill>
                <a:effectLst/>
              </a:rPr>
              <a:t>Battle of Bunker Hill</a:t>
            </a:r>
          </a:p>
          <a:p>
            <a:pPr>
              <a:spcBef>
                <a:spcPct val="20000"/>
              </a:spcBef>
            </a:pPr>
            <a:r>
              <a:rPr lang="en-US" altLang="en-US" dirty="0">
                <a:solidFill>
                  <a:srgbClr val="0D0D0D"/>
                </a:solidFill>
                <a:effectLst/>
              </a:rPr>
              <a:t>Patriots attacked British at Fort Ticonderoga on May 10, 1775, to seize large supply of weapons.  </a:t>
            </a:r>
          </a:p>
          <a:p>
            <a:pPr>
              <a:spcBef>
                <a:spcPct val="20000"/>
              </a:spcBef>
            </a:pPr>
            <a:r>
              <a:rPr lang="en-US" altLang="en-US" dirty="0">
                <a:solidFill>
                  <a:srgbClr val="0D0D0D"/>
                </a:solidFill>
                <a:effectLst/>
              </a:rPr>
              <a:t>Colonial forces fortified Breed</a:t>
            </a:r>
            <a:r>
              <a:rPr lang="ja-JP" altLang="en-US" dirty="0">
                <a:solidFill>
                  <a:srgbClr val="0D0D0D"/>
                </a:solidFill>
                <a:effectLst/>
              </a:rPr>
              <a:t>’</a:t>
            </a:r>
            <a:r>
              <a:rPr lang="en-US" altLang="ja-JP" dirty="0">
                <a:solidFill>
                  <a:srgbClr val="0D0D0D"/>
                </a:solidFill>
                <a:effectLst/>
              </a:rPr>
              <a:t>s Hill to prevent British escape from Boston.</a:t>
            </a:r>
          </a:p>
          <a:p>
            <a:pPr>
              <a:spcBef>
                <a:spcPct val="20000"/>
              </a:spcBef>
            </a:pPr>
            <a:r>
              <a:rPr lang="en-US" altLang="en-US" dirty="0">
                <a:solidFill>
                  <a:srgbClr val="0D0D0D"/>
                </a:solidFill>
                <a:effectLst/>
              </a:rPr>
              <a:t>Army of 2,400 Redcoats fought 1,600 Americans at the Battle of Bunker Hill.</a:t>
            </a:r>
          </a:p>
          <a:p>
            <a:pPr>
              <a:spcBef>
                <a:spcPct val="20000"/>
              </a:spcBef>
            </a:pPr>
            <a:r>
              <a:rPr lang="en-US" altLang="en-US" dirty="0">
                <a:solidFill>
                  <a:srgbClr val="0D0D0D"/>
                </a:solidFill>
                <a:effectLst/>
              </a:rPr>
              <a:t>Americans forced to retreat, but only after causing more than 1,000 British casualties.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20000"/>
              </a:spcBef>
              <a:buNone/>
            </a:pPr>
            <a:r>
              <a:rPr lang="en-US" altLang="en-US" b="1" dirty="0">
                <a:solidFill>
                  <a:srgbClr val="0D0D0D"/>
                </a:solidFill>
                <a:effectLst/>
              </a:rPr>
              <a:t>Dorchester Heights</a:t>
            </a:r>
          </a:p>
          <a:p>
            <a:pPr>
              <a:spcBef>
                <a:spcPct val="20000"/>
              </a:spcBef>
            </a:pPr>
            <a:r>
              <a:rPr lang="en-US" altLang="en-US" dirty="0">
                <a:solidFill>
                  <a:srgbClr val="0D0D0D"/>
                </a:solidFill>
                <a:effectLst/>
              </a:rPr>
              <a:t>General Washington arrived in Boston and took command.</a:t>
            </a:r>
          </a:p>
          <a:p>
            <a:pPr>
              <a:spcBef>
                <a:spcPct val="20000"/>
              </a:spcBef>
            </a:pPr>
            <a:r>
              <a:rPr lang="en-US" altLang="en-US" dirty="0">
                <a:solidFill>
                  <a:srgbClr val="0D0D0D"/>
                </a:solidFill>
                <a:effectLst/>
              </a:rPr>
              <a:t>Cannons were brought in from Fort Ticonderoga.</a:t>
            </a:r>
          </a:p>
          <a:p>
            <a:pPr>
              <a:spcBef>
                <a:spcPct val="20000"/>
              </a:spcBef>
            </a:pPr>
            <a:r>
              <a:rPr lang="en-US" altLang="en-US" dirty="0">
                <a:solidFill>
                  <a:srgbClr val="0D0D0D"/>
                </a:solidFill>
                <a:effectLst/>
              </a:rPr>
              <a:t>In March 1776, Washington moved his army to Dorchester Heights and positioned the cannons on Nook</a:t>
            </a:r>
            <a:r>
              <a:rPr lang="ja-JP" altLang="en-US" dirty="0">
                <a:solidFill>
                  <a:srgbClr val="0D0D0D"/>
                </a:solidFill>
                <a:effectLst/>
              </a:rPr>
              <a:t>’</a:t>
            </a:r>
            <a:r>
              <a:rPr lang="en-US" altLang="ja-JP" dirty="0">
                <a:solidFill>
                  <a:srgbClr val="0D0D0D"/>
                </a:solidFill>
                <a:effectLst/>
              </a:rPr>
              <a:t>s Hill.</a:t>
            </a:r>
          </a:p>
          <a:p>
            <a:pPr>
              <a:spcBef>
                <a:spcPct val="20000"/>
              </a:spcBef>
            </a:pPr>
            <a:r>
              <a:rPr lang="en-US" altLang="en-US" dirty="0">
                <a:solidFill>
                  <a:srgbClr val="0D0D0D"/>
                </a:solidFill>
                <a:effectLst/>
              </a:rPr>
              <a:t>The British were forced to retreat from Boston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1085220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27</TotalTime>
  <Words>538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Trebuchet MS</vt:lpstr>
      <vt:lpstr>Verdana</vt:lpstr>
      <vt:lpstr>Berlin</vt:lpstr>
      <vt:lpstr>The Revolution Begins</vt:lpstr>
      <vt:lpstr>Road to Revolution</vt:lpstr>
      <vt:lpstr>Road to Revolution</vt:lpstr>
      <vt:lpstr>Road to Revolution</vt:lpstr>
      <vt:lpstr>Road to Revolution</vt:lpstr>
      <vt:lpstr>Road to Revolution</vt:lpstr>
      <vt:lpstr>Road to Revolution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 to Revolution</dc:title>
  <dc:creator>8th Grade Social Studies</dc:creator>
  <cp:lastModifiedBy>Ryan Kay</cp:lastModifiedBy>
  <cp:revision>5</cp:revision>
  <dcterms:created xsi:type="dcterms:W3CDTF">2014-12-06T17:00:58Z</dcterms:created>
  <dcterms:modified xsi:type="dcterms:W3CDTF">2018-10-11T01:48:07Z</dcterms:modified>
</cp:coreProperties>
</file>