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fld id="{1383C7C1-2AB2-4498-B3EE-1B36D5232620}" type="datetime1">
              <a:rPr lang="en-US" altLang="en-US"/>
              <a:pPr/>
              <a:t>10/3/2018</a:t>
            </a:fld>
            <a:endParaRPr lang="en-US" alt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DF56E3DC-CAF2-41F7-A1B3-E884BF780139}" type="slidenum">
              <a:rPr lang="en-US" altLang="en-US"/>
              <a:pPr/>
              <a:t>‹#›</a:t>
            </a:fld>
            <a:endParaRPr lang="en-US" altLang="en-US"/>
          </a:p>
        </p:txBody>
      </p:sp>
    </p:spTree>
    <p:extLst>
      <p:ext uri="{BB962C8B-B14F-4D97-AF65-F5344CB8AC3E}">
        <p14:creationId xmlns:p14="http://schemas.microsoft.com/office/powerpoint/2010/main" val="23596403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C5B3431-025A-43A2-A177-73409013409C}" type="datetime1">
              <a:rPr lang="en-US" altLang="en-US"/>
              <a:pPr/>
              <a:t>10/3/2018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74D861-6BC8-4845-8DE5-EE9A6A9A21D0}" type="slidenum">
              <a:rPr lang="en-US" altLang="en-US"/>
              <a:pPr/>
              <a:t>‹#›</a:t>
            </a:fld>
            <a:endParaRPr lang="en-US" altLang="en-US"/>
          </a:p>
        </p:txBody>
      </p:sp>
    </p:spTree>
    <p:extLst>
      <p:ext uri="{BB962C8B-B14F-4D97-AF65-F5344CB8AC3E}">
        <p14:creationId xmlns:p14="http://schemas.microsoft.com/office/powerpoint/2010/main" val="293796196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928FE0D8-DEB2-4176-8F2F-311846E7837A}" type="slidenum">
              <a:rPr lang="en-US" altLang="en-US"/>
              <a:pPr/>
              <a:t>‹#›</a:t>
            </a:fld>
            <a:endParaRPr lang="en-US" altLang="en-US"/>
          </a:p>
        </p:txBody>
      </p:sp>
      <p:sp>
        <p:nvSpPr>
          <p:cNvPr id="14" name="Date Placeholder 3"/>
          <p:cNvSpPr>
            <a:spLocks noGrp="1"/>
          </p:cNvSpPr>
          <p:nvPr>
            <p:ph type="dt" sz="half" idx="11"/>
          </p:nvPr>
        </p:nvSpPr>
        <p:spPr/>
        <p:txBody>
          <a:bodyPr/>
          <a:lstStyle>
            <a:lvl1pPr>
              <a:defRPr/>
            </a:lvl1pPr>
          </a:lstStyle>
          <a:p>
            <a:fld id="{327385C0-A3A3-4D1D-BEF0-D24963230B09}" type="datetime1">
              <a:rPr lang="en-US" altLang="en-US"/>
              <a:pPr/>
              <a:t>10/3/2018</a:t>
            </a:fld>
            <a:endParaRPr lang="en-US" alt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201958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FCCEF97-6FF1-44F3-A4C3-4998C52FE493}" type="datetime1">
              <a:rPr lang="en-US" altLang="en-US"/>
              <a:pPr/>
              <a:t>10/3/2018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2EC27172-BF5C-4BCF-9902-27CA9018B76F}" type="slidenum">
              <a:rPr lang="en-US" altLang="en-US"/>
              <a:pPr/>
              <a:t>‹#›</a:t>
            </a:fld>
            <a:endParaRPr lang="en-US" altLang="en-US"/>
          </a:p>
        </p:txBody>
      </p:sp>
    </p:spTree>
    <p:extLst>
      <p:ext uri="{BB962C8B-B14F-4D97-AF65-F5344CB8AC3E}">
        <p14:creationId xmlns:p14="http://schemas.microsoft.com/office/powerpoint/2010/main" val="175119530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fld id="{487C6167-988F-4E65-9FC1-452188ABE938}" type="datetime1">
              <a:rPr lang="en-US" altLang="en-US"/>
              <a:pPr/>
              <a:t>10/3/2018</a:t>
            </a:fld>
            <a:endParaRPr lang="en-US" alt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2943A212-5593-4A15-B420-6E31EB04EDC9}" type="slidenum">
              <a:rPr lang="en-US" altLang="en-US"/>
              <a:pPr/>
              <a:t>‹#›</a:t>
            </a:fld>
            <a:endParaRPr lang="en-US" altLang="en-US"/>
          </a:p>
        </p:txBody>
      </p:sp>
    </p:spTree>
    <p:extLst>
      <p:ext uri="{BB962C8B-B14F-4D97-AF65-F5344CB8AC3E}">
        <p14:creationId xmlns:p14="http://schemas.microsoft.com/office/powerpoint/2010/main" val="32830392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fld id="{63580A49-5517-4B9D-9EAD-CCC93DB4D64B}" type="datetime1">
              <a:rPr lang="en-US" altLang="en-US"/>
              <a:pPr/>
              <a:t>10/3/2018</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364C6053-349C-4145-A8B8-6D74C9695345}" type="slidenum">
              <a:rPr lang="en-US" altLang="en-US"/>
              <a:pPr/>
              <a:t>‹#›</a:t>
            </a:fld>
            <a:endParaRPr lang="en-US" altLang="en-US"/>
          </a:p>
        </p:txBody>
      </p:sp>
    </p:spTree>
    <p:extLst>
      <p:ext uri="{BB962C8B-B14F-4D97-AF65-F5344CB8AC3E}">
        <p14:creationId xmlns:p14="http://schemas.microsoft.com/office/powerpoint/2010/main" val="99086666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fld id="{49CC7FED-DB40-41A7-9C8D-5BBC03432960}" type="datetime1">
              <a:rPr lang="en-US" altLang="en-US"/>
              <a:pPr/>
              <a:t>10/3/2018</a:t>
            </a:fld>
            <a:endParaRPr lang="en-US" alt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99AA38F5-28FD-47A5-9F23-22690C9EF10C}" type="slidenum">
              <a:rPr lang="en-US" altLang="en-US"/>
              <a:pPr/>
              <a:t>‹#›</a:t>
            </a:fld>
            <a:endParaRPr lang="en-US" altLang="en-US"/>
          </a:p>
        </p:txBody>
      </p:sp>
    </p:spTree>
    <p:extLst>
      <p:ext uri="{BB962C8B-B14F-4D97-AF65-F5344CB8AC3E}">
        <p14:creationId xmlns:p14="http://schemas.microsoft.com/office/powerpoint/2010/main" val="182409201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27644AE-0C46-4868-8896-741A96E69413}" type="datetime1">
              <a:rPr lang="en-US" altLang="en-US"/>
              <a:pPr/>
              <a:t>10/3/2018</a:t>
            </a:fld>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C5FF75CF-D938-4741-966E-0BB8B6FE772A}" type="slidenum">
              <a:rPr lang="en-US" altLang="en-US"/>
              <a:pPr/>
              <a:t>‹#›</a:t>
            </a:fld>
            <a:endParaRPr lang="en-US" altLang="en-US"/>
          </a:p>
        </p:txBody>
      </p:sp>
    </p:spTree>
    <p:extLst>
      <p:ext uri="{BB962C8B-B14F-4D97-AF65-F5344CB8AC3E}">
        <p14:creationId xmlns:p14="http://schemas.microsoft.com/office/powerpoint/2010/main" val="154765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Date Placeholder 1"/>
          <p:cNvSpPr>
            <a:spLocks noGrp="1"/>
          </p:cNvSpPr>
          <p:nvPr>
            <p:ph type="dt" sz="half" idx="10"/>
          </p:nvPr>
        </p:nvSpPr>
        <p:spPr/>
        <p:txBody>
          <a:bodyPr/>
          <a:lstStyle>
            <a:lvl1pPr>
              <a:defRPr/>
            </a:lvl1pPr>
          </a:lstStyle>
          <a:p>
            <a:fld id="{7DE39127-84E7-4B70-AE21-B0E87E517779}" type="datetime1">
              <a:rPr lang="en-US" altLang="en-US"/>
              <a:pPr/>
              <a:t>10/3/2018</a:t>
            </a:fld>
            <a:endParaRPr lang="en-US" alt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54FCEBB7-FEC1-4049-BA62-DC69D0C3FDEA}" type="slidenum">
              <a:rPr lang="en-US" altLang="en-US"/>
              <a:pPr/>
              <a:t>‹#›</a:t>
            </a:fld>
            <a:endParaRPr lang="en-US" altLang="en-US"/>
          </a:p>
        </p:txBody>
      </p:sp>
    </p:spTree>
    <p:extLst>
      <p:ext uri="{BB962C8B-B14F-4D97-AF65-F5344CB8AC3E}">
        <p14:creationId xmlns:p14="http://schemas.microsoft.com/office/powerpoint/2010/main" val="421395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822E181B-8D1E-4A37-8242-9B23046CF6C8}" type="slidenum">
              <a:rPr lang="en-US" altLang="en-US"/>
              <a:pPr/>
              <a:t>‹#›</a:t>
            </a:fld>
            <a:endParaRPr lang="en-US" altLang="en-US"/>
          </a:p>
        </p:txBody>
      </p:sp>
      <p:sp>
        <p:nvSpPr>
          <p:cNvPr id="17" name="Date Placeholder 4"/>
          <p:cNvSpPr>
            <a:spLocks noGrp="1"/>
          </p:cNvSpPr>
          <p:nvPr>
            <p:ph type="dt" sz="half" idx="11"/>
          </p:nvPr>
        </p:nvSpPr>
        <p:spPr/>
        <p:txBody>
          <a:bodyPr/>
          <a:lstStyle>
            <a:lvl1pPr>
              <a:defRPr/>
            </a:lvl1pPr>
          </a:lstStyle>
          <a:p>
            <a:fld id="{7C01602C-1548-42BA-B2F6-DFF9743200D0}" type="datetime1">
              <a:rPr lang="en-US" altLang="en-US"/>
              <a:pPr/>
              <a:t>10/3/2018</a:t>
            </a:fld>
            <a:endParaRPr lang="en-US" alt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158874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E260938D-13F0-4BDC-AA2F-D1B9A9BAE531}" type="slidenum">
              <a:rPr lang="en-US" altLang="en-US"/>
              <a:pPr/>
              <a:t>‹#›</a:t>
            </a:fld>
            <a:endParaRPr lang="en-US" alt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fld id="{A0898F36-7719-4877-89A8-C1F1D2B93845}" type="datetime1">
              <a:rPr lang="en-US" altLang="en-US"/>
              <a:pPr/>
              <a:t>10/3/2018</a:t>
            </a:fld>
            <a:endParaRPr lang="en-US" alt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298875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latin typeface="Georgia" panose="02040502050405020303" pitchFamily="18" charset="0"/>
              </a:defRPr>
            </a:lvl1pPr>
          </a:lstStyle>
          <a:p>
            <a:fld id="{38AD5B25-B248-43EE-A40F-002DEFA729F4}" type="datetime1">
              <a:rPr lang="en-US" altLang="en-US"/>
              <a:pPr/>
              <a:t>10/3/2018</a:t>
            </a:fld>
            <a:endParaRPr lang="en-US" alt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ea typeface="+mn-ea"/>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DC7612"/>
                </a:solidFill>
                <a:latin typeface="Georgia" panose="02040502050405020303" pitchFamily="18" charset="0"/>
              </a:defRPr>
            </a:lvl1pPr>
          </a:lstStyle>
          <a:p>
            <a:fld id="{11D65FC6-B616-4347-B061-458C7122D997}" type="slidenum">
              <a:rPr lang="en-US" altLang="en-US"/>
              <a:pPr/>
              <a:t>‹#›</a:t>
            </a:fld>
            <a:endParaRPr lang="en-US" alt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rtl="0" eaLnBrk="0" fontAlgn="base" hangingPunct="0">
        <a:spcBef>
          <a:spcPct val="0"/>
        </a:spcBef>
        <a:spcAft>
          <a:spcPct val="0"/>
        </a:spcAft>
        <a:defRPr sz="3300" kern="1200">
          <a:solidFill>
            <a:srgbClr val="DC7612"/>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DC7612"/>
          </a:solidFill>
          <a:latin typeface="Georgia" charset="0"/>
          <a:ea typeface="ＭＳ Ｐゴシック" charset="-128"/>
          <a:cs typeface="ＭＳ Ｐゴシック" charset="-128"/>
        </a:defRPr>
      </a:lvl2pPr>
      <a:lvl3pPr algn="ctr" rtl="0" eaLnBrk="0" fontAlgn="base" hangingPunct="0">
        <a:spcBef>
          <a:spcPct val="0"/>
        </a:spcBef>
        <a:spcAft>
          <a:spcPct val="0"/>
        </a:spcAft>
        <a:defRPr sz="3300">
          <a:solidFill>
            <a:srgbClr val="DC7612"/>
          </a:solidFill>
          <a:latin typeface="Georgia" charset="0"/>
          <a:ea typeface="ＭＳ Ｐゴシック" charset="-128"/>
          <a:cs typeface="ＭＳ Ｐゴシック" charset="-128"/>
        </a:defRPr>
      </a:lvl3pPr>
      <a:lvl4pPr algn="ctr" rtl="0" eaLnBrk="0" fontAlgn="base" hangingPunct="0">
        <a:spcBef>
          <a:spcPct val="0"/>
        </a:spcBef>
        <a:spcAft>
          <a:spcPct val="0"/>
        </a:spcAft>
        <a:defRPr sz="3300">
          <a:solidFill>
            <a:srgbClr val="DC7612"/>
          </a:solidFill>
          <a:latin typeface="Georgia" charset="0"/>
          <a:ea typeface="ＭＳ Ｐゴシック" charset="-128"/>
          <a:cs typeface="ＭＳ Ｐゴシック" charset="-128"/>
        </a:defRPr>
      </a:lvl4pPr>
      <a:lvl5pPr algn="ctr" rtl="0" eaLnBrk="0" fontAlgn="base" hangingPunct="0">
        <a:spcBef>
          <a:spcPct val="0"/>
        </a:spcBef>
        <a:spcAft>
          <a:spcPct val="0"/>
        </a:spcAft>
        <a:defRPr sz="3300">
          <a:solidFill>
            <a:srgbClr val="DC7612"/>
          </a:solidFill>
          <a:latin typeface="Georgia" charset="0"/>
          <a:ea typeface="ＭＳ Ｐゴシック" charset="-128"/>
          <a:cs typeface="ＭＳ Ｐゴシック" charset="-128"/>
        </a:defRPr>
      </a:lvl5pPr>
      <a:lvl6pPr marL="457200" algn="ctr" rtl="0" fontAlgn="base">
        <a:spcBef>
          <a:spcPct val="0"/>
        </a:spcBef>
        <a:spcAft>
          <a:spcPct val="0"/>
        </a:spcAft>
        <a:defRPr sz="3300">
          <a:solidFill>
            <a:srgbClr val="DC7612"/>
          </a:solidFill>
          <a:latin typeface="Georgia" charset="0"/>
          <a:ea typeface="ＭＳ Ｐゴシック" charset="-128"/>
          <a:cs typeface="ＭＳ Ｐゴシック" charset="-128"/>
        </a:defRPr>
      </a:lvl6pPr>
      <a:lvl7pPr marL="914400" algn="ctr" rtl="0" fontAlgn="base">
        <a:spcBef>
          <a:spcPct val="0"/>
        </a:spcBef>
        <a:spcAft>
          <a:spcPct val="0"/>
        </a:spcAft>
        <a:defRPr sz="3300">
          <a:solidFill>
            <a:srgbClr val="DC7612"/>
          </a:solidFill>
          <a:latin typeface="Georgia" charset="0"/>
          <a:ea typeface="ＭＳ Ｐゴシック" charset="-128"/>
          <a:cs typeface="ＭＳ Ｐゴシック" charset="-128"/>
        </a:defRPr>
      </a:lvl7pPr>
      <a:lvl8pPr marL="1371600" algn="ctr" rtl="0" fontAlgn="base">
        <a:spcBef>
          <a:spcPct val="0"/>
        </a:spcBef>
        <a:spcAft>
          <a:spcPct val="0"/>
        </a:spcAft>
        <a:defRPr sz="3300">
          <a:solidFill>
            <a:srgbClr val="DC7612"/>
          </a:solidFill>
          <a:latin typeface="Georgia" charset="0"/>
          <a:ea typeface="ＭＳ Ｐゴシック" charset="-128"/>
          <a:cs typeface="ＭＳ Ｐゴシック" charset="-128"/>
        </a:defRPr>
      </a:lvl8pPr>
      <a:lvl9pPr marL="1828800" algn="ctr" rtl="0" fontAlgn="base">
        <a:spcBef>
          <a:spcPct val="0"/>
        </a:spcBef>
        <a:spcAft>
          <a:spcPct val="0"/>
        </a:spcAft>
        <a:defRPr sz="3300">
          <a:solidFill>
            <a:srgbClr val="DC7612"/>
          </a:solidFill>
          <a:latin typeface="Georgia"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FA8716"/>
        </a:buClr>
        <a:buSzPct val="75000"/>
        <a:buFont typeface="Wingdings 2" panose="05020102010507070707"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BE0204"/>
        </a:buClr>
        <a:buSzPct val="70000"/>
        <a:buFont typeface="Wingdings" panose="05000000000000000000"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640F10"/>
        </a:buClr>
        <a:buChar char="•"/>
        <a:defRPr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hangingPunct="1"/>
            <a:r>
              <a:rPr lang="en-US" altLang="en-US" cap="none" smtClean="0">
                <a:ea typeface="ＭＳ Ｐゴシック" panose="020B0600070205080204" pitchFamily="34" charset="-128"/>
              </a:rPr>
              <a:t>THE SOUTHERN COLONIES</a:t>
            </a:r>
          </a:p>
        </p:txBody>
      </p:sp>
      <p:sp>
        <p:nvSpPr>
          <p:cNvPr id="13315" name="Title 1"/>
          <p:cNvSpPr>
            <a:spLocks noGrp="1"/>
          </p:cNvSpPr>
          <p:nvPr>
            <p:ph type="ctrTitle"/>
          </p:nvPr>
        </p:nvSpPr>
        <p:spPr/>
        <p:txBody>
          <a:bodyPr/>
          <a:lstStyle/>
          <a:p>
            <a:pPr eaLnBrk="1" hangingPunct="1"/>
            <a:r>
              <a:rPr lang="en-US" altLang="en-US" smtClean="0">
                <a:ea typeface="ＭＳ Ｐゴシック" panose="020B0600070205080204" pitchFamily="34" charset="-128"/>
              </a:rPr>
              <a:t>Chapter 3 Section 1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90000"/>
              </a:lnSpc>
            </a:pPr>
            <a:r>
              <a:rPr lang="en-US" altLang="en-US" sz="2500" dirty="0" smtClean="0">
                <a:ea typeface="ＭＳ Ｐゴシック" panose="020B0600070205080204" pitchFamily="34" charset="-128"/>
              </a:rPr>
              <a:t>Founding a New Colony</a:t>
            </a:r>
          </a:p>
          <a:p>
            <a:pPr lvl="1" eaLnBrk="1" hangingPunct="1">
              <a:lnSpc>
                <a:spcPct val="90000"/>
              </a:lnSpc>
            </a:pPr>
            <a:r>
              <a:rPr lang="en-US" altLang="en-US" sz="2000" dirty="0" smtClean="0">
                <a:ea typeface="ＭＳ Ｐゴシック" panose="020B0600070205080204" pitchFamily="34" charset="-128"/>
              </a:rPr>
              <a:t>1605- Company of English merchants went to the king to get a charter and it was granted in 1606</a:t>
            </a:r>
          </a:p>
          <a:p>
            <a:pPr lvl="1" eaLnBrk="1" hangingPunct="1">
              <a:lnSpc>
                <a:spcPct val="90000"/>
              </a:lnSpc>
            </a:pPr>
            <a:r>
              <a:rPr lang="en-US" altLang="en-US" sz="2000" dirty="0" smtClean="0">
                <a:ea typeface="ＭＳ Ｐゴシック" panose="020B0600070205080204" pitchFamily="34" charset="-128"/>
              </a:rPr>
              <a:t>April 26, 1607- 105 Colonists arrived in America</a:t>
            </a:r>
          </a:p>
          <a:p>
            <a:pPr lvl="1" eaLnBrk="1" hangingPunct="1">
              <a:lnSpc>
                <a:spcPct val="90000"/>
              </a:lnSpc>
            </a:pPr>
            <a:r>
              <a:rPr lang="en-US" altLang="en-US" sz="2000" dirty="0" smtClean="0">
                <a:ea typeface="ＭＳ Ｐゴシック" panose="020B0600070205080204" pitchFamily="34" charset="-128"/>
              </a:rPr>
              <a:t>By May 14, they went 40 miles up the James River and found the FIRST permanent settlement Jamestown</a:t>
            </a:r>
          </a:p>
          <a:p>
            <a:pPr lvl="1" eaLnBrk="1" hangingPunct="1">
              <a:lnSpc>
                <a:spcPct val="90000"/>
              </a:lnSpc>
            </a:pPr>
            <a:r>
              <a:rPr lang="en-US" altLang="en-US" sz="2000" dirty="0" smtClean="0">
                <a:ea typeface="ＭＳ Ｐゴシック" panose="020B0600070205080204" pitchFamily="34" charset="-128"/>
              </a:rPr>
              <a:t>The colonists were very unprepared</a:t>
            </a:r>
          </a:p>
          <a:p>
            <a:pPr lvl="2" eaLnBrk="1" hangingPunct="1">
              <a:lnSpc>
                <a:spcPct val="90000"/>
              </a:lnSpc>
            </a:pPr>
            <a:r>
              <a:rPr lang="en-US" altLang="en-US" sz="1900" dirty="0" smtClean="0">
                <a:ea typeface="ＭＳ Ｐゴシック" panose="020B0600070205080204" pitchFamily="34" charset="-128"/>
              </a:rPr>
              <a:t>By winter 2/3 had </a:t>
            </a:r>
            <a:r>
              <a:rPr lang="en-US" altLang="en-US" sz="1900" dirty="0" smtClean="0">
                <a:ea typeface="ＭＳ Ｐゴシック" panose="020B0600070205080204" pitchFamily="34" charset="-128"/>
              </a:rPr>
              <a:t>passed away</a:t>
            </a:r>
            <a:endParaRPr lang="en-US" altLang="en-US" sz="1900" dirty="0" smtClean="0">
              <a:ea typeface="ＭＳ Ｐゴシック" panose="020B0600070205080204" pitchFamily="34" charset="-128"/>
            </a:endParaRPr>
          </a:p>
          <a:p>
            <a:pPr eaLnBrk="1" hangingPunct="1">
              <a:lnSpc>
                <a:spcPct val="90000"/>
              </a:lnSpc>
            </a:pPr>
            <a:r>
              <a:rPr lang="en-US" altLang="en-US" sz="2500" dirty="0" smtClean="0">
                <a:ea typeface="ＭＳ Ｐゴシック" panose="020B0600070205080204" pitchFamily="34" charset="-128"/>
              </a:rPr>
              <a:t>Powhatan Confederacy</a:t>
            </a:r>
          </a:p>
          <a:p>
            <a:pPr lvl="1" eaLnBrk="1" hangingPunct="1">
              <a:lnSpc>
                <a:spcPct val="90000"/>
              </a:lnSpc>
            </a:pPr>
            <a:r>
              <a:rPr lang="en-US" altLang="en-US" sz="2000" dirty="0" smtClean="0">
                <a:ea typeface="ＭＳ Ｐゴシック" panose="020B0600070205080204" pitchFamily="34" charset="-128"/>
              </a:rPr>
              <a:t>John Smith took over as leader</a:t>
            </a:r>
          </a:p>
          <a:p>
            <a:pPr lvl="1" eaLnBrk="1" hangingPunct="1">
              <a:lnSpc>
                <a:spcPct val="90000"/>
              </a:lnSpc>
            </a:pPr>
            <a:r>
              <a:rPr lang="en-US" altLang="en-US" sz="2000" dirty="0" smtClean="0">
                <a:ea typeface="ＭＳ Ｐゴシック" panose="020B0600070205080204" pitchFamily="34" charset="-128"/>
              </a:rPr>
              <a:t>Built a fort, and created rules that rewarded hard work</a:t>
            </a:r>
          </a:p>
          <a:p>
            <a:pPr lvl="1" eaLnBrk="1" hangingPunct="1">
              <a:lnSpc>
                <a:spcPct val="90000"/>
              </a:lnSpc>
            </a:pPr>
            <a:r>
              <a:rPr lang="en-US" altLang="en-US" sz="2000" dirty="0" smtClean="0">
                <a:ea typeface="ＭＳ Ｐゴシック" panose="020B0600070205080204" pitchFamily="34" charset="-128"/>
              </a:rPr>
              <a:t>Formed an agreement with the Powhatan tribes</a:t>
            </a:r>
          </a:p>
          <a:p>
            <a:pPr lvl="2" eaLnBrk="1" hangingPunct="1">
              <a:lnSpc>
                <a:spcPct val="90000"/>
              </a:lnSpc>
            </a:pPr>
            <a:r>
              <a:rPr lang="en-US" altLang="en-US" sz="1900" dirty="0" smtClean="0">
                <a:ea typeface="ＭＳ Ｐゴシック" panose="020B0600070205080204" pitchFamily="34" charset="-128"/>
              </a:rPr>
              <a:t>Learned to grow corn and were brought food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ea typeface="+mn-ea"/>
                <a:cs typeface="+mn-cs"/>
              </a:rPr>
              <a:t>1609- 400 more settlers arrived</a:t>
            </a:r>
          </a:p>
          <a:p>
            <a:pPr marL="274320" indent="-274320" eaLnBrk="1" fontAlgn="auto" hangingPunct="1">
              <a:spcAft>
                <a:spcPts val="0"/>
              </a:spcAft>
              <a:buFont typeface="Wingdings 2"/>
              <a:buChar char=""/>
              <a:defRPr/>
            </a:pPr>
            <a:r>
              <a:rPr lang="en-US" dirty="0" smtClean="0">
                <a:ea typeface="+mn-ea"/>
                <a:cs typeface="+mn-cs"/>
              </a:rPr>
              <a:t>Bad winter with sickness, and famine hit, in the spring only 60 still alive </a:t>
            </a:r>
          </a:p>
          <a:p>
            <a:pPr marL="274320" indent="-274320" eaLnBrk="1" fontAlgn="auto" hangingPunct="1">
              <a:spcAft>
                <a:spcPts val="0"/>
              </a:spcAft>
              <a:buFont typeface="Wingdings 2"/>
              <a:buChar char=""/>
              <a:defRPr/>
            </a:pPr>
            <a:r>
              <a:rPr lang="en-US" dirty="0" smtClean="0">
                <a:ea typeface="+mn-ea"/>
                <a:cs typeface="+mn-cs"/>
              </a:rPr>
              <a:t>John Rolfe takes over and makes Jamestown a profitable venture</a:t>
            </a:r>
          </a:p>
          <a:p>
            <a:pPr marL="548640" lvl="1" indent="-274320" eaLnBrk="1" fontAlgn="auto" hangingPunct="1">
              <a:spcAft>
                <a:spcPts val="0"/>
              </a:spcAft>
              <a:buFont typeface="Wingdings"/>
              <a:buChar char=""/>
              <a:defRPr/>
            </a:pPr>
            <a:r>
              <a:rPr lang="en-US" dirty="0" smtClean="0">
                <a:ea typeface="+mn-ea"/>
              </a:rPr>
              <a:t>Introduces new type of tobacco</a:t>
            </a:r>
          </a:p>
          <a:p>
            <a:pPr marL="274320" indent="-274320" eaLnBrk="1" fontAlgn="auto" hangingPunct="1">
              <a:spcAft>
                <a:spcPts val="0"/>
              </a:spcAft>
              <a:buFont typeface="Wingdings 2"/>
              <a:buChar char=""/>
              <a:defRPr/>
            </a:pPr>
            <a:r>
              <a:rPr lang="en-US" dirty="0" smtClean="0">
                <a:ea typeface="+mn-ea"/>
                <a:cs typeface="+mn-cs"/>
              </a:rPr>
              <a:t>War in Virginia</a:t>
            </a:r>
          </a:p>
          <a:p>
            <a:pPr marL="548640" lvl="1" indent="-274320" eaLnBrk="1" fontAlgn="auto" hangingPunct="1">
              <a:spcAft>
                <a:spcPts val="0"/>
              </a:spcAft>
              <a:buFont typeface="Wingdings"/>
              <a:buChar char=""/>
              <a:defRPr/>
            </a:pPr>
            <a:r>
              <a:rPr lang="en-US" dirty="0" smtClean="0">
                <a:ea typeface="+mn-ea"/>
              </a:rPr>
              <a:t>Rolfe marries Pocahontas in 1614</a:t>
            </a:r>
          </a:p>
          <a:p>
            <a:pPr marL="548640" lvl="1" indent="-274320" eaLnBrk="1" fontAlgn="auto" hangingPunct="1">
              <a:spcAft>
                <a:spcPts val="0"/>
              </a:spcAft>
              <a:buFont typeface="Wingdings"/>
              <a:buChar char=""/>
              <a:defRPr/>
            </a:pPr>
            <a:r>
              <a:rPr lang="en-US" dirty="0" smtClean="0">
                <a:ea typeface="+mn-ea"/>
              </a:rPr>
              <a:t>She dies in England in 1617</a:t>
            </a:r>
          </a:p>
          <a:p>
            <a:pPr marL="548640" lvl="1" indent="-274320" eaLnBrk="1" fontAlgn="auto" hangingPunct="1">
              <a:spcAft>
                <a:spcPts val="0"/>
              </a:spcAft>
              <a:buFont typeface="Wingdings"/>
              <a:buChar char=""/>
              <a:defRPr/>
            </a:pPr>
            <a:r>
              <a:rPr lang="en-US" dirty="0" smtClean="0">
                <a:ea typeface="+mn-ea"/>
              </a:rPr>
              <a:t>1622- Powhatan leader is killed by Colonists</a:t>
            </a:r>
          </a:p>
          <a:p>
            <a:pPr marL="548640" lvl="1" indent="-274320" eaLnBrk="1" fontAlgn="auto" hangingPunct="1">
              <a:spcAft>
                <a:spcPts val="0"/>
              </a:spcAft>
              <a:buFont typeface="Wingdings"/>
              <a:buChar char=""/>
              <a:defRPr/>
            </a:pPr>
            <a:r>
              <a:rPr lang="en-US" dirty="0" smtClean="0">
                <a:ea typeface="+mn-ea"/>
              </a:rPr>
              <a:t>Powhatan people attack the colonists</a:t>
            </a:r>
          </a:p>
          <a:p>
            <a:pPr marL="548640" lvl="1" indent="-274320" eaLnBrk="1" fontAlgn="auto" hangingPunct="1">
              <a:spcAft>
                <a:spcPts val="0"/>
              </a:spcAft>
              <a:buFont typeface="Wingdings"/>
              <a:buChar char=""/>
              <a:defRPr/>
            </a:pPr>
            <a:r>
              <a:rPr lang="en-US" dirty="0" smtClean="0">
                <a:ea typeface="+mn-ea"/>
              </a:rPr>
              <a:t>War continues for 20 years</a:t>
            </a:r>
          </a:p>
          <a:p>
            <a:pPr marL="548640" lvl="1" indent="-274320" eaLnBrk="1" fontAlgn="auto" hangingPunct="1">
              <a:spcAft>
                <a:spcPts val="0"/>
              </a:spcAft>
              <a:buFont typeface="Wingdings"/>
              <a:buChar char=""/>
              <a:defRPr/>
            </a:pPr>
            <a:r>
              <a:rPr lang="en-US" dirty="0" smtClean="0">
                <a:ea typeface="+mn-ea"/>
              </a:rPr>
              <a:t>1624- Virginia goes to a royal colony that the governor is chosen by the king.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16387" name="Content Placeholder 2"/>
          <p:cNvSpPr>
            <a:spLocks noGrp="1"/>
          </p:cNvSpPr>
          <p:nvPr>
            <p:ph sz="quarter" idx="1"/>
          </p:nvPr>
        </p:nvSpPr>
        <p:spPr>
          <a:xfrm>
            <a:off x="301625" y="1527175"/>
            <a:ext cx="8504238" cy="4572000"/>
          </a:xfrm>
        </p:spPr>
        <p:txBody>
          <a:bodyPr/>
          <a:lstStyle/>
          <a:p>
            <a:pPr eaLnBrk="1" hangingPunct="1"/>
            <a:r>
              <a:rPr lang="en-US" altLang="en-US" smtClean="0">
                <a:ea typeface="ＭＳ Ｐゴシック" panose="020B0600070205080204" pitchFamily="34" charset="-128"/>
              </a:rPr>
              <a:t>Daily Life in Virginia</a:t>
            </a:r>
          </a:p>
          <a:p>
            <a:pPr lvl="1" eaLnBrk="1" hangingPunct="1"/>
            <a:r>
              <a:rPr lang="en-US" altLang="en-US" smtClean="0">
                <a:ea typeface="ＭＳ Ｐゴシック" panose="020B0600070205080204" pitchFamily="34" charset="-128"/>
              </a:rPr>
              <a:t>Headright System</a:t>
            </a:r>
          </a:p>
          <a:p>
            <a:pPr lvl="1" eaLnBrk="1" hangingPunct="1"/>
            <a:r>
              <a:rPr lang="en-US" altLang="en-US" smtClean="0">
                <a:ea typeface="ＭＳ Ｐゴシック" panose="020B0600070205080204" pitchFamily="34" charset="-128"/>
              </a:rPr>
              <a:t>People didn’t live in towns that much but in scattered farms</a:t>
            </a:r>
          </a:p>
          <a:p>
            <a:pPr lvl="1" eaLnBrk="1" hangingPunct="1"/>
            <a:r>
              <a:rPr lang="en-US" altLang="en-US" smtClean="0">
                <a:ea typeface="ＭＳ Ｐゴシック" panose="020B0600070205080204" pitchFamily="34" charset="-128"/>
              </a:rPr>
              <a:t>Some wealthy owners created large plantations where items such as tobacco were grown</a:t>
            </a:r>
          </a:p>
          <a:p>
            <a:pPr lvl="1" eaLnBrk="1" hangingPunct="1"/>
            <a:r>
              <a:rPr lang="en-US" altLang="en-US" smtClean="0">
                <a:ea typeface="ＭＳ Ｐゴシック" panose="020B0600070205080204" pitchFamily="34" charset="-128"/>
              </a:rPr>
              <a:t>Under the Headright system, the London land company’s would give 50 acres of land to those who paid their own way, if they brought people with them they could get an additional 50 acres, so the wealthy who brought lots of servants received lots of land.</a:t>
            </a:r>
          </a:p>
          <a:p>
            <a:pPr eaLnBrk="1" hangingPunct="1">
              <a:buFont typeface="Wingdings 2" panose="05020102010507070707" pitchFamily="18" charset="2"/>
              <a:buNone/>
            </a:pPr>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17411" name="Content Placeholder 2"/>
          <p:cNvSpPr>
            <a:spLocks noGrp="1"/>
          </p:cNvSpPr>
          <p:nvPr>
            <p:ph sz="quarter" idx="1"/>
          </p:nvPr>
        </p:nvSpPr>
        <p:spPr>
          <a:xfrm>
            <a:off x="301625" y="1527175"/>
            <a:ext cx="8504238" cy="4572000"/>
          </a:xfrm>
        </p:spPr>
        <p:txBody>
          <a:bodyPr/>
          <a:lstStyle/>
          <a:p>
            <a:pPr eaLnBrk="1" hangingPunct="1"/>
            <a:r>
              <a:rPr lang="en-US" altLang="en-US" smtClean="0">
                <a:ea typeface="ＭＳ Ｐゴシック" panose="020B0600070205080204" pitchFamily="34" charset="-128"/>
              </a:rPr>
              <a:t>Labor in Virginia</a:t>
            </a:r>
          </a:p>
          <a:p>
            <a:pPr lvl="1" eaLnBrk="1" hangingPunct="1"/>
            <a:r>
              <a:rPr lang="en-US" altLang="en-US" smtClean="0">
                <a:ea typeface="ＭＳ Ｐゴシック" panose="020B0600070205080204" pitchFamily="34" charset="-128"/>
              </a:rPr>
              <a:t>Very high death rates in Virginia, led to a lack of workers.</a:t>
            </a:r>
          </a:p>
          <a:p>
            <a:pPr lvl="1" eaLnBrk="1" hangingPunct="1"/>
            <a:r>
              <a:rPr lang="en-US" altLang="en-US" smtClean="0">
                <a:ea typeface="ＭＳ Ｐゴシック" panose="020B0600070205080204" pitchFamily="34" charset="-128"/>
              </a:rPr>
              <a:t>Many workers were indentured servants (worked for 4 -7 years to pay off debt)</a:t>
            </a:r>
          </a:p>
          <a:p>
            <a:pPr eaLnBrk="1" hangingPunct="1"/>
            <a:r>
              <a:rPr lang="en-US" altLang="en-US" smtClean="0">
                <a:ea typeface="ＭＳ Ｐゴシック" panose="020B0600070205080204" pitchFamily="34" charset="-128"/>
              </a:rPr>
              <a:t>Expansion of Slavery	</a:t>
            </a:r>
          </a:p>
          <a:p>
            <a:pPr lvl="1" eaLnBrk="1" hangingPunct="1"/>
            <a:r>
              <a:rPr lang="en-US" altLang="en-US" smtClean="0">
                <a:ea typeface="ＭＳ Ｐゴシック" panose="020B0600070205080204" pitchFamily="34" charset="-128"/>
              </a:rPr>
              <a:t>1619- Dutch brought Africans workers to Virginia</a:t>
            </a:r>
          </a:p>
          <a:p>
            <a:pPr lvl="1" eaLnBrk="1" hangingPunct="1"/>
            <a:r>
              <a:rPr lang="en-US" altLang="en-US" smtClean="0">
                <a:ea typeface="ＭＳ Ｐゴシック" panose="020B0600070205080204" pitchFamily="34" charset="-128"/>
              </a:rPr>
              <a:t>Some were servants, others were slaves</a:t>
            </a:r>
          </a:p>
          <a:p>
            <a:pPr lvl="1" eaLnBrk="1" hangingPunct="1"/>
            <a:r>
              <a:rPr lang="en-US" altLang="en-US" smtClean="0">
                <a:ea typeface="ＭＳ Ｐゴシック" panose="020B0600070205080204" pitchFamily="34" charset="-128"/>
              </a:rPr>
              <a:t>Price of slavery fell and labor shortages caused slavery to increase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18435" name="Content Placeholder 2"/>
          <p:cNvSpPr>
            <a:spLocks noGrp="1"/>
          </p:cNvSpPr>
          <p:nvPr>
            <p:ph sz="quarter" idx="1"/>
          </p:nvPr>
        </p:nvSpPr>
        <p:spPr>
          <a:xfrm>
            <a:off x="301625" y="1527175"/>
            <a:ext cx="8504238" cy="4572000"/>
          </a:xfrm>
        </p:spPr>
        <p:txBody>
          <a:bodyPr/>
          <a:lstStyle/>
          <a:p>
            <a:pPr eaLnBrk="1" hangingPunct="1"/>
            <a:r>
              <a:rPr lang="en-US" altLang="en-US" smtClean="0">
                <a:ea typeface="ＭＳ Ｐゴシック" panose="020B0600070205080204" pitchFamily="34" charset="-128"/>
              </a:rPr>
              <a:t>Bacon’s Rebellion</a:t>
            </a:r>
          </a:p>
          <a:p>
            <a:pPr lvl="1" eaLnBrk="1" hangingPunct="1"/>
            <a:r>
              <a:rPr lang="en-US" altLang="en-US" smtClean="0">
                <a:ea typeface="ＭＳ Ｐゴシック" panose="020B0600070205080204" pitchFamily="34" charset="-128"/>
              </a:rPr>
              <a:t>A rise in Taxes and lack of protection in Jamestown caused protests</a:t>
            </a:r>
          </a:p>
          <a:p>
            <a:pPr lvl="1" eaLnBrk="1" hangingPunct="1"/>
            <a:r>
              <a:rPr lang="en-US" altLang="en-US" smtClean="0">
                <a:ea typeface="ＭＳ Ｐゴシック" panose="020B0600070205080204" pitchFamily="34" charset="-128"/>
              </a:rPr>
              <a:t>1676- Group led by Nathaniel Bacon attacked some peaceful native Americans, which hurt trade, when the government tried stop him, they attacked the colony and burned Jamestown.</a:t>
            </a:r>
          </a:p>
          <a:p>
            <a:pPr eaLnBrk="1" hangingPunct="1"/>
            <a:r>
              <a:rPr lang="en-US" altLang="en-US" smtClean="0">
                <a:ea typeface="ＭＳ Ｐゴシック" panose="020B0600070205080204" pitchFamily="34" charset="-128"/>
              </a:rPr>
              <a:t>Other Southern Colonies</a:t>
            </a:r>
          </a:p>
          <a:p>
            <a:pPr lvl="1" eaLnBrk="1" hangingPunct="1"/>
            <a:r>
              <a:rPr lang="en-US" altLang="en-US" smtClean="0">
                <a:ea typeface="ＭＳ Ｐゴシック" panose="020B0600070205080204" pitchFamily="34" charset="-128"/>
              </a:rPr>
              <a:t>Maryland</a:t>
            </a:r>
          </a:p>
          <a:p>
            <a:pPr lvl="2" eaLnBrk="1" hangingPunct="1"/>
            <a:r>
              <a:rPr lang="en-US" altLang="en-US" smtClean="0">
                <a:ea typeface="ＭＳ Ｐゴシック" panose="020B0600070205080204" pitchFamily="34" charset="-128"/>
              </a:rPr>
              <a:t>Established by George Calvert (Lord of Baltimore) for a place for the English Catholics to go to</a:t>
            </a:r>
          </a:p>
          <a:p>
            <a:pPr lvl="2" eaLnBrk="1" hangingPunct="1"/>
            <a:r>
              <a:rPr lang="en-US" altLang="en-US" smtClean="0">
                <a:ea typeface="ＭＳ Ｐゴシック" panose="020B0600070205080204" pitchFamily="34" charset="-128"/>
              </a:rPr>
              <a:t>Charter was actually given to his son Cecilius who named the colony after Queen Mary </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altLang="en-US" smtClean="0">
                <a:ea typeface="ＭＳ Ｐゴシック" panose="020B0600070205080204" pitchFamily="34" charset="-128"/>
              </a:rPr>
              <a:t>Maryland (continued)</a:t>
            </a:r>
          </a:p>
          <a:p>
            <a:pPr lvl="1" eaLnBrk="1" hangingPunct="1"/>
            <a:r>
              <a:rPr lang="en-US" altLang="en-US" smtClean="0">
                <a:ea typeface="ＭＳ Ｐゴシック" panose="020B0600070205080204" pitchFamily="34" charset="-128"/>
              </a:rPr>
              <a:t>Was suppose to be a proprietary colony (owned by an individual or a couple of people) </a:t>
            </a:r>
          </a:p>
          <a:p>
            <a:pPr lvl="1" eaLnBrk="1" hangingPunct="1"/>
            <a:r>
              <a:rPr lang="en-US" altLang="en-US" smtClean="0">
                <a:ea typeface="ＭＳ Ｐゴシック" panose="020B0600070205080204" pitchFamily="34" charset="-128"/>
              </a:rPr>
              <a:t>Economy on farming, raising cattle and hogs</a:t>
            </a:r>
          </a:p>
          <a:p>
            <a:pPr lvl="1" eaLnBrk="1" hangingPunct="1"/>
            <a:r>
              <a:rPr lang="en-US" altLang="en-US" smtClean="0">
                <a:ea typeface="ＭＳ Ｐゴシック" panose="020B0600070205080204" pitchFamily="34" charset="-128"/>
              </a:rPr>
              <a:t>Protestants started to move to the colony as well, led to conflict between the them and the Catholics</a:t>
            </a:r>
          </a:p>
          <a:p>
            <a:pPr lvl="1" eaLnBrk="1" hangingPunct="1"/>
            <a:r>
              <a:rPr lang="en-US" altLang="en-US" smtClean="0">
                <a:ea typeface="ＭＳ Ｐゴシック" panose="020B0600070205080204" pitchFamily="34" charset="-128"/>
              </a:rPr>
              <a:t>Toleration Act of 1649</a:t>
            </a:r>
          </a:p>
          <a:p>
            <a:pPr lvl="2" eaLnBrk="1" hangingPunct="1"/>
            <a:r>
              <a:rPr lang="en-US" altLang="en-US" smtClean="0">
                <a:ea typeface="ＭＳ Ｐゴシック" panose="020B0600070205080204" pitchFamily="34" charset="-128"/>
              </a:rPr>
              <a:t>Bill made it a crime to restrict religious rights of Christians</a:t>
            </a:r>
          </a:p>
          <a:p>
            <a:pPr lvl="2" eaLnBrk="1" hangingPunct="1"/>
            <a:r>
              <a:rPr lang="en-US" altLang="en-US" smtClean="0">
                <a:ea typeface="ＭＳ Ｐゴシック" panose="020B0600070205080204" pitchFamily="34" charset="-128"/>
              </a:rPr>
              <a:t>First bill supporting religious tolerance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altLang="en-US" dirty="0" smtClean="0">
                <a:ea typeface="ＭＳ Ｐゴシック" panose="020B0600070205080204" pitchFamily="34" charset="-128"/>
              </a:rPr>
              <a:t>Carolinas and Georgia</a:t>
            </a:r>
          </a:p>
          <a:p>
            <a:pPr lvl="1" eaLnBrk="1" hangingPunct="1"/>
            <a:r>
              <a:rPr lang="en-US" altLang="en-US" dirty="0" smtClean="0">
                <a:ea typeface="ＭＳ Ｐゴシック" panose="020B0600070205080204" pitchFamily="34" charset="-128"/>
              </a:rPr>
              <a:t>Use to be </a:t>
            </a:r>
            <a:r>
              <a:rPr lang="en-US" altLang="en-US" dirty="0" smtClean="0">
                <a:ea typeface="ＭＳ Ｐゴシック" panose="020B0600070205080204" pitchFamily="34" charset="-128"/>
              </a:rPr>
              <a:t>one </a:t>
            </a:r>
            <a:r>
              <a:rPr lang="en-US" altLang="en-US" dirty="0" smtClean="0">
                <a:ea typeface="ＭＳ Ｐゴシック" panose="020B0600070205080204" pitchFamily="34" charset="-128"/>
              </a:rPr>
              <a:t>large colony, then broke apart in 1712</a:t>
            </a:r>
          </a:p>
          <a:p>
            <a:pPr lvl="1" eaLnBrk="1" hangingPunct="1"/>
            <a:r>
              <a:rPr lang="en-US" altLang="en-US" dirty="0" smtClean="0">
                <a:ea typeface="ＭＳ Ｐゴシック" panose="020B0600070205080204" pitchFamily="34" charset="-128"/>
              </a:rPr>
              <a:t>North Carolina residents were Virginians who moved south</a:t>
            </a:r>
          </a:p>
          <a:p>
            <a:pPr lvl="1" eaLnBrk="1" hangingPunct="1"/>
            <a:r>
              <a:rPr lang="en-US" altLang="en-US" dirty="0" smtClean="0">
                <a:ea typeface="ＭＳ Ｐゴシック" panose="020B0600070205080204" pitchFamily="34" charset="-128"/>
              </a:rPr>
              <a:t>South Carolina was made up of people who were immigrating from Europe</a:t>
            </a:r>
          </a:p>
          <a:p>
            <a:pPr lvl="1" eaLnBrk="1" hangingPunct="1"/>
            <a:r>
              <a:rPr lang="en-US" altLang="en-US" dirty="0" smtClean="0">
                <a:ea typeface="ＭＳ Ｐゴシック" panose="020B0600070205080204" pitchFamily="34" charset="-128"/>
              </a:rPr>
              <a:t>Georgia was formed as a debtors colony and shield from the Spanish by James Oglethorpe</a:t>
            </a:r>
          </a:p>
          <a:p>
            <a:pPr lvl="1" eaLnBrk="1" hangingPunct="1"/>
            <a:r>
              <a:rPr lang="en-US" altLang="en-US" dirty="0" smtClean="0">
                <a:ea typeface="ＭＳ Ｐゴシック" panose="020B0600070205080204" pitchFamily="34" charset="-128"/>
              </a:rPr>
              <a:t>Oglethorpe outlawed slavery and limited land grant size, but that ended leading to large rice plantations worked by slaves.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DC7612"/>
                </a:solidFill>
                <a:ea typeface="ＭＳ Ｐゴシック" panose="020B0600070205080204" pitchFamily="34" charset="-128"/>
              </a:rPr>
              <a:t>The Southern Colonies</a:t>
            </a:r>
          </a:p>
        </p:txBody>
      </p:sp>
      <p:sp>
        <p:nvSpPr>
          <p:cNvPr id="21507" name="Content Placeholder 2"/>
          <p:cNvSpPr>
            <a:spLocks noGrp="1"/>
          </p:cNvSpPr>
          <p:nvPr>
            <p:ph sz="quarter" idx="1"/>
          </p:nvPr>
        </p:nvSpPr>
        <p:spPr>
          <a:xfrm>
            <a:off x="301625" y="1527175"/>
            <a:ext cx="8504238" cy="4572000"/>
          </a:xfrm>
        </p:spPr>
        <p:txBody>
          <a:bodyPr/>
          <a:lstStyle/>
          <a:p>
            <a:pPr eaLnBrk="1" hangingPunct="1"/>
            <a:r>
              <a:rPr lang="en-US" altLang="en-US" smtClean="0">
                <a:ea typeface="ＭＳ Ｐゴシック" panose="020B0600070205080204" pitchFamily="34" charset="-128"/>
              </a:rPr>
              <a:t>Economies of the Southern Colonies</a:t>
            </a:r>
          </a:p>
          <a:p>
            <a:pPr lvl="1" eaLnBrk="1" hangingPunct="1"/>
            <a:r>
              <a:rPr lang="en-US" altLang="en-US" smtClean="0">
                <a:ea typeface="ＭＳ Ｐゴシック" panose="020B0600070205080204" pitchFamily="34" charset="-128"/>
              </a:rPr>
              <a:t>Depended on Agriculture, and needed the other colonies to get shipping material</a:t>
            </a:r>
          </a:p>
          <a:p>
            <a:pPr lvl="1" eaLnBrk="1" hangingPunct="1"/>
            <a:r>
              <a:rPr lang="en-US" altLang="en-US" smtClean="0">
                <a:ea typeface="ＭＳ Ｐゴシック" panose="020B0600070205080204" pitchFamily="34" charset="-128"/>
              </a:rPr>
              <a:t>Grew Cash crops such as tobacco, rice and indigo</a:t>
            </a:r>
          </a:p>
          <a:p>
            <a:pPr lvl="1" eaLnBrk="1" hangingPunct="1"/>
            <a:r>
              <a:rPr lang="en-US" altLang="en-US" smtClean="0">
                <a:ea typeface="ＭＳ Ｐゴシック" panose="020B0600070205080204" pitchFamily="34" charset="-128"/>
              </a:rPr>
              <a:t>Needed large amount of labor to farm the plantations so Slavery became the norm</a:t>
            </a:r>
          </a:p>
          <a:p>
            <a:pPr lvl="1" eaLnBrk="1" hangingPunct="1"/>
            <a:r>
              <a:rPr lang="en-US" altLang="en-US" smtClean="0">
                <a:ea typeface="ＭＳ Ｐゴシック" panose="020B0600070205080204" pitchFamily="34" charset="-128"/>
              </a:rPr>
              <a:t>Slave Codes were passed to control the large populations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275</TotalTime>
  <Words>601</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ＭＳ Ｐゴシック</vt:lpstr>
      <vt:lpstr>Georgia</vt:lpstr>
      <vt:lpstr>Wingdings 2</vt:lpstr>
      <vt:lpstr>Wingdings</vt:lpstr>
      <vt:lpstr>Calibri</vt:lpstr>
      <vt:lpstr>Civic</vt:lpstr>
      <vt:lpstr>Chapter 3 Section 1 </vt:lpstr>
      <vt:lpstr>The Southern Colonies</vt:lpstr>
      <vt:lpstr>The Southern Colonies</vt:lpstr>
      <vt:lpstr>The Southern Colonies</vt:lpstr>
      <vt:lpstr>The Southern Colonies</vt:lpstr>
      <vt:lpstr>The Southern Colonies</vt:lpstr>
      <vt:lpstr>The Southern Colonies</vt:lpstr>
      <vt:lpstr>The Southern Colonies</vt:lpstr>
      <vt:lpstr>The Southern Colonies</vt:lpstr>
    </vt:vector>
  </TitlesOfParts>
  <Company>Weeping Water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Section 1</dc:title>
  <dc:creator>8th Grade Social Studies</dc:creator>
  <cp:lastModifiedBy>Windows User</cp:lastModifiedBy>
  <cp:revision>5</cp:revision>
  <dcterms:created xsi:type="dcterms:W3CDTF">2012-09-25T15:33:03Z</dcterms:created>
  <dcterms:modified xsi:type="dcterms:W3CDTF">2018-10-03T14:50:15Z</dcterms:modified>
</cp:coreProperties>
</file>