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5" r:id="rId3"/>
    <p:sldId id="276" r:id="rId4"/>
    <p:sldId id="277" r:id="rId5"/>
    <p:sldId id="257" r:id="rId6"/>
    <p:sldId id="258" r:id="rId7"/>
    <p:sldId id="259" r:id="rId8"/>
    <p:sldId id="27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9" r:id="rId18"/>
    <p:sldId id="268" r:id="rId19"/>
    <p:sldId id="269" r:id="rId20"/>
    <p:sldId id="270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8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4A0327-81EE-4C04-9785-6687581F9C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A734F0-4530-43F1-8209-052E3217650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842EAB-0D3F-460C-B744-ECE62894A8C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11F599-6815-4C3E-BAD9-737DDD5F4E92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BD5FBC-7055-4406-92E6-4B04665197E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6B1A77-2E9A-4A14-BD6A-3BAFAFC6375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A8B5C-7AF1-4970-970D-008E76F85C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1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30097-80DD-4825-B2B2-C12690822A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2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58E03-60CF-4558-9B5D-11B0446978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7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AB88E-63F8-46FB-8C2D-92D376F112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70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9AA81-7551-4A03-ACD9-3B64DBC5B9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59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FD85A-4B01-4E12-8C4F-7F61496E4C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06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ED49F-05D5-4926-A66D-EFDF401BB7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45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27E48-957E-42C8-BE55-71436EC24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04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6D942-73CA-43EF-9617-E81B1500C5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91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1030-BFCB-418B-8086-233540A57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91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2CA7B-53B4-4663-AA0B-B9920C9FB4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59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39B9DB-B4CB-4288-AE43-040328AC7E4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30.jpeg"/><Relationship Id="rId4" Type="http://schemas.openxmlformats.org/officeDocument/2006/relationships/hyperlink" Target="http://upload.wikimedia.org/wikipedia/commons/1/1b/Virginia_dare_stamp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3/JamesIEngland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a/Wpdms_virginia_company_plymouth_council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32.jpeg"/><Relationship Id="rId4" Type="http://schemas.openxmlformats.org/officeDocument/2006/relationships/hyperlink" Target="http://upload.wikimedia.org/wikipedia/commons/6/63/JamesIEngland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b/b7/Susan_Constant_Stern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36.jpeg"/><Relationship Id="rId5" Type="http://schemas.openxmlformats.org/officeDocument/2006/relationships/hyperlink" Target="http://upload.wikimedia.org/wikipedia/en/f/f1/Captain_John_Smith.JPG" TargetMode="Externa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23.xml"/><Relationship Id="rId7" Type="http://schemas.openxmlformats.org/officeDocument/2006/relationships/image" Target="../media/image26.png"/><Relationship Id="rId2" Type="http://schemas.openxmlformats.org/officeDocument/2006/relationships/tags" Target="../tags/tag22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Relationship Id="rId9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40.jpeg"/><Relationship Id="rId4" Type="http://schemas.openxmlformats.org/officeDocument/2006/relationships/hyperlink" Target="http://upload.wikimedia.org/wikipedia/en/b/b4/Pocahontas-633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hyperlink" Target="World_Atlas/World_Atlas.exe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slide" Target="slide6.xml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://www.glencoe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42.emf"/><Relationship Id="rId2" Type="http://schemas.openxmlformats.org/officeDocument/2006/relationships/tags" Target="../tags/tag2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43.emf"/><Relationship Id="rId2" Type="http://schemas.openxmlformats.org/officeDocument/2006/relationships/tags" Target="../tags/tag3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44.emf"/><Relationship Id="rId2" Type="http://schemas.openxmlformats.org/officeDocument/2006/relationships/tags" Target="../tags/tag3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45.emf"/><Relationship Id="rId2" Type="http://schemas.openxmlformats.org/officeDocument/2006/relationships/tags" Target="../tags/tag3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46.emf"/><Relationship Id="rId2" Type="http://schemas.openxmlformats.org/officeDocument/2006/relationships/tags" Target="../tags/tag4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hyperlink" Target="World_Atlas/World_Atlas.exe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11" Type="http://schemas.openxmlformats.org/officeDocument/2006/relationships/slide" Target="slide6.xml"/><Relationship Id="rId5" Type="http://schemas.openxmlformats.org/officeDocument/2006/relationships/image" Target="../media/image17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://www.glencoe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6.xml"/><Relationship Id="rId7" Type="http://schemas.openxmlformats.org/officeDocument/2006/relationships/image" Target="../media/image19.png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2.jpeg"/><Relationship Id="rId4" Type="http://schemas.openxmlformats.org/officeDocument/2006/relationships/hyperlink" Target="http://upload.wikimedia.org/wikipedia/commons/a/af/Darnley_stage_3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0/1590_or_later_Marcus_Gheeraerts%2C_Sir_Francis_Drake_Buckland_Abbey%2C_Devon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4.jpeg"/><Relationship Id="rId5" Type="http://schemas.openxmlformats.org/officeDocument/2006/relationships/hyperlink" Target="http://upload.wikimedia.org/wikipedia/commons/4/45/Loutherbourg-Spanish_Armada.jpg" TargetMode="Externa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12.xml"/><Relationship Id="rId7" Type="http://schemas.openxmlformats.org/officeDocument/2006/relationships/image" Target="../media/image26.png"/><Relationship Id="rId2" Type="http://schemas.openxmlformats.org/officeDocument/2006/relationships/tags" Target="../tags/tag11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9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e/SirGilbertHumphrey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8.jpeg"/><Relationship Id="rId5" Type="http://schemas.openxmlformats.org/officeDocument/2006/relationships/hyperlink" Target="http://upload.wikimedia.org/wikipedia/commons/1/1b/Nicholas_Hilliard_007.jpg" TargetMode="Externa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US" altLang="en-US" sz="4400"/>
              <a:t>Chapter 3 Colonial America 1587-1770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altLang="en-US" sz="3200" b="1" dirty="0"/>
              <a:t>Section 1</a:t>
            </a:r>
          </a:p>
          <a:p>
            <a:r>
              <a:rPr lang="en-US" altLang="en-US" sz="3200" dirty="0"/>
              <a:t>Early English Settlements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304800"/>
            <a:ext cx="8229600" cy="1143000"/>
          </a:xfrm>
        </p:spPr>
        <p:txBody>
          <a:bodyPr/>
          <a:lstStyle/>
          <a:p>
            <a:r>
              <a:rPr lang="en-US" altLang="en-US"/>
              <a:t>Roanoke Island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4191000" cy="6324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/>
              <a:t>100 men settled there first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Difficult winter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Returned to England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1587- Raleigh sent 91 men, 17 women, and 9 children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John White, artist and mapmaker, led the group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Shortly after arriving, White’s daughter gave birth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Virginia Dare was the first English child born in North America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White explored the area and drew pictures of what he saw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In a book illustrated by white, another colonist described the Native American towns the settlers encountered: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“Their towns are small… a village may contain but ten or twelve houses- some… as many as twenty.” </a:t>
            </a:r>
          </a:p>
        </p:txBody>
      </p:sp>
      <p:pic>
        <p:nvPicPr>
          <p:cNvPr id="7185" name="Picture 17" descr="Roanoke_map_15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609600"/>
            <a:ext cx="30861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File:Virginia dare stamp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9600"/>
            <a:ext cx="499586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/>
              <a:t>More of Roanoke Island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3429000" cy="617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/>
              <a:t>Nine days after White’s granddaughter was born he returned to England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Needed supplies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He hoped to return within a few months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The war with Spain delayed his return for nearly 3 years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When he returned, he found Roanoke deserted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Found the word Croatoan carved on a gatepost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White believed they had gone to Croatoan Island, about 50 miles to the south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Bad weather kept White from investigating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The Roanoke colonists were never seen again</a:t>
            </a:r>
          </a:p>
        </p:txBody>
      </p:sp>
      <p:pic>
        <p:nvPicPr>
          <p:cNvPr id="8197" name="Picture 5" descr="Croato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14400"/>
            <a:ext cx="5791200" cy="364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altLang="en-US"/>
              <a:t>The Roanoke Colony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4343400" cy="6096000"/>
          </a:xfrm>
        </p:spPr>
        <p:txBody>
          <a:bodyPr/>
          <a:lstStyle/>
          <a:p>
            <a:r>
              <a:rPr lang="en-US" altLang="en-US" sz="2800"/>
              <a:t>Discouraged others from planning English colonies in North America</a:t>
            </a:r>
          </a:p>
          <a:p>
            <a:r>
              <a:rPr lang="en-US" altLang="en-US" sz="2800"/>
              <a:t>The idea emerged again in 1606</a:t>
            </a:r>
          </a:p>
          <a:p>
            <a:r>
              <a:rPr lang="en-US" altLang="en-US" sz="2800"/>
              <a:t>Groups of merchants sought </a:t>
            </a:r>
            <a:r>
              <a:rPr lang="en-US" alt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charters</a:t>
            </a:r>
          </a:p>
          <a:p>
            <a:r>
              <a:rPr lang="en-US" alt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Charters</a:t>
            </a:r>
            <a:r>
              <a:rPr lang="en-US" altLang="en-US" sz="2800"/>
              <a:t>- documents granting the right to organize settlements in an area</a:t>
            </a:r>
          </a:p>
          <a:p>
            <a:r>
              <a:rPr lang="en-US" altLang="en-US" sz="2800"/>
              <a:t>From King James I</a:t>
            </a:r>
          </a:p>
        </p:txBody>
      </p:sp>
      <p:pic>
        <p:nvPicPr>
          <p:cNvPr id="9221" name="Picture 5" descr="File:JamesIEnglan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685800"/>
            <a:ext cx="3630612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altLang="en-US" sz="4000"/>
              <a:t>The Virginia Company of London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4724400" cy="617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Received a charter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Virginia Company was a </a:t>
            </a:r>
            <a:r>
              <a:rPr lang="en-US" alt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joint-stock company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Investors bought stock, or part ownership, in the company in return for a share of its future profits</a:t>
            </a:r>
          </a:p>
          <a:p>
            <a:pPr>
              <a:lnSpc>
                <a:spcPct val="90000"/>
              </a:lnSpc>
            </a:pPr>
            <a:r>
              <a:rPr lang="en-US" altLang="en-US"/>
              <a:t>Settlers in America were to search for gold</a:t>
            </a:r>
          </a:p>
          <a:p>
            <a:pPr>
              <a:lnSpc>
                <a:spcPct val="90000"/>
              </a:lnSpc>
            </a:pPr>
            <a:r>
              <a:rPr lang="en-US" altLang="en-US"/>
              <a:t>And establish trade in fish and furs</a:t>
            </a:r>
          </a:p>
        </p:txBody>
      </p:sp>
      <p:pic>
        <p:nvPicPr>
          <p:cNvPr id="10245" name="Picture 5" descr="File:Wpdms virginia company plymouth council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990600"/>
            <a:ext cx="4271962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altLang="en-US" sz="4000"/>
              <a:t>Virginia Company Sends Settlers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4724400" cy="6172200"/>
          </a:xfrm>
        </p:spPr>
        <p:txBody>
          <a:bodyPr/>
          <a:lstStyle/>
          <a:p>
            <a:r>
              <a:rPr lang="en-US" altLang="en-US" sz="2800"/>
              <a:t>December 1606</a:t>
            </a:r>
          </a:p>
          <a:p>
            <a:r>
              <a:rPr lang="en-US" altLang="en-US" sz="2800"/>
              <a:t>The company sent 144 settlers in three ships to build a new colony</a:t>
            </a:r>
          </a:p>
          <a:p>
            <a:r>
              <a:rPr lang="en-US" altLang="en-US" sz="2800"/>
              <a:t>April 1607, the ships entered Chesapeake Bay and then up a river</a:t>
            </a:r>
          </a:p>
          <a:p>
            <a:r>
              <a:rPr lang="en-US" altLang="en-US" sz="2800"/>
              <a:t>Flowing into the bay</a:t>
            </a:r>
          </a:p>
          <a:p>
            <a:r>
              <a:rPr lang="en-US" altLang="en-US" sz="2800"/>
              <a:t>Colonists named the river the James</a:t>
            </a:r>
          </a:p>
          <a:p>
            <a:r>
              <a:rPr lang="en-US" altLang="en-US" sz="2800"/>
              <a:t>And their new settlement Jamestown in honor of King James I</a:t>
            </a:r>
          </a:p>
        </p:txBody>
      </p:sp>
      <p:pic>
        <p:nvPicPr>
          <p:cNvPr id="11269" name="Picture 5" descr="jamestown_map_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572000" cy="32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File:JamesIEngland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7974"/>
            <a:ext cx="4572000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r>
              <a:rPr lang="en-US" altLang="en-US"/>
              <a:t>Jamestown Hardships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4876800" cy="617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Jamestown settlers faced hardships of disease and hunger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The colony survived its first two years because of </a:t>
            </a:r>
            <a:r>
              <a:rPr lang="en-US" altLang="en-US" sz="2400" b="1"/>
              <a:t>Captain John Smith</a:t>
            </a:r>
            <a:r>
              <a:rPr lang="en-US" altLang="en-US" sz="2400"/>
              <a:t>, an experienced explorer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Smith forced the settlers to work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Explored the area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Sought corn from the local Native Americans led by Chief Powhatan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John Smith returned to England and Jamestown lacked strong leadership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Winter of 1609-1610 became known as “the starving time”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Fighting also broke out with the Native Americans</a:t>
            </a:r>
          </a:p>
        </p:txBody>
      </p:sp>
      <p:pic>
        <p:nvPicPr>
          <p:cNvPr id="12293" name="Picture 5" descr="File:Susan Constant Ster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File:Captain John Smith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990600"/>
            <a:ext cx="44069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sz="4000"/>
              <a:t>Jamestown Colonists Make Money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4343400" cy="6172200"/>
          </a:xfrm>
        </p:spPr>
        <p:txBody>
          <a:bodyPr/>
          <a:lstStyle/>
          <a:p>
            <a:r>
              <a:rPr lang="en-US" altLang="en-US"/>
              <a:t>Colonists found a way to make money for the investors</a:t>
            </a:r>
          </a:p>
          <a:p>
            <a:r>
              <a:rPr lang="en-US" altLang="en-US"/>
              <a:t>Growing tobacco using seeds from the West Indies</a:t>
            </a:r>
          </a:p>
          <a:p>
            <a:r>
              <a:rPr lang="en-US" altLang="en-US"/>
              <a:t>Soon planters all along the James River were raising tobacco</a:t>
            </a:r>
          </a:p>
        </p:txBody>
      </p:sp>
      <p:pic>
        <p:nvPicPr>
          <p:cNvPr id="13319" name="Picture 7" descr="mo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9906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523875" y="989013"/>
            <a:ext cx="8048625" cy="5202237"/>
            <a:chOff x="330" y="623"/>
            <a:chExt cx="5070" cy="3277"/>
          </a:xfrm>
        </p:grpSpPr>
        <p:sp>
          <p:nvSpPr>
            <p:cNvPr id="38915" name="Rectangle 3"/>
            <p:cNvSpPr>
              <a:spLocks noChangeArrowheads="1"/>
            </p:cNvSpPr>
            <p:nvPr/>
          </p:nvSpPr>
          <p:spPr bwMode="auto">
            <a:xfrm>
              <a:off x="420" y="835"/>
              <a:ext cx="4980" cy="3065"/>
            </a:xfrm>
            <a:prstGeom prst="rect">
              <a:avLst/>
            </a:prstGeom>
            <a:solidFill>
              <a:schemeClr val="bg1"/>
            </a:solidFill>
            <a:ln w="63500" cap="rnd" algn="ctr">
              <a:solidFill>
                <a:srgbClr val="A8111D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6" name="Rectangle 4"/>
            <p:cNvSpPr>
              <a:spLocks noChangeArrowheads="1"/>
            </p:cNvSpPr>
            <p:nvPr/>
          </p:nvSpPr>
          <p:spPr bwMode="white">
            <a:xfrm>
              <a:off x="1927" y="777"/>
              <a:ext cx="250" cy="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8917" name="Picture 5" descr="DiscQuesti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623"/>
              <a:ext cx="3180" cy="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9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6324600" y="3886200"/>
            <a:ext cx="1066800" cy="1600200"/>
          </a:xfrm>
          <a:noFill/>
          <a:ln/>
        </p:spPr>
        <p:txBody>
          <a:bodyPr/>
          <a:lstStyle/>
          <a:p>
            <a:pPr marL="533400" indent="-5334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533400" indent="-5334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533400" indent="-5334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533400" indent="-5334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8919" name="TPQuestion"/>
          <p:cNvSpPr>
            <a:spLocks noGrp="1" noChangeArrowheads="1"/>
          </p:cNvSpPr>
          <p:nvPr>
            <p:ph type="title"/>
          </p:nvPr>
        </p:nvSpPr>
        <p:spPr>
          <a:xfrm>
            <a:off x="9448800" y="1066800"/>
            <a:ext cx="76200" cy="198438"/>
          </a:xfrm>
        </p:spPr>
        <p:txBody>
          <a:bodyPr/>
          <a:lstStyle/>
          <a:p>
            <a:r>
              <a:rPr lang="en-US" altLang="en-US" sz="300"/>
              <a:t>Section 1</a:t>
            </a:r>
          </a:p>
        </p:txBody>
      </p:sp>
      <p:graphicFrame>
        <p:nvGraphicFramePr>
          <p:cNvPr id="38920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276850" y="2855913"/>
          <a:ext cx="299085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name="Chart" r:id="rId8" imgW="4572000" imgH="5143500" progId="MSGraph.Chart.8">
                  <p:embed followColorScheme="full"/>
                </p:oleObj>
              </mc:Choice>
              <mc:Fallback>
                <p:oleObj name="Chart" r:id="rId8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2855913"/>
                        <a:ext cx="299085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1" name="AutoShape 9"/>
          <p:cNvSpPr>
            <a:spLocks noChangeArrowheads="1"/>
          </p:cNvSpPr>
          <p:nvPr/>
        </p:nvSpPr>
        <p:spPr bwMode="auto">
          <a:xfrm rot="-862747">
            <a:off x="534988" y="2590800"/>
            <a:ext cx="969962" cy="922338"/>
          </a:xfrm>
          <a:prstGeom prst="star5">
            <a:avLst/>
          </a:prstGeom>
          <a:solidFill>
            <a:srgbClr val="EFC22F"/>
          </a:solidFill>
          <a:ln w="22225">
            <a:solidFill>
              <a:srgbClr val="053B9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809625" y="1824038"/>
            <a:ext cx="66294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61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61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61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61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61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1">
                <a:solidFill>
                  <a:srgbClr val="053B94"/>
                </a:solidFill>
              </a:rPr>
              <a:t>The colony of Virginia began to prosper due to which crop?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1">
                <a:solidFill>
                  <a:srgbClr val="A8111D"/>
                </a:solidFill>
              </a:rPr>
              <a:t>A.</a:t>
            </a:r>
            <a:r>
              <a:rPr lang="en-US" altLang="en-US" sz="2800" b="1">
                <a:solidFill>
                  <a:srgbClr val="13489A"/>
                </a:solidFill>
              </a:rPr>
              <a:t>	</a:t>
            </a:r>
            <a:r>
              <a:rPr lang="en-US" altLang="en-US" sz="2800">
                <a:solidFill>
                  <a:srgbClr val="000000"/>
                </a:solidFill>
              </a:rPr>
              <a:t>Tobacco </a:t>
            </a:r>
            <a:endParaRPr lang="en-US" altLang="en-US" sz="2800"/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1">
                <a:solidFill>
                  <a:srgbClr val="A8111D"/>
                </a:solidFill>
              </a:rPr>
              <a:t>B.</a:t>
            </a:r>
            <a:r>
              <a:rPr lang="en-US" altLang="en-US" sz="2800" b="1">
                <a:solidFill>
                  <a:srgbClr val="13489A"/>
                </a:solidFill>
              </a:rPr>
              <a:t>	</a:t>
            </a:r>
            <a:r>
              <a:rPr lang="en-US" altLang="en-US" sz="2800">
                <a:solidFill>
                  <a:srgbClr val="000000"/>
                </a:solidFill>
              </a:rPr>
              <a:t>Maize</a:t>
            </a:r>
            <a:endParaRPr lang="en-US" altLang="en-US" sz="2800"/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1">
                <a:solidFill>
                  <a:srgbClr val="A8111D"/>
                </a:solidFill>
              </a:rPr>
              <a:t>C.</a:t>
            </a:r>
            <a:r>
              <a:rPr lang="en-US" altLang="en-US" sz="2800" b="1">
                <a:solidFill>
                  <a:srgbClr val="ED2641"/>
                </a:solidFill>
              </a:rPr>
              <a:t>	</a:t>
            </a:r>
            <a:r>
              <a:rPr lang="en-US" altLang="en-US" sz="2800">
                <a:solidFill>
                  <a:srgbClr val="000000"/>
                </a:solidFill>
              </a:rPr>
              <a:t>Wheat</a:t>
            </a:r>
            <a:endParaRPr lang="en-US" altLang="en-US" sz="2800"/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1">
                <a:solidFill>
                  <a:srgbClr val="A8111D"/>
                </a:solidFill>
              </a:rPr>
              <a:t>D.</a:t>
            </a:r>
            <a:r>
              <a:rPr lang="en-US" altLang="en-US" sz="2800" b="1">
                <a:solidFill>
                  <a:srgbClr val="13489A"/>
                </a:solidFill>
              </a:rPr>
              <a:t>	</a:t>
            </a:r>
            <a:r>
              <a:rPr lang="en-US" altLang="en-US" sz="2800">
                <a:solidFill>
                  <a:srgbClr val="000000"/>
                </a:solidFill>
              </a:rPr>
              <a:t>Squash</a:t>
            </a:r>
            <a:endParaRPr lang="en-US" altLang="en-US" sz="2800"/>
          </a:p>
        </p:txBody>
      </p:sp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8920" grpId="0" animBg="0"/>
      <p:bldP spid="38922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altLang="en-US"/>
              <a:t>Colony of Virginia Prospers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3733800" cy="617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/>
              <a:t>Relations with the Native Americans improved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After colonist, John Rolfe, married Pocahontas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Daughter of Chief Powhatan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Land ownership was </a:t>
            </a:r>
            <a:r>
              <a:rPr lang="en-US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expanded</a:t>
            </a:r>
            <a:r>
              <a:rPr lang="en-US" altLang="en-US" sz="2000"/>
              <a:t> when the Virginia Company gave a </a:t>
            </a:r>
            <a:r>
              <a:rPr lang="en-US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headright</a:t>
            </a:r>
          </a:p>
          <a:p>
            <a:pPr>
              <a:lnSpc>
                <a:spcPct val="80000"/>
              </a:lnSpc>
            </a:pPr>
            <a:r>
              <a:rPr lang="en-US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Headright</a:t>
            </a:r>
            <a:r>
              <a:rPr lang="en-US" altLang="en-US" sz="2000"/>
              <a:t>- a land grant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50 acres to settlers who paid their own way to the colony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Colonists also participated in government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The </a:t>
            </a:r>
            <a:r>
              <a:rPr lang="en-US" altLang="en-US" sz="2000" b="1"/>
              <a:t>House of Burgesses</a:t>
            </a:r>
            <a:r>
              <a:rPr lang="en-US" altLang="en-US" sz="2000"/>
              <a:t> first met in 1619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Burgesses were representatives of the colony’s towns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They would make local laws for the colony</a:t>
            </a:r>
          </a:p>
        </p:txBody>
      </p:sp>
      <p:pic>
        <p:nvPicPr>
          <p:cNvPr id="14340" name="Picture 4" descr="JohnRol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62000"/>
            <a:ext cx="54102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File:Pocahontas-63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4763"/>
            <a:ext cx="5410200" cy="304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altLang="en-US"/>
              <a:t>More about Jamestown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5029200" cy="624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Virginia company sent women to Jamestown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Marriage and children became part of life in Virginia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Another part was slavery, first recognized in Virginia law in the 1660s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By the 1620s, the Virginia Company faced financial troubles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Jamestown was returning little profit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In 1624 King James cancelled the company’s charter and made Jamestown England’s first royal colony in America</a:t>
            </a:r>
          </a:p>
        </p:txBody>
      </p:sp>
      <p:pic>
        <p:nvPicPr>
          <p:cNvPr id="15365" name="Picture 5" descr="Jtsdob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Time Line</a:t>
            </a:r>
          </a:p>
        </p:txBody>
      </p:sp>
      <p:pic>
        <p:nvPicPr>
          <p:cNvPr id="27651" name="Timeline bkg" descr="TL BK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Timeline art" descr="09TAJ ChTL 03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392238"/>
            <a:ext cx="8545512" cy="50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 descr="09TAJ-Interface_3B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09TAJ_NAV Bar_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2476500" y="6230938"/>
            <a:ext cx="4170363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lowerright" descr="MGH Ribbon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086600" y="6710363"/>
            <a:ext cx="2057400" cy="14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Nav-Forward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983288" y="6316663"/>
            <a:ext cx="493712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7" name="Picture 9" descr="Nav-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427663" y="6316663"/>
            <a:ext cx="493712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10" descr="Nav-Home">
            <a:hlinkClick r:id="rId11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872038" y="6316663"/>
            <a:ext cx="493712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9" name="Picture 11" descr="Nav-Trans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316413" y="6316663"/>
            <a:ext cx="493712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0" name="Picture 12" descr="Nav-Online">
            <a:hlinkClick r:id="rId14" highlightClick="1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205163" y="6316663"/>
            <a:ext cx="493712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1" name="Picture 13" descr="Nav-Help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2649538" y="6316663"/>
            <a:ext cx="493712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2" name="Picture 14" descr="Nav-Atlas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760788" y="6316663"/>
            <a:ext cx="493712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3" name="Picture 15" descr="09TAJ-Chapter Intro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4" name="chapter number" descr="09TAJ-Header_CH_0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5" name="dead trans" descr="Nav-Trans_dead">
            <a:hlinkClick r:id="" action="ppaction://noaction" highlightClick="1" endSnd="1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316413" y="6316663"/>
            <a:ext cx="4937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-685800" y="0"/>
            <a:ext cx="152400" cy="228600"/>
          </a:xfrm>
        </p:spPr>
        <p:txBody>
          <a:bodyPr/>
          <a:lstStyle/>
          <a:p>
            <a:r>
              <a:rPr lang="en-US" altLang="en-US" sz="4000" dirty="0"/>
              <a:t>Essential Question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09600" y="1828800"/>
            <a:ext cx="152400" cy="106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00"/>
              <a:t>Why did the English settle in North America?</a:t>
            </a:r>
          </a:p>
        </p:txBody>
      </p:sp>
      <p:sp>
        <p:nvSpPr>
          <p:cNvPr id="16394" name="Big Ideas"/>
          <p:cNvSpPr txBox="1">
            <a:spLocks noChangeArrowheads="1"/>
          </p:cNvSpPr>
          <p:nvPr/>
        </p:nvSpPr>
        <p:spPr bwMode="auto">
          <a:xfrm>
            <a:off x="1130300" y="1762125"/>
            <a:ext cx="6551613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53B94"/>
                </a:solidFill>
              </a:rPr>
              <a:t>Why did the English settle in North America?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800" b="1">
              <a:solidFill>
                <a:srgbClr val="053B94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53B94"/>
                </a:solidFill>
              </a:rPr>
              <a:t>- The English hoped to profit from resources found in America.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914400" y="1295400"/>
            <a:ext cx="7286625" cy="1774825"/>
          </a:xfrm>
          <a:prstGeom prst="rect">
            <a:avLst/>
          </a:prstGeom>
          <a:noFill/>
          <a:ln w="63500" cap="rnd">
            <a:solidFill>
              <a:srgbClr val="A8111D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white">
          <a:xfrm>
            <a:off x="2606675" y="1187450"/>
            <a:ext cx="468313" cy="16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97" name="Picture 13" descr="09TAJ-EssQ 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933450"/>
            <a:ext cx="42418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3 Section 1 Quiz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PQuestion"/>
          <p:cNvSpPr>
            <a:spLocks noGrp="1" noChangeArrowheads="1"/>
          </p:cNvSpPr>
          <p:nvPr>
            <p:ph type="title"/>
          </p:nvPr>
        </p:nvSpPr>
        <p:spPr>
          <a:xfrm>
            <a:off x="457200" y="177800"/>
            <a:ext cx="8229600" cy="1311275"/>
          </a:xfrm>
        </p:spPr>
        <p:txBody>
          <a:bodyPr>
            <a:spAutoFit/>
          </a:bodyPr>
          <a:lstStyle/>
          <a:p>
            <a:r>
              <a:rPr lang="en-US" altLang="en-US" sz="4000"/>
              <a:t>What cleared the way for England to start colonies in North America?</a:t>
            </a:r>
          </a:p>
        </p:txBody>
      </p:sp>
      <p:graphicFrame>
        <p:nvGraphicFramePr>
          <p:cNvPr id="41987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TPAnswers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3338513"/>
          </a:xfrm>
        </p:spPr>
        <p:txBody>
          <a:bodyPr>
            <a:spAutoFit/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 sz="2800"/>
              <a:t>Drake's raids on Spain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/>
              <a:t>Drake's knighthood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/>
              <a:t>defeat of the Spanish Armada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/>
              <a:t>England declared war on Spain.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19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PQuestion"/>
          <p:cNvSpPr>
            <a:spLocks noGrp="1" noChangeArrowheads="1"/>
          </p:cNvSpPr>
          <p:nvPr>
            <p:ph type="title"/>
          </p:nvPr>
        </p:nvSpPr>
        <p:spPr>
          <a:xfrm>
            <a:off x="457200" y="177800"/>
            <a:ext cx="8229600" cy="1311275"/>
          </a:xfrm>
        </p:spPr>
        <p:txBody>
          <a:bodyPr>
            <a:spAutoFit/>
          </a:bodyPr>
          <a:lstStyle/>
          <a:p>
            <a:r>
              <a:rPr lang="en-US" altLang="en-US" sz="4000"/>
              <a:t>Which of the following is an example of a joint-stock company?</a:t>
            </a:r>
          </a:p>
        </p:txBody>
      </p:sp>
      <p:graphicFrame>
        <p:nvGraphicFramePr>
          <p:cNvPr id="43011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PAnswers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3338513"/>
          </a:xfrm>
        </p:spPr>
        <p:txBody>
          <a:bodyPr>
            <a:spAutoFit/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 sz="2800"/>
              <a:t>the Roanoke Company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/>
              <a:t>the England Company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/>
              <a:t>the Drake Company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/>
              <a:t>the Virginia Company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30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PQuestion"/>
          <p:cNvSpPr>
            <a:spLocks noGrp="1" noChangeArrowheads="1"/>
          </p:cNvSpPr>
          <p:nvPr>
            <p:ph type="title"/>
          </p:nvPr>
        </p:nvSpPr>
        <p:spPr>
          <a:xfrm>
            <a:off x="457200" y="177800"/>
            <a:ext cx="8229600" cy="1431925"/>
          </a:xfrm>
        </p:spPr>
        <p:txBody>
          <a:bodyPr>
            <a:spAutoFit/>
          </a:bodyPr>
          <a:lstStyle/>
          <a:p>
            <a:r>
              <a:rPr lang="en-US" altLang="en-US"/>
              <a:t>The Jamestown colonists called the winter of 1609–1610</a:t>
            </a:r>
          </a:p>
        </p:txBody>
      </p:sp>
      <p:graphicFrame>
        <p:nvGraphicFramePr>
          <p:cNvPr id="44035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TPAnswers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2332038"/>
          </a:xfrm>
        </p:spPr>
        <p:txBody>
          <a:bodyPr>
            <a:spAutoFit/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/>
              <a:t>the lavish time.</a:t>
            </a:r>
          </a:p>
          <a:p>
            <a:pPr marL="609600" indent="-609600">
              <a:buFontTx/>
              <a:buAutoNum type="alphaUcPeriod"/>
            </a:pPr>
            <a:r>
              <a:rPr lang="en-US" altLang="en-US"/>
              <a:t>the starving time.</a:t>
            </a:r>
          </a:p>
          <a:p>
            <a:pPr marL="609600" indent="-609600">
              <a:buFontTx/>
              <a:buAutoNum type="alphaUcPeriod"/>
            </a:pPr>
            <a:r>
              <a:rPr lang="en-US" altLang="en-US"/>
              <a:t>the good time.</a:t>
            </a:r>
          </a:p>
          <a:p>
            <a:pPr marL="609600" indent="-609600">
              <a:buFontTx/>
              <a:buAutoNum type="alphaUcPeriod"/>
            </a:pPr>
            <a:r>
              <a:rPr lang="en-US" altLang="en-US"/>
              <a:t>the friendly time.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40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PQuestion"/>
          <p:cNvSpPr>
            <a:spLocks noGrp="1" noChangeArrowheads="1"/>
          </p:cNvSpPr>
          <p:nvPr>
            <p:ph type="title"/>
          </p:nvPr>
        </p:nvSpPr>
        <p:spPr>
          <a:xfrm>
            <a:off x="457200" y="177800"/>
            <a:ext cx="8229600" cy="1431925"/>
          </a:xfrm>
        </p:spPr>
        <p:txBody>
          <a:bodyPr>
            <a:spAutoFit/>
          </a:bodyPr>
          <a:lstStyle/>
          <a:p>
            <a:r>
              <a:rPr lang="en-US" altLang="en-US"/>
              <a:t>Which crop saved Jamestown by making money for investors?</a:t>
            </a:r>
          </a:p>
        </p:txBody>
      </p:sp>
      <p:graphicFrame>
        <p:nvGraphicFramePr>
          <p:cNvPr id="45059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TPAnswers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2332038"/>
          </a:xfrm>
        </p:spPr>
        <p:txBody>
          <a:bodyPr>
            <a:spAutoFit/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/>
              <a:t>tobacco</a:t>
            </a:r>
          </a:p>
          <a:p>
            <a:pPr marL="609600" indent="-609600">
              <a:buFontTx/>
              <a:buAutoNum type="alphaUcPeriod"/>
            </a:pPr>
            <a:r>
              <a:rPr lang="en-US" altLang="en-US"/>
              <a:t>corn</a:t>
            </a:r>
          </a:p>
          <a:p>
            <a:pPr marL="609600" indent="-609600">
              <a:buFontTx/>
              <a:buAutoNum type="alphaUcPeriod"/>
            </a:pPr>
            <a:r>
              <a:rPr lang="en-US" altLang="en-US"/>
              <a:t>rice</a:t>
            </a:r>
          </a:p>
          <a:p>
            <a:pPr marL="609600" indent="-609600">
              <a:buFontTx/>
              <a:buAutoNum type="alphaUcPeriod"/>
            </a:pPr>
            <a:r>
              <a:rPr lang="en-US" altLang="en-US"/>
              <a:t>indigo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505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PQuestion"/>
          <p:cNvSpPr>
            <a:spLocks noGrp="1" noChangeArrowheads="1"/>
          </p:cNvSpPr>
          <p:nvPr>
            <p:ph type="title"/>
          </p:nvPr>
        </p:nvSpPr>
        <p:spPr>
          <a:xfrm>
            <a:off x="457200" y="177800"/>
            <a:ext cx="8229600" cy="1431925"/>
          </a:xfrm>
        </p:spPr>
        <p:txBody>
          <a:bodyPr>
            <a:spAutoFit/>
          </a:bodyPr>
          <a:lstStyle/>
          <a:p>
            <a:r>
              <a:rPr lang="en-US" altLang="en-US"/>
              <a:t>The first English child born in the American colonies was</a:t>
            </a:r>
          </a:p>
        </p:txBody>
      </p:sp>
      <p:graphicFrame>
        <p:nvGraphicFramePr>
          <p:cNvPr id="46083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TPAnswers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2332038"/>
          </a:xfrm>
        </p:spPr>
        <p:txBody>
          <a:bodyPr>
            <a:spAutoFit/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/>
              <a:t>James Yeardley.</a:t>
            </a:r>
          </a:p>
          <a:p>
            <a:pPr marL="609600" indent="-609600">
              <a:buFontTx/>
              <a:buAutoNum type="alphaUcPeriod"/>
            </a:pPr>
            <a:r>
              <a:rPr lang="en-US" altLang="en-US"/>
              <a:t>Francis Drake.</a:t>
            </a:r>
          </a:p>
          <a:p>
            <a:pPr marL="609600" indent="-609600">
              <a:buFontTx/>
              <a:buAutoNum type="alphaUcPeriod"/>
            </a:pPr>
            <a:r>
              <a:rPr lang="en-US" altLang="en-US"/>
              <a:t>Virginia Dare.</a:t>
            </a:r>
          </a:p>
          <a:p>
            <a:pPr marL="609600" indent="-609600">
              <a:buFontTx/>
              <a:buAutoNum type="alphaUcPeriod"/>
            </a:pPr>
            <a:r>
              <a:rPr lang="en-US" altLang="en-US"/>
              <a:t>John White.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60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Time Line</a:t>
            </a:r>
          </a:p>
        </p:txBody>
      </p:sp>
      <p:pic>
        <p:nvPicPr>
          <p:cNvPr id="30723" name="Timeline bkg" descr="TL BK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Timeline art" descr="09TAJ ChTL 03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392238"/>
            <a:ext cx="8545512" cy="50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 descr="09TAJ-Interface_3B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09TAJ_NAV Bar_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2476500" y="6230938"/>
            <a:ext cx="4170363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lowerright" descr="MGH Ribbon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086600" y="6710363"/>
            <a:ext cx="2057400" cy="14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Nav-Forward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983288" y="6316663"/>
            <a:ext cx="493712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 descr="Nav-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427663" y="6316663"/>
            <a:ext cx="493712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Nav-Home">
            <a:hlinkClick r:id="rId11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872038" y="6316663"/>
            <a:ext cx="493712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 descr="Nav-Trans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316413" y="6316663"/>
            <a:ext cx="493712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2" name="Picture 12" descr="Nav-Online">
            <a:hlinkClick r:id="rId14" highlightClick="1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205163" y="6316663"/>
            <a:ext cx="493712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3" name="Picture 13" descr="Nav-Help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2649538" y="6316663"/>
            <a:ext cx="493712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4" name="Picture 14" descr="Nav-Atlas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760788" y="6316663"/>
            <a:ext cx="493712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5" name="Picture 15" descr="09TAJ-Chapter Intro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6" name="chapter number" descr="09TAJ-Header_CH_0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7" name="dead trans" descr="Nav-Trans_dead">
            <a:hlinkClick r:id="" action="ppaction://noaction" highlightClick="1" endSnd="1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316413" y="6316663"/>
            <a:ext cx="4937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6335713" y="3897313"/>
            <a:ext cx="1066800" cy="1600200"/>
          </a:xfrm>
          <a:noFill/>
          <a:ln/>
        </p:spPr>
        <p:txBody>
          <a:bodyPr/>
          <a:lstStyle/>
          <a:p>
            <a:pPr marL="533400" indent="-5334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533400" indent="-5334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523875" y="989013"/>
            <a:ext cx="8048625" cy="5202237"/>
            <a:chOff x="330" y="623"/>
            <a:chExt cx="5070" cy="3277"/>
          </a:xfrm>
        </p:grpSpPr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20" y="835"/>
              <a:ext cx="4980" cy="3065"/>
            </a:xfrm>
            <a:prstGeom prst="rect">
              <a:avLst/>
            </a:prstGeom>
            <a:solidFill>
              <a:schemeClr val="bg1"/>
            </a:solidFill>
            <a:ln w="63500" cap="rnd">
              <a:solidFill>
                <a:srgbClr val="053B94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3" name="Rectangle 5"/>
            <p:cNvSpPr>
              <a:spLocks noChangeArrowheads="1"/>
            </p:cNvSpPr>
            <p:nvPr/>
          </p:nvSpPr>
          <p:spPr bwMode="white">
            <a:xfrm>
              <a:off x="1360" y="777"/>
              <a:ext cx="295" cy="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2774" name="Picture 6" descr="PollQuesti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623"/>
              <a:ext cx="3180" cy="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775" name="TPQuestion"/>
          <p:cNvSpPr>
            <a:spLocks noGrp="1" noChangeArrowheads="1"/>
          </p:cNvSpPr>
          <p:nvPr>
            <p:ph type="title"/>
          </p:nvPr>
        </p:nvSpPr>
        <p:spPr>
          <a:xfrm>
            <a:off x="9601200" y="685800"/>
            <a:ext cx="76200" cy="884238"/>
          </a:xfrm>
        </p:spPr>
        <p:txBody>
          <a:bodyPr/>
          <a:lstStyle/>
          <a:p>
            <a:r>
              <a:rPr lang="en-US" altLang="en-US" sz="400"/>
              <a:t>Section 1-Polling Question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809625" y="1824038"/>
            <a:ext cx="6629400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61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61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61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61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61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1">
                <a:solidFill>
                  <a:srgbClr val="A8111D"/>
                </a:solidFill>
              </a:rPr>
              <a:t>Which would be more important to you—helping to settle a new colony or remaining in your home country?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1">
                <a:solidFill>
                  <a:srgbClr val="053B94"/>
                </a:solidFill>
              </a:rPr>
              <a:t>A.</a:t>
            </a:r>
            <a:r>
              <a:rPr lang="en-US" altLang="en-US" sz="2800" b="1">
                <a:solidFill>
                  <a:srgbClr val="13489A"/>
                </a:solidFill>
              </a:rPr>
              <a:t>	</a:t>
            </a:r>
            <a:r>
              <a:rPr lang="en-US" altLang="en-US" sz="2800"/>
              <a:t>Settle a new colony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1">
                <a:solidFill>
                  <a:srgbClr val="053B94"/>
                </a:solidFill>
              </a:rPr>
              <a:t>B.</a:t>
            </a:r>
            <a:r>
              <a:rPr lang="en-US" altLang="en-US" sz="2800" b="1">
                <a:solidFill>
                  <a:srgbClr val="13489A"/>
                </a:solidFill>
              </a:rPr>
              <a:t>	</a:t>
            </a:r>
            <a:r>
              <a:rPr lang="en-US" altLang="en-US" sz="2800"/>
              <a:t>Remaining home</a:t>
            </a:r>
          </a:p>
        </p:txBody>
      </p:sp>
      <p:graphicFrame>
        <p:nvGraphicFramePr>
          <p:cNvPr id="32777" name="TPChart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5600700" y="3128963"/>
          <a:ext cx="2643188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Chart" r:id="rId8" imgW="3000257" imgH="3362257" progId="MSGraph.Chart.8">
                  <p:embed followColorScheme="full"/>
                </p:oleObj>
              </mc:Choice>
              <mc:Fallback>
                <p:oleObj name="Chart" r:id="rId8" imgW="3000257" imgH="3362257" progId="MSGraph.Chart.8">
                  <p:embed followColorScheme="full"/>
                  <p:pic>
                    <p:nvPicPr>
                      <p:cNvPr id="0" name="TPChart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3128963"/>
                        <a:ext cx="2643188" cy="294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build="p" autoUpdateAnimBg="0" advAuto="0"/>
      <p:bldOleChart spid="327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448800" y="457200"/>
            <a:ext cx="76200" cy="228600"/>
          </a:xfrm>
        </p:spPr>
        <p:txBody>
          <a:bodyPr/>
          <a:lstStyle/>
          <a:p>
            <a:r>
              <a:rPr lang="en-US" altLang="en-US" sz="400"/>
              <a:t>Essential Question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0" y="3429000"/>
            <a:ext cx="152400" cy="1401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"/>
              <a:t>Why did the English settle in North America?</a:t>
            </a:r>
          </a:p>
        </p:txBody>
      </p:sp>
      <p:sp>
        <p:nvSpPr>
          <p:cNvPr id="3081" name="Big Ideas"/>
          <p:cNvSpPr txBox="1">
            <a:spLocks noChangeArrowheads="1"/>
          </p:cNvSpPr>
          <p:nvPr/>
        </p:nvSpPr>
        <p:spPr bwMode="auto">
          <a:xfrm>
            <a:off x="1116013" y="1916113"/>
            <a:ext cx="65516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53B94"/>
                </a:solidFill>
              </a:rPr>
              <a:t>Why did the English settle in North America?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900113" y="1449388"/>
            <a:ext cx="7286625" cy="1774825"/>
          </a:xfrm>
          <a:prstGeom prst="rect">
            <a:avLst/>
          </a:prstGeom>
          <a:noFill/>
          <a:ln w="63500" cap="rnd">
            <a:solidFill>
              <a:srgbClr val="A8111D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white">
          <a:xfrm>
            <a:off x="2592388" y="1341438"/>
            <a:ext cx="468312" cy="16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4" name="Picture 12" descr="09TAJ-EssQ 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087438"/>
            <a:ext cx="42418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81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altLang="en-US"/>
              <a:t>England and Spain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5105400" cy="6248400"/>
          </a:xfrm>
        </p:spPr>
        <p:txBody>
          <a:bodyPr/>
          <a:lstStyle/>
          <a:p>
            <a:r>
              <a:rPr lang="en-US" altLang="en-US"/>
              <a:t>Trading rivalry and religious differences had been pushing England and Spain toward war</a:t>
            </a:r>
          </a:p>
          <a:p>
            <a:r>
              <a:rPr lang="en-US" altLang="en-US"/>
              <a:t>King Philip II, the powerful ruler of Spain, wanted a Catholic ruler on the throne of England</a:t>
            </a:r>
          </a:p>
          <a:p>
            <a:r>
              <a:rPr lang="en-US" altLang="en-US"/>
              <a:t>He didn’t consider Queen Elizabeth, a Protestant, the rightful ruler of England</a:t>
            </a:r>
          </a:p>
        </p:txBody>
      </p:sp>
      <p:pic>
        <p:nvPicPr>
          <p:cNvPr id="4101" name="Picture 5" descr="TUDphili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762000"/>
            <a:ext cx="3605212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File:Darnley stage 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609600"/>
            <a:ext cx="406082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altLang="en-US" sz="3600"/>
              <a:t>The Spanish Armada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5029200" cy="617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English adventurers, such as </a:t>
            </a:r>
            <a:r>
              <a:rPr lang="en-US" altLang="en-US" sz="2400" b="1" dirty="0"/>
              <a:t>Sir Francis Drake</a:t>
            </a:r>
            <a:r>
              <a:rPr lang="en-US" altLang="en-US" sz="2400" dirty="0"/>
              <a:t>, had attacked Spanish ships and ports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King Philip wanted Elizabeth to punish Drake for his raids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Instead, Elizabeth honored Drake with Knighthood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Philip sent the Spanish Armada to conquer England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It failed completely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War continued until 1604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 defeat of the Armada marked the end of Spanish control of the seas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 way was clear for England to start colonies in North America</a:t>
            </a:r>
          </a:p>
        </p:txBody>
      </p:sp>
      <p:pic>
        <p:nvPicPr>
          <p:cNvPr id="5127" name="Picture 7" descr="File:1590 or later Marcus Gheeraerts, Sir Francis Drake Buckland Abbey, Devo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2133600" cy="291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File:Loutherbourg-Spanish Armada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48" y="3375349"/>
            <a:ext cx="4179851" cy="325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523875" y="989013"/>
            <a:ext cx="8048625" cy="5202237"/>
            <a:chOff x="330" y="623"/>
            <a:chExt cx="5070" cy="3277"/>
          </a:xfrm>
        </p:grpSpPr>
        <p:sp>
          <p:nvSpPr>
            <p:cNvPr id="36867" name="Rectangle 3"/>
            <p:cNvSpPr>
              <a:spLocks noChangeArrowheads="1"/>
            </p:cNvSpPr>
            <p:nvPr/>
          </p:nvSpPr>
          <p:spPr bwMode="auto">
            <a:xfrm>
              <a:off x="420" y="835"/>
              <a:ext cx="4980" cy="3065"/>
            </a:xfrm>
            <a:prstGeom prst="rect">
              <a:avLst/>
            </a:prstGeom>
            <a:solidFill>
              <a:schemeClr val="bg1"/>
            </a:solidFill>
            <a:ln w="63500" cap="rnd" algn="ctr">
              <a:solidFill>
                <a:srgbClr val="A8111D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8" name="Rectangle 4"/>
            <p:cNvSpPr>
              <a:spLocks noChangeArrowheads="1"/>
            </p:cNvSpPr>
            <p:nvPr/>
          </p:nvSpPr>
          <p:spPr bwMode="white">
            <a:xfrm>
              <a:off x="1927" y="777"/>
              <a:ext cx="250" cy="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869" name="Picture 5" descr="DiscQuesti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623"/>
              <a:ext cx="3180" cy="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870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6324600" y="3886200"/>
            <a:ext cx="1066800" cy="1600200"/>
          </a:xfrm>
          <a:noFill/>
          <a:ln/>
        </p:spPr>
        <p:txBody>
          <a:bodyPr/>
          <a:lstStyle/>
          <a:p>
            <a:pPr marL="533400" indent="-5334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533400" indent="-5334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533400" indent="-5334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533400" indent="-5334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6871" name="TPQuestion"/>
          <p:cNvSpPr>
            <a:spLocks noGrp="1" noChangeArrowheads="1"/>
          </p:cNvSpPr>
          <p:nvPr>
            <p:ph type="title"/>
          </p:nvPr>
        </p:nvSpPr>
        <p:spPr>
          <a:xfrm>
            <a:off x="9372600" y="1371600"/>
            <a:ext cx="76200" cy="274638"/>
          </a:xfrm>
        </p:spPr>
        <p:txBody>
          <a:bodyPr/>
          <a:lstStyle/>
          <a:p>
            <a:r>
              <a:rPr lang="en-US" altLang="en-US" sz="300"/>
              <a:t>Section 1</a:t>
            </a:r>
          </a:p>
        </p:txBody>
      </p:sp>
      <p:graphicFrame>
        <p:nvGraphicFramePr>
          <p:cNvPr id="36872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276850" y="2855913"/>
          <a:ext cx="299085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Chart" r:id="rId8" imgW="4572000" imgH="5143500" progId="MSGraph.Chart.8">
                  <p:embed followColorScheme="full"/>
                </p:oleObj>
              </mc:Choice>
              <mc:Fallback>
                <p:oleObj name="Chart" r:id="rId8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2855913"/>
                        <a:ext cx="299085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AutoShape 9"/>
          <p:cNvSpPr>
            <a:spLocks noChangeArrowheads="1"/>
          </p:cNvSpPr>
          <p:nvPr/>
        </p:nvSpPr>
        <p:spPr bwMode="auto">
          <a:xfrm rot="-862747">
            <a:off x="534988" y="3573463"/>
            <a:ext cx="969962" cy="922337"/>
          </a:xfrm>
          <a:prstGeom prst="star5">
            <a:avLst/>
          </a:prstGeom>
          <a:solidFill>
            <a:srgbClr val="EFC22F"/>
          </a:solidFill>
          <a:ln w="22225">
            <a:solidFill>
              <a:srgbClr val="053B9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809625" y="1824038"/>
            <a:ext cx="66294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61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61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61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61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61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1">
                <a:solidFill>
                  <a:srgbClr val="053B94"/>
                </a:solidFill>
              </a:rPr>
              <a:t>Who was the ruler of England when the Spanish and English were at war in the 1500s?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1">
                <a:solidFill>
                  <a:srgbClr val="A8111D"/>
                </a:solidFill>
              </a:rPr>
              <a:t>A.</a:t>
            </a:r>
            <a:r>
              <a:rPr lang="en-US" altLang="en-US" sz="2800" b="1">
                <a:solidFill>
                  <a:srgbClr val="13489A"/>
                </a:solidFill>
              </a:rPr>
              <a:t>	</a:t>
            </a:r>
            <a:r>
              <a:rPr lang="en-US" altLang="en-US" sz="2800">
                <a:solidFill>
                  <a:srgbClr val="000000"/>
                </a:solidFill>
              </a:rPr>
              <a:t>King James </a:t>
            </a:r>
            <a:endParaRPr lang="en-US" altLang="en-US" sz="2800"/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1">
                <a:solidFill>
                  <a:srgbClr val="A8111D"/>
                </a:solidFill>
              </a:rPr>
              <a:t>B.</a:t>
            </a:r>
            <a:r>
              <a:rPr lang="en-US" altLang="en-US" sz="2800" b="1">
                <a:solidFill>
                  <a:srgbClr val="13489A"/>
                </a:solidFill>
              </a:rPr>
              <a:t>	</a:t>
            </a:r>
            <a:r>
              <a:rPr lang="en-US" altLang="en-US" sz="2800">
                <a:solidFill>
                  <a:srgbClr val="000000"/>
                </a:solidFill>
              </a:rPr>
              <a:t>Queen Elizabeth</a:t>
            </a:r>
            <a:endParaRPr lang="en-US" altLang="en-US" sz="2800"/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1">
                <a:solidFill>
                  <a:srgbClr val="A8111D"/>
                </a:solidFill>
              </a:rPr>
              <a:t>C.</a:t>
            </a:r>
            <a:r>
              <a:rPr lang="en-US" altLang="en-US" sz="2800" b="1">
                <a:solidFill>
                  <a:srgbClr val="ED2641"/>
                </a:solidFill>
              </a:rPr>
              <a:t>	</a:t>
            </a:r>
            <a:r>
              <a:rPr lang="en-US" altLang="en-US" sz="2800">
                <a:solidFill>
                  <a:srgbClr val="000000"/>
                </a:solidFill>
              </a:rPr>
              <a:t>Queen Mary</a:t>
            </a:r>
            <a:endParaRPr lang="en-US" altLang="en-US" sz="2800"/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1">
                <a:solidFill>
                  <a:srgbClr val="A8111D"/>
                </a:solidFill>
              </a:rPr>
              <a:t>D.</a:t>
            </a:r>
            <a:r>
              <a:rPr lang="en-US" altLang="en-US" sz="2800" b="1">
                <a:solidFill>
                  <a:srgbClr val="13489A"/>
                </a:solidFill>
              </a:rPr>
              <a:t>	</a:t>
            </a:r>
            <a:r>
              <a:rPr lang="en-US" altLang="en-US" sz="2800">
                <a:solidFill>
                  <a:srgbClr val="000000"/>
                </a:solidFill>
              </a:rPr>
              <a:t>King Philip II</a:t>
            </a:r>
            <a:endParaRPr lang="en-US" altLang="en-US" sz="2800"/>
          </a:p>
        </p:txBody>
      </p:sp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6872" grpId="0" animBg="0"/>
      <p:bldP spid="36874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/>
              <a:t>England tries to make colonies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4800600" cy="609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England had tried several times to establish a base in North America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Sir Humpfrey Gilbert claimed Newfoundland in 1583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But before he could find a place for a colony he died at sea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The next year, Queen Elizabeth gave </a:t>
            </a:r>
            <a:r>
              <a:rPr lang="en-US" altLang="en-US" sz="2400" b="1"/>
              <a:t>Sir Walter Raleigh</a:t>
            </a:r>
            <a:r>
              <a:rPr lang="en-US" altLang="en-US" sz="2400"/>
              <a:t> the right to claim land in North America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Raleigh sent an expedition to find a place to settle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His scouts said Roanoke Island (North Carolina today) was the place to settle</a:t>
            </a:r>
          </a:p>
        </p:txBody>
      </p:sp>
      <p:pic>
        <p:nvPicPr>
          <p:cNvPr id="6149" name="Picture 5" descr="File:SirGilbertHumphrey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762000"/>
            <a:ext cx="42068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File:Nicholas Hilliard 007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762000"/>
            <a:ext cx="424656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1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SLIDEID" val="DDD5C64BCEF546109DC0540A8BC6A581"/>
  <p:tag name="SLIDETYPE" val="Q"/>
  <p:tag name="DEMOGRAPHIC" val="False"/>
  <p:tag name="SPEEDSCORING" val="False"/>
  <p:tag name="CORRECTPOINTVALUE" val="100"/>
  <p:tag name="INCORRECTPOINTVALUE" val="0"/>
  <p:tag name="VALUES" val="Incorrect¤Correct¤Incorrect¤Incorrect"/>
  <p:tag name="ANSWERSALIAS" val="A¤B¤C¤D"/>
  <p:tag name="TOTALRESPONSES" val="5"/>
  <p:tag name="SLICED" val="False"/>
  <p:tag name="RESPONSES" val="NA,1,5,2;4;1;4;4;"/>
  <p:tag name="CHARTSTRINGSTD" val="1 1 0 3"/>
  <p:tag name="CHARTSTRINGREV" val="3 0 1 1"/>
  <p:tag name="CHARTSTRINGSTDPER" val="0.2 0.2 0 0.6"/>
  <p:tag name="CHARTSTRINGREVPER" val="0.6 0 0.2 0.2"/>
  <p:tag name="RESPONSESGATHERED" val="False"/>
  <p:tag name="SLIDEORDER" val="5"/>
  <p:tag name="SLIDEGUID" val="350FB751A38F4CE8984FC78485DD76A6"/>
  <p:tag name="QUESTIONALIAS" val="Section 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SLIDEID" val="DDD5C64BCEF546109DC0540A8BC6A581"/>
  <p:tag name="SLIDETYPE" val="Q"/>
  <p:tag name="DEMOGRAPHIC" val="False"/>
  <p:tag name="SPEEDSCORING" val="False"/>
  <p:tag name="CORRECTPOINTVALUE" val="100"/>
  <p:tag name="INCORRECTPOINTVALUE" val="0"/>
  <p:tag name="VALUES" val="Correct¤Incorrect¤Incorrect¤Incorrect"/>
  <p:tag name="QUESTIONALIAS" val="Section 1"/>
  <p:tag name="ANSWERSALIAS" val="A¤B¤C¤D"/>
  <p:tag name="TOTALRESPONSES" val="5"/>
  <p:tag name="SLICED" val="False"/>
  <p:tag name="RESPONSES" val="NA,1,5,1;2;4;2;4;"/>
  <p:tag name="CHARTSTRINGSTD" val="1 2 0 2"/>
  <p:tag name="CHARTSTRINGREV" val="2 0 2 1"/>
  <p:tag name="CHARTSTRINGSTDPER" val="0.2 0.4 0 0.4"/>
  <p:tag name="CHARTSTRINGREVPER" val="0.4 0 0.4 0.2"/>
  <p:tag name="RESPONSESGATHERED" val="False"/>
  <p:tag name="SLIDEORDER" val="6"/>
  <p:tag name="SLIDEGUID" val="2DA5CBC4DFE94400A6D9DE0FB63B985F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6DD7D1E377C94697BF193BD0F494FEF7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CHARTCOLORINDICES" val="10,3,11,14,13,23,46,9,5,16,10,3"/>
  <p:tag name="QUESTIONID" val="912ec515dadd440b8674ba15a31c644d"/>
  <p:tag name="TOPIC" val=""/>
  <p:tag name="TOPICID" val=""/>
  <p:tag name="QUESTIONALIAS" val="What cleared the way for England to start colonies in North America?"/>
  <p:tag name="NUMRESPONSES" val="1"/>
  <p:tag name="ANSWERSALIAS" val="Drake&amp;#039;s raids on Spain|smicln|Drake&amp;#039;s knighthood|smicln|defeat of the Spanish Armada|smicln|England declared war on Spain."/>
  <p:tag name="CHARTLABELS" val="0"/>
  <p:tag name="CHARTCOLORS" val="1"/>
  <p:tag name="SLIDEORDER" val="3"/>
  <p:tag name="SLIDEGUID" val="9430110D2D6D4E5C97F22C42C6C84F41"/>
  <p:tag name="VALUES" val="0|smicln|0|smicln|Correct|smicln|0"/>
  <p:tag name="CORRECTPOINTVALU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ANSWERBULLETS" val="1"/>
  <p:tag name="TEXTLENGTH" val="104"/>
  <p:tag name="FONTSIZE" val="28"/>
  <p:tag name="BULLETTYPE" val="ppBulletAlphaUCPeriod"/>
  <p:tag name="ANSWERTEXT" val="Drake's raids on Spain&#10;Drake's knighthood&#10;defeat of the Spanish Armada&#10;England declared war on Spain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6DD7D1E377C94697BF193BD0F494FEF7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CHARTCOLORINDICES" val="10,3,11,14,13,23,46,9,5,16,10,3"/>
  <p:tag name="QUESTIONID" val="07942728c8b94749997b5404e8c0fbb7"/>
  <p:tag name="TOPIC" val=""/>
  <p:tag name="TOPICID" val=""/>
  <p:tag name="QUESTIONALIAS" val="Which of the following is an example of a joint-stock company?"/>
  <p:tag name="NUMRESPONSES" val="1"/>
  <p:tag name="ANSWERSALIAS" val="the Roanoke Company|smicln|the England Company|smicln|the Drake Company|smicln|the Virginia Company"/>
  <p:tag name="CHARTLABELS" val="0"/>
  <p:tag name="CHARTCOLORS" val="1"/>
  <p:tag name="SLIDEORDER" val="3"/>
  <p:tag name="SLIDEGUID" val="ABF1CFB9E9874ECFB84FB56743A73CA6"/>
  <p:tag name="VALUES" val="0|smicln|0|smicln|0|smicln|Correct"/>
  <p:tag name="CORRECTPOINTVALUE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81"/>
  <p:tag name="FONTSIZE" val="32"/>
  <p:tag name="BULLETTYPE" val="ppBulletAlphaUCPeriod"/>
  <p:tag name="ANSWERTEXT" val="the Roanoke Company&#10;the England Company&#10;the Drake Company&#10;the Virginia Company"/>
  <p:tag name="ANSWERBULLETS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6DD7D1E377C94697BF193BD0F494FEF7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CHARTCOLORINDICES" val="10,3,11,14,13,23,46,9,5,16,10,3"/>
  <p:tag name="QUESTIONID" val="c9e3bef7e99947698cef2754158b2755"/>
  <p:tag name="TOPIC" val=""/>
  <p:tag name="TOPICID" val=""/>
  <p:tag name="QUESTIONALIAS" val="The Jamestown colonists called the winter of 1609–1610"/>
  <p:tag name="NUMRESPONSES" val="1"/>
  <p:tag name="ANSWERSALIAS" val="the lavish time.|smicln|the starving time.|smicln|the good time.|smicln|the friendly time."/>
  <p:tag name="CHARTLABELS" val="0"/>
  <p:tag name="CHARTCOLORS" val="1"/>
  <p:tag name="SLIDEORDER" val="3"/>
  <p:tag name="SLIDEGUID" val="F22A9D9BF47143F7A7216F6836FE26D2"/>
  <p:tag name="VALUES" val="0|smicln|Correct|smicln|0|smicln|0"/>
  <p:tag name="CORRECTPOINTVALUE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72"/>
  <p:tag name="FONTSIZE" val="32"/>
  <p:tag name="BULLETTYPE" val="ppBulletAlphaUCPeriod"/>
  <p:tag name="ANSWERTEXT" val="the lavish time.&#10;the starving time.&#10;the good time.&#10;the friendly time."/>
  <p:tag name="ANSWERBULLETS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6DD7D1E377C94697BF193BD0F494FEF7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CHARTCOLORINDICES" val="10,3,11,14,13,23,46,9,5,16,10,3"/>
  <p:tag name="QUESTIONID" val="00362a7cb7334d569ccec78290b4eef0"/>
  <p:tag name="TOPIC" val=""/>
  <p:tag name="TOPICID" val=""/>
  <p:tag name="QUESTIONALIAS" val="Which crop saved Jamestown by making money for investors?"/>
  <p:tag name="NUMRESPONSES" val="1"/>
  <p:tag name="ANSWERSALIAS" val="tobacco|smicln|corn|smicln|rice|smicln|indigo"/>
  <p:tag name="CHARTLABELS" val="0"/>
  <p:tag name="CHARTCOLORS" val="1"/>
  <p:tag name="SLIDEORDER" val="3"/>
  <p:tag name="SLIDEGUID" val="CB783C0749C24630B2F9F3C56E7EB1F3"/>
  <p:tag name="VALUES" val="Correct|smicln|0|smicln|0|smicln|0"/>
  <p:tag name="CORRECTPOINTVALUE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27"/>
  <p:tag name="FONTSIZE" val="32"/>
  <p:tag name="BULLETTYPE" val="ppBulletAlphaUCPeriod"/>
  <p:tag name="ANSWERTEXT" val="tobacco&#10;corn&#10;rice&#10;indigo"/>
  <p:tag name="ANSWERBULLETS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6DD7D1E377C94697BF193BD0F494FEF7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CHARTCOLORINDICES" val="10,3,11,14,13,23,46,9,5,16,10,3"/>
  <p:tag name="QUESTIONID" val="3ebe87c88af9440e99a2318a0c338bb7"/>
  <p:tag name="TOPIC" val=""/>
  <p:tag name="TOPICID" val=""/>
  <p:tag name="QUESTIONALIAS" val="The first English child born in the American colonies was"/>
  <p:tag name="NUMRESPONSES" val="1"/>
  <p:tag name="ANSWERSALIAS" val="James Yeardley.|smicln|Francis Drake.|smicln|Virginia Dare.|smicln|John White."/>
  <p:tag name="CHARTLABELS" val="0"/>
  <p:tag name="CHARTCOLORS" val="1"/>
  <p:tag name="SLIDEORDER" val="3"/>
  <p:tag name="SLIDEGUID" val="6492382D08114525955CC646F3132EE8"/>
  <p:tag name="VALUES" val="0|smicln|0|smicln|Correct|smicln|0"/>
  <p:tag name="CORRECTPOINTVALUE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ANSWERBULLETS" val="1"/>
  <p:tag name="TEXTLENGTH" val="60"/>
  <p:tag name="FONTSIZE" val="32"/>
  <p:tag name="BULLETTYPE" val="ppBulletAlphaUCPeriod"/>
  <p:tag name="ANSWERTEXT" val="James Yeardley.&#10;Francis Drake.&#10;Virginia Dare.&#10;John White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SLIDEID" val="DDD5C64BCEF546109DC0540A8BC6A581"/>
  <p:tag name="SLIDETYPE" val="Q"/>
  <p:tag name="DEMOGRAPHIC" val="False"/>
  <p:tag name="SPEEDSCORING" val="False"/>
  <p:tag name="CORRECTPOINTVALUE" val="100"/>
  <p:tag name="INCORRECTPOINTVALUE" val="0"/>
  <p:tag name="RESPONSECOUNT" val="5"/>
  <p:tag name="QUESTIONALIAS" val="Section 1-Polling Question"/>
  <p:tag name="ANSWERSALIAS" val="A¤B"/>
  <p:tag name="TOTALRESPONSES" val="5"/>
  <p:tag name="SLICED" val="False"/>
  <p:tag name="RESPONSES" val="NA,1,5,1;1;2;2;2;"/>
  <p:tag name="CHARTSTRINGSTD" val="2 3"/>
  <p:tag name="CHARTSTRINGREV" val="3 2"/>
  <p:tag name="CHARTSTRINGSTDPER" val="0.4 0.6"/>
  <p:tag name="CHARTSTRINGREVPER" val="0.6 0.4"/>
  <p:tag name="RESPONSESGATHERED" val="False"/>
  <p:tag name="SLIDEORDER" val="2"/>
  <p:tag name="SLIDEGUID" val="C71D332C4E9C49C59A5E21AA75314E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2"/>
  <p:tag name="TEXTLENGTH" val="4"/>
  <p:tag name="FONTSIZE" val="32"/>
  <p:tag name="BULLETTYPE" val="ppBulletAlphaUCPeriod"/>
  <p:tag name="ANSWERTEXT" val="A&#10;B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1041</Words>
  <Application>Microsoft Office PowerPoint</Application>
  <PresentationFormat>On-screen Show (4:3)</PresentationFormat>
  <Paragraphs>161</Paragraphs>
  <Slides>26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Default Design</vt:lpstr>
      <vt:lpstr>Microsoft Graph Chart</vt:lpstr>
      <vt:lpstr>Chapter 3 Colonial America 1587-1770</vt:lpstr>
      <vt:lpstr>Chapter Time Line</vt:lpstr>
      <vt:lpstr>Chapter Time Line</vt:lpstr>
      <vt:lpstr>Section 1-Polling Question</vt:lpstr>
      <vt:lpstr>Essential Question</vt:lpstr>
      <vt:lpstr>England and Spain</vt:lpstr>
      <vt:lpstr>The Spanish Armada</vt:lpstr>
      <vt:lpstr>Section 1</vt:lpstr>
      <vt:lpstr>England tries to make colonies</vt:lpstr>
      <vt:lpstr>Roanoke Island</vt:lpstr>
      <vt:lpstr>More of Roanoke Island</vt:lpstr>
      <vt:lpstr>The Roanoke Colony</vt:lpstr>
      <vt:lpstr>The Virginia Company of London</vt:lpstr>
      <vt:lpstr>Virginia Company Sends Settlers</vt:lpstr>
      <vt:lpstr>Jamestown Hardships</vt:lpstr>
      <vt:lpstr>Jamestown Colonists Make Money</vt:lpstr>
      <vt:lpstr>Section 1</vt:lpstr>
      <vt:lpstr>Colony of Virginia Prospers</vt:lpstr>
      <vt:lpstr>More about Jamestown</vt:lpstr>
      <vt:lpstr>Essential Question</vt:lpstr>
      <vt:lpstr>Chapter 3 Section 1 Quiz</vt:lpstr>
      <vt:lpstr>What cleared the way for England to start colonies in North America?</vt:lpstr>
      <vt:lpstr>Which of the following is an example of a joint-stock company?</vt:lpstr>
      <vt:lpstr>The Jamestown colonists called the winter of 1609–1610</vt:lpstr>
      <vt:lpstr>Which crop saved Jamestown by making money for investors?</vt:lpstr>
      <vt:lpstr>The first English child born in the American colonies was</vt:lpstr>
    </vt:vector>
  </TitlesOfParts>
  <Company>Madison Local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Colonial America 1587-1770</dc:title>
  <dc:creator>8th Grade Social Studies</dc:creator>
  <cp:lastModifiedBy>Windows User</cp:lastModifiedBy>
  <cp:revision>35</cp:revision>
  <dcterms:created xsi:type="dcterms:W3CDTF">2009-03-11T14:44:45Z</dcterms:created>
  <dcterms:modified xsi:type="dcterms:W3CDTF">2018-09-19T14:46:20Z</dcterms:modified>
</cp:coreProperties>
</file>