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  <p:sldMasterId id="2147483996" r:id="rId3"/>
  </p:sldMasterIdLst>
  <p:notesMasterIdLst>
    <p:notesMasterId r:id="rId18"/>
  </p:notesMasterIdLst>
  <p:sldIdLst>
    <p:sldId id="259" r:id="rId4"/>
    <p:sldId id="258" r:id="rId5"/>
    <p:sldId id="260" r:id="rId6"/>
    <p:sldId id="261" r:id="rId7"/>
    <p:sldId id="265" r:id="rId8"/>
    <p:sldId id="280" r:id="rId9"/>
    <p:sldId id="286" r:id="rId10"/>
    <p:sldId id="267" r:id="rId11"/>
    <p:sldId id="268" r:id="rId12"/>
    <p:sldId id="287" r:id="rId13"/>
    <p:sldId id="288" r:id="rId14"/>
    <p:sldId id="269" r:id="rId15"/>
    <p:sldId id="285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600FF"/>
    <a:srgbClr val="0099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0D0B5-2E6C-4E55-A5D6-C18AA2637656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3F45D-063B-446F-9451-35F0CEE124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6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3F45D-063B-446F-9451-35F0CEE1244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69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3F45D-063B-446F-9451-35F0CEE1244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6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3F45D-063B-446F-9451-35F0CEE1244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6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3F45D-063B-446F-9451-35F0CEE1244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6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3F45D-063B-446F-9451-35F0CEE1244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6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Username: bulldog	Password:</a:t>
            </a:r>
            <a:r>
              <a:rPr lang="en-US" baseline="0" dirty="0" smtClean="0"/>
              <a:t> west</a:t>
            </a:r>
          </a:p>
          <a:p>
            <a:r>
              <a:rPr lang="en-US" dirty="0" smtClean="0"/>
              <a:t>http://www.brainpop.com/socialstudies/worldhistory/azteccivilization/</a:t>
            </a:r>
          </a:p>
          <a:p>
            <a:r>
              <a:rPr lang="en-US" dirty="0" smtClean="0"/>
              <a:t>http://www.brainpop.com/socialstudies/worldhistory/mayacivilization/</a:t>
            </a:r>
          </a:p>
          <a:p>
            <a:r>
              <a:rPr lang="en-US" dirty="0" smtClean="0"/>
              <a:t>http://www.brainpop.com/socialstudies/worldhistory/incacivilization/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3F45D-063B-446F-9451-35F0CEE1244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6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3F45D-063B-446F-9451-35F0CEE1244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6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9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80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61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71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28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73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36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9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53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45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05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6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7E8DF28-4FC4-4C7C-A39D-59CBAC04E765}" type="datetimeFigureOut">
              <a:rPr lang="en-US" smtClean="0"/>
              <a:pPr/>
              <a:t>9/7/2018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D46DCA2-7F9E-4048-B836-95BA2B1FF4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sp.brainpop.com/ciencias_sociales/la_historia_/simon_boliva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Ancient Civilizations in Latin America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838200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sz="3200" b="1" smtClean="0"/>
              <a:t>Chapter </a:t>
            </a:r>
            <a:r>
              <a:rPr lang="en-US" sz="3200" b="1" smtClean="0"/>
              <a:t>2 </a:t>
            </a:r>
            <a:r>
              <a:rPr lang="en-US" sz="3200" b="1" smtClean="0"/>
              <a:t>Section 3</a:t>
            </a:r>
            <a:endParaRPr lang="en-US" sz="3200" b="1" dirty="0" smtClean="0"/>
          </a:p>
        </p:txBody>
      </p:sp>
      <p:pic>
        <p:nvPicPr>
          <p:cNvPr id="4" name="Picture 2" descr="http://img.docstoccdn.com/thumb/orig/1208538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7239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027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904526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C000"/>
                </a:solidFill>
              </a:rPr>
              <a:t>Word Splash Activity</a:t>
            </a:r>
            <a:endParaRPr lang="en-US" sz="5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3126"/>
            <a:ext cx="8686800" cy="5572474"/>
          </a:xfrm>
        </p:spPr>
        <p:txBody>
          <a:bodyPr>
            <a:normAutofit/>
          </a:bodyPr>
          <a:lstStyle/>
          <a:p>
            <a:r>
              <a:rPr lang="en-US" b="1" dirty="0" smtClean="0"/>
              <a:t>Word Splash is a formative assessment activity that gives you as a student an opportunity to </a:t>
            </a:r>
            <a:r>
              <a:rPr lang="en-US" b="1" dirty="0"/>
              <a:t>quickly brainstorm </a:t>
            </a:r>
            <a:r>
              <a:rPr lang="en-US" b="1" dirty="0" smtClean="0"/>
              <a:t>key information about a topic covered in class. </a:t>
            </a:r>
          </a:p>
          <a:p>
            <a:r>
              <a:rPr lang="en-US" b="1" dirty="0" smtClean="0"/>
              <a:t>This is a great review activity for you the student before you take your next test or quiz. </a:t>
            </a:r>
          </a:p>
          <a:p>
            <a:pPr lvl="1"/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186604"/>
            <a:ext cx="5457825" cy="2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02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904526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C000"/>
                </a:solidFill>
              </a:rPr>
              <a:t>Word Splash Activity</a:t>
            </a:r>
            <a:endParaRPr lang="en-US" sz="54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3126"/>
            <a:ext cx="8686800" cy="5572474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FFFF00"/>
              </a:buClr>
            </a:pPr>
            <a:r>
              <a:rPr lang="en-US" sz="5200" b="1" u="sng" dirty="0" smtClean="0">
                <a:solidFill>
                  <a:srgbClr val="FF0000"/>
                </a:solidFill>
              </a:rPr>
              <a:t>Directions:</a:t>
            </a:r>
            <a:r>
              <a:rPr lang="en-US" sz="5200" b="1" u="sng" dirty="0" smtClean="0">
                <a:solidFill>
                  <a:srgbClr val="FFC000"/>
                </a:solidFill>
              </a:rPr>
              <a:t> </a:t>
            </a:r>
          </a:p>
          <a:p>
            <a:pPr lvl="1">
              <a:buClr>
                <a:srgbClr val="FFFF00"/>
              </a:buClr>
            </a:pPr>
            <a:r>
              <a:rPr lang="en-US" sz="2900" b="1" dirty="0" smtClean="0"/>
              <a:t>Students will be divided </a:t>
            </a:r>
            <a:r>
              <a:rPr lang="en-US" sz="2900" b="1" dirty="0" smtClean="0"/>
              <a:t>into </a:t>
            </a:r>
            <a:r>
              <a:rPr lang="en-US" sz="2900" b="1" dirty="0"/>
              <a:t>small groups (no more than four </a:t>
            </a:r>
            <a:r>
              <a:rPr lang="en-US" sz="2900" b="1" dirty="0" smtClean="0"/>
              <a:t> students per </a:t>
            </a:r>
            <a:r>
              <a:rPr lang="en-US" sz="2900" b="1" dirty="0"/>
              <a:t>group</a:t>
            </a:r>
            <a:r>
              <a:rPr lang="en-US" sz="2900" b="1" dirty="0" smtClean="0"/>
              <a:t>) and each group will be assigned a topic.</a:t>
            </a:r>
            <a:endParaRPr lang="en-US" sz="2900" b="1" dirty="0"/>
          </a:p>
          <a:p>
            <a:pPr lvl="1">
              <a:buClr>
                <a:srgbClr val="FFFF00"/>
              </a:buClr>
            </a:pPr>
            <a:r>
              <a:rPr lang="en-US" sz="2900" b="1" dirty="0" smtClean="0"/>
              <a:t>Each group will be given a sheet </a:t>
            </a:r>
            <a:r>
              <a:rPr lang="en-US" sz="2900" b="1" dirty="0"/>
              <a:t>of </a:t>
            </a:r>
            <a:r>
              <a:rPr lang="en-US" sz="2900" b="1" dirty="0" smtClean="0"/>
              <a:t>paper and your group will write your assigned topic in the center (ex. Aztec Civilization). </a:t>
            </a:r>
          </a:p>
          <a:p>
            <a:pPr lvl="1">
              <a:buClr>
                <a:srgbClr val="FFFF00"/>
              </a:buClr>
            </a:pPr>
            <a:r>
              <a:rPr lang="en-US" sz="2900" b="1" dirty="0" smtClean="0"/>
              <a:t>You will have 5 minutes to write key words (not sentences) about your assigned topic(s).  Your can also </a:t>
            </a:r>
            <a:r>
              <a:rPr lang="en-US" sz="2900" b="1" dirty="0"/>
              <a:t>draw pictures and </a:t>
            </a:r>
            <a:r>
              <a:rPr lang="en-US" sz="2900" b="1" dirty="0" smtClean="0"/>
              <a:t>symbols. </a:t>
            </a:r>
          </a:p>
          <a:p>
            <a:pPr lvl="1">
              <a:buClr>
                <a:srgbClr val="FFFF00"/>
              </a:buClr>
            </a:pPr>
            <a:r>
              <a:rPr lang="en-US" sz="2900" b="1" dirty="0" smtClean="0"/>
              <a:t>In order for your group to receive participation points, every member in your group has to be holding a colored pencil and writing/drawing.  </a:t>
            </a:r>
          </a:p>
          <a:p>
            <a:pPr lvl="1">
              <a:buClr>
                <a:srgbClr val="FFFF00"/>
              </a:buClr>
            </a:pPr>
            <a:r>
              <a:rPr lang="en-US" sz="2900" b="1" dirty="0" smtClean="0"/>
              <a:t>A timer will be displayed on the </a:t>
            </a:r>
            <a:r>
              <a:rPr lang="en-US" sz="2900" b="1" dirty="0"/>
              <a:t>boardhttp://</a:t>
            </a:r>
            <a:r>
              <a:rPr lang="en-US" sz="2900" b="1" dirty="0" smtClean="0"/>
              <a:t>www.online-stopwatch.com/full-screen-stopwatch/)and then you and your group will begin the activity. </a:t>
            </a:r>
          </a:p>
          <a:p>
            <a:pPr lvl="1">
              <a:buClr>
                <a:srgbClr val="FFFF00"/>
              </a:buClr>
            </a:pPr>
            <a:r>
              <a:rPr lang="en-US" sz="2900" b="1" dirty="0" smtClean="0"/>
              <a:t>A reporter from each group will share the group’s word splash with the rest of the class by summarizing the “big ideas.”  </a:t>
            </a:r>
          </a:p>
          <a:p>
            <a:pPr lvl="1"/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66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effectLst/>
              </a:rPr>
              <a:t>A Z T E C – I N C A – M A Y A </a:t>
            </a:r>
            <a:r>
              <a:rPr lang="en-US" sz="3600" dirty="0">
                <a:solidFill>
                  <a:srgbClr val="FFC000"/>
                </a:solidFill>
                <a:effectLst/>
              </a:rPr>
              <a:t/>
            </a:r>
            <a:br>
              <a:rPr lang="en-US" sz="3600" dirty="0">
                <a:solidFill>
                  <a:srgbClr val="FFC000"/>
                </a:solidFill>
                <a:effectLst/>
              </a:rPr>
            </a:br>
            <a:r>
              <a:rPr lang="en-US" sz="3600" b="1" dirty="0">
                <a:solidFill>
                  <a:srgbClr val="FFC000"/>
                </a:solidFill>
                <a:effectLst/>
              </a:rPr>
              <a:t>P O W E R P O I N T   P R O J E C T</a:t>
            </a:r>
            <a:endParaRPr lang="en-US" sz="3600" dirty="0">
              <a:solidFill>
                <a:srgbClr val="FFC000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4008" indent="0">
              <a:buClr>
                <a:srgbClr val="FFC000"/>
              </a:buClr>
              <a:buNone/>
            </a:pPr>
            <a:r>
              <a:rPr lang="en-US" b="1" dirty="0" smtClean="0"/>
              <a:t>   Project </a:t>
            </a:r>
            <a:r>
              <a:rPr lang="en-US" b="1" dirty="0"/>
              <a:t>Objective</a:t>
            </a:r>
            <a:r>
              <a:rPr lang="en-US" dirty="0"/>
              <a:t>: </a:t>
            </a:r>
            <a:endParaRPr lang="en-US" dirty="0" smtClean="0"/>
          </a:p>
          <a:p>
            <a:pPr>
              <a:buClr>
                <a:srgbClr val="FFC000"/>
              </a:buClr>
            </a:pPr>
            <a:r>
              <a:rPr lang="en-US" dirty="0" smtClean="0"/>
              <a:t>Working </a:t>
            </a:r>
            <a:r>
              <a:rPr lang="en-US" dirty="0"/>
              <a:t>in </a:t>
            </a:r>
            <a:r>
              <a:rPr lang="en-US" dirty="0" smtClean="0"/>
              <a:t>groups</a:t>
            </a:r>
            <a:r>
              <a:rPr lang="en-US" dirty="0" smtClean="0"/>
              <a:t>, </a:t>
            </a:r>
            <a:r>
              <a:rPr lang="en-US" dirty="0"/>
              <a:t>students will create and give a classroom </a:t>
            </a:r>
            <a:r>
              <a:rPr lang="en-US" dirty="0" smtClean="0"/>
              <a:t>presentation </a:t>
            </a:r>
            <a:r>
              <a:rPr lang="en-US" dirty="0"/>
              <a:t>in which they will </a:t>
            </a:r>
            <a:r>
              <a:rPr lang="en-US" b="1" u="sng" dirty="0"/>
              <a:t>focus on ONE of the ancient </a:t>
            </a:r>
            <a:r>
              <a:rPr lang="en-US" b="1" u="sng" dirty="0" smtClean="0"/>
              <a:t>civilizations</a:t>
            </a:r>
            <a:r>
              <a:rPr lang="en-US" dirty="0" smtClean="0"/>
              <a:t> </a:t>
            </a:r>
            <a:r>
              <a:rPr lang="en-US" dirty="0"/>
              <a:t>in Latin America: </a:t>
            </a:r>
            <a:r>
              <a:rPr lang="en-US" dirty="0" smtClean="0"/>
              <a:t> Aztecs, Incas, </a:t>
            </a:r>
            <a:r>
              <a:rPr lang="en-US" dirty="0"/>
              <a:t>or </a:t>
            </a:r>
            <a:r>
              <a:rPr lang="en-US" dirty="0" smtClean="0"/>
              <a:t>Mayas. 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Each </a:t>
            </a:r>
            <a:r>
              <a:rPr lang="en-US" dirty="0"/>
              <a:t>pair/group will </a:t>
            </a:r>
            <a:r>
              <a:rPr lang="en-US" dirty="0" smtClean="0"/>
              <a:t> visit various websites to conduct further research on two different topics</a:t>
            </a:r>
            <a:r>
              <a:rPr lang="en-US" dirty="0" smtClean="0"/>
              <a:t>. Students will also use their textbook and world atlas to obtain information.</a:t>
            </a:r>
            <a:endParaRPr lang="en-US" dirty="0" smtClean="0"/>
          </a:p>
          <a:p>
            <a:pPr>
              <a:buClr>
                <a:srgbClr val="FFC000"/>
              </a:buClr>
            </a:pPr>
            <a:endParaRPr lang="en-US" dirty="0"/>
          </a:p>
          <a:p>
            <a:pPr>
              <a:buClr>
                <a:srgbClr val="FFC00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2842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Wrap Up/Reflection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smtClean="0"/>
              <a:t>Students will share and present </a:t>
            </a:r>
            <a:r>
              <a:rPr lang="en-US" sz="2800" dirty="0" smtClean="0"/>
              <a:t>as a group</a:t>
            </a:r>
            <a:endParaRPr lang="en-US" sz="2800" dirty="0" smtClean="0"/>
          </a:p>
          <a:p>
            <a:pPr marL="64008" lvl="0" indent="0">
              <a:buNone/>
            </a:pPr>
            <a:endParaRPr lang="en-US" sz="2800" dirty="0" smtClean="0"/>
          </a:p>
          <a:p>
            <a:pPr lvl="0"/>
            <a:r>
              <a:rPr lang="en-US" sz="2800" dirty="0" smtClean="0"/>
              <a:t>Post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863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0000CC"/>
                </a:solidFill>
              </a:rPr>
              <a:t>Questions</a:t>
            </a:r>
            <a:r>
              <a:rPr lang="en-US" sz="6600" b="1" dirty="0" smtClean="0">
                <a:solidFill>
                  <a:srgbClr val="0000CC"/>
                </a:solidFill>
              </a:rPr>
              <a:t>?</a:t>
            </a:r>
            <a:endParaRPr lang="en-US" sz="6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865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Ancient Civilizations in Latin America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b="1" u="sng" dirty="0" smtClean="0"/>
              <a:t>Goal</a:t>
            </a:r>
            <a:r>
              <a:rPr lang="en-US" sz="2300" b="1" u="sng" dirty="0"/>
              <a:t>:  </a:t>
            </a:r>
            <a:endParaRPr lang="en-US" sz="2300" dirty="0"/>
          </a:p>
          <a:p>
            <a:pPr>
              <a:buClr>
                <a:srgbClr val="FFC000"/>
              </a:buClr>
            </a:pPr>
            <a:r>
              <a:rPr lang="en-US" sz="2300" dirty="0" smtClean="0"/>
              <a:t>Students will be engaged in a Geography and History lesson on </a:t>
            </a:r>
            <a:r>
              <a:rPr lang="en-US" sz="2300" dirty="0"/>
              <a:t>the three ancient civilizations in Latin </a:t>
            </a:r>
            <a:r>
              <a:rPr lang="en-US" sz="2300" dirty="0" smtClean="0"/>
              <a:t>America: Mayas</a:t>
            </a:r>
            <a:r>
              <a:rPr lang="en-US" sz="2300" dirty="0"/>
              <a:t>, Aztecs, and </a:t>
            </a:r>
            <a:r>
              <a:rPr lang="en-US" sz="2300" dirty="0" smtClean="0"/>
              <a:t>Incas</a:t>
            </a:r>
          </a:p>
          <a:p>
            <a:pPr marL="0" indent="0">
              <a:buNone/>
            </a:pPr>
            <a:endParaRPr lang="en-US" sz="2300" b="1" u="sng" dirty="0" smtClean="0"/>
          </a:p>
          <a:p>
            <a:pPr marL="0" indent="0">
              <a:buNone/>
            </a:pPr>
            <a:r>
              <a:rPr lang="en-US" sz="2300" b="1" u="sng" dirty="0" smtClean="0"/>
              <a:t>Objectives</a:t>
            </a:r>
            <a:r>
              <a:rPr lang="en-US" sz="2300" b="1" u="sng" dirty="0"/>
              <a:t>:</a:t>
            </a:r>
            <a:endParaRPr lang="en-US" sz="2300" dirty="0"/>
          </a:p>
          <a:p>
            <a:pPr>
              <a:buClr>
                <a:srgbClr val="FFC000"/>
              </a:buClr>
            </a:pPr>
            <a:r>
              <a:rPr lang="en-US" sz="2300" dirty="0" smtClean="0"/>
              <a:t>Students will</a:t>
            </a:r>
            <a:r>
              <a:rPr lang="en-US" sz="2300" dirty="0"/>
              <a:t>:</a:t>
            </a:r>
          </a:p>
          <a:p>
            <a:pPr lvl="1">
              <a:buClr>
                <a:srgbClr val="C00000"/>
              </a:buClr>
            </a:pPr>
            <a:r>
              <a:rPr lang="en-US" sz="2300" dirty="0"/>
              <a:t>Be </a:t>
            </a:r>
            <a:r>
              <a:rPr lang="en-US" sz="2300" dirty="0" smtClean="0"/>
              <a:t>able to utilize Nystrom’s “Atlas of World History”</a:t>
            </a:r>
            <a:endParaRPr lang="en-US" sz="2300" dirty="0"/>
          </a:p>
          <a:p>
            <a:pPr lvl="1">
              <a:buClr>
                <a:srgbClr val="C00000"/>
              </a:buClr>
            </a:pPr>
            <a:r>
              <a:rPr lang="en-US" sz="2300" dirty="0" smtClean="0"/>
              <a:t>Become familiar with several technology resources to help increase full engagement of learning</a:t>
            </a:r>
            <a:endParaRPr lang="en-US" sz="2300" dirty="0"/>
          </a:p>
        </p:txBody>
      </p:sp>
      <p:pic>
        <p:nvPicPr>
          <p:cNvPr id="1026" name="Picture 2" descr="http://smashfly.files.wordpress.com/2011/08/goal_setting_activit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1400"/>
            <a:ext cx="1676400" cy="98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4531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Lesson Objectives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Students will be able to:</a:t>
            </a:r>
          </a:p>
          <a:p>
            <a:pPr lvl="0">
              <a:buClr>
                <a:srgbClr val="FFC000"/>
              </a:buClr>
            </a:pPr>
            <a:r>
              <a:rPr lang="en-US" sz="3200" dirty="0" smtClean="0"/>
              <a:t>Complete two formative assessment activities  LINK and Word Splash.</a:t>
            </a:r>
          </a:p>
          <a:p>
            <a:pPr lvl="0">
              <a:buClr>
                <a:srgbClr val="FFC000"/>
              </a:buClr>
            </a:pPr>
            <a:r>
              <a:rPr lang="en-US" sz="3200" dirty="0" smtClean="0"/>
              <a:t>Read and research informational text about the Mayas, Aztecs, and Incas.</a:t>
            </a:r>
          </a:p>
          <a:p>
            <a:pPr lvl="0">
              <a:buClr>
                <a:srgbClr val="FFC000"/>
              </a:buClr>
            </a:pPr>
            <a:r>
              <a:rPr lang="en-US" sz="3200" dirty="0" smtClean="0"/>
              <a:t>Summarize and record notes on a matrix chart.</a:t>
            </a:r>
          </a:p>
          <a:p>
            <a:pPr lvl="0">
              <a:buClr>
                <a:srgbClr val="FFC000"/>
              </a:buClr>
            </a:pPr>
            <a:r>
              <a:rPr lang="en-US" sz="3200" dirty="0" smtClean="0"/>
              <a:t>Watch three Brain Pop clips and work on student activities to correspond with the clips. </a:t>
            </a:r>
          </a:p>
          <a:p>
            <a:pPr lvl="0">
              <a:buClr>
                <a:srgbClr val="FFC000"/>
              </a:buClr>
            </a:pPr>
            <a:r>
              <a:rPr lang="en-US" sz="3200" dirty="0" smtClean="0"/>
              <a:t>Extended Learning Opportunity Activity: </a:t>
            </a:r>
            <a:r>
              <a:rPr lang="en-US" sz="3200" dirty="0" smtClean="0"/>
              <a:t>Prepare a presentation </a:t>
            </a:r>
            <a:r>
              <a:rPr lang="en-US" sz="3200" dirty="0" smtClean="0"/>
              <a:t>about </a:t>
            </a:r>
            <a:r>
              <a:rPr lang="en-US" sz="3200" dirty="0" smtClean="0"/>
              <a:t>one of the ancient civilizations in Latin America.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64202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Michigan GLCE’s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FFC000"/>
              </a:buClr>
            </a:pPr>
            <a:r>
              <a:rPr lang="en-US" dirty="0"/>
              <a:t>6 – W3.1.3 Describe similarities and difference among Mayan, Aztec, and Incan societies, including economy, religion, and role and class structure.</a:t>
            </a:r>
          </a:p>
          <a:p>
            <a:pPr>
              <a:buClr>
                <a:srgbClr val="FFC000"/>
              </a:buClr>
            </a:pPr>
            <a:r>
              <a:rPr lang="en-US" dirty="0"/>
              <a:t>6 – W3.1.4 Describe the regional struggles and changes in governmental systems among the Mayan, Aztec, and Incan Empires.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6 </a:t>
            </a:r>
            <a:r>
              <a:rPr lang="en-US" dirty="0"/>
              <a:t>– G1.2.4 Use observations from air photos, photographs (print and CD), films (VCR and DVD) as the basis for answering geographic questions about the human and physical characteristics of places and regions.</a:t>
            </a:r>
          </a:p>
          <a:p>
            <a:pPr>
              <a:buClr>
                <a:srgbClr val="FFC000"/>
              </a:buClr>
            </a:pPr>
            <a:r>
              <a:rPr lang="en-US" dirty="0" smtClean="0"/>
              <a:t>6 </a:t>
            </a:r>
            <a:r>
              <a:rPr lang="en-US" dirty="0"/>
              <a:t>– G2.2.1 Describe the human characteristics of the region under study (including languages, religion, economic system, governmental system, cultural traditions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868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Pre Test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486400"/>
          </a:xfrm>
        </p:spPr>
        <p:txBody>
          <a:bodyPr>
            <a:normAutofit fontScale="55000" lnSpcReduction="20000"/>
          </a:bodyPr>
          <a:lstStyle/>
          <a:p>
            <a:pPr marL="64008" indent="0">
              <a:buNone/>
            </a:pPr>
            <a:r>
              <a:rPr lang="en-US" dirty="0"/>
              <a:t>Answer agree (A) or disagree (D) for each statement. </a:t>
            </a:r>
          </a:p>
          <a:p>
            <a:pPr marL="64008" indent="0">
              <a:buNone/>
            </a:pPr>
            <a:r>
              <a:rPr lang="en-US" dirty="0"/>
              <a:t> </a:t>
            </a:r>
          </a:p>
          <a:p>
            <a:pPr marL="64008" indent="0">
              <a:buNone/>
            </a:pPr>
            <a:r>
              <a:rPr lang="en-US" dirty="0"/>
              <a:t>Before	</a:t>
            </a:r>
            <a:r>
              <a:rPr lang="en-US" dirty="0" smtClean="0"/>
              <a:t>After</a:t>
            </a:r>
            <a:endParaRPr lang="en-US" dirty="0"/>
          </a:p>
          <a:p>
            <a:pPr marL="64008" indent="0">
              <a:buNone/>
            </a:pPr>
            <a:r>
              <a:rPr lang="en-US" dirty="0"/>
              <a:t> </a:t>
            </a:r>
          </a:p>
          <a:p>
            <a:pPr marL="64008" indent="0">
              <a:buNone/>
            </a:pPr>
            <a:r>
              <a:rPr lang="en-US" dirty="0"/>
              <a:t>1. </a:t>
            </a:r>
            <a:r>
              <a:rPr lang="en-US" dirty="0" smtClean="0"/>
              <a:t>_____ </a:t>
            </a:r>
            <a:r>
              <a:rPr lang="en-US" dirty="0"/>
              <a:t>	 _____  	The Maya, Aztec and Inca believed in many gods instead of just </a:t>
            </a:r>
            <a:r>
              <a:rPr lang="en-US" dirty="0" smtClean="0"/>
              <a:t>one</a:t>
            </a:r>
            <a:r>
              <a:rPr lang="en-US" dirty="0"/>
              <a:t>. </a:t>
            </a:r>
          </a:p>
          <a:p>
            <a:pPr marL="64008" indent="0">
              <a:buNone/>
            </a:pPr>
            <a:r>
              <a:rPr lang="en-US" dirty="0"/>
              <a:t>2. _____ 	 _____  	The Aztecs were nice people who were friendly to strangers. </a:t>
            </a:r>
          </a:p>
          <a:p>
            <a:pPr marL="64008" indent="0">
              <a:buNone/>
            </a:pPr>
            <a:r>
              <a:rPr lang="en-US" dirty="0"/>
              <a:t>3. _____ 	 _____  	One of these civilizations created an accurate calendar. </a:t>
            </a:r>
          </a:p>
          <a:p>
            <a:pPr marL="64008" indent="0">
              <a:buNone/>
            </a:pPr>
            <a:r>
              <a:rPr lang="en-US" dirty="0"/>
              <a:t>4. _____ 	 _____  	The </a:t>
            </a:r>
            <a:r>
              <a:rPr lang="en-US" dirty="0" smtClean="0"/>
              <a:t>most important Mayan crop was peas. </a:t>
            </a:r>
            <a:endParaRPr lang="en-US" dirty="0"/>
          </a:p>
          <a:p>
            <a:pPr marL="64008" indent="0">
              <a:buNone/>
            </a:pPr>
            <a:r>
              <a:rPr lang="en-US" dirty="0"/>
              <a:t>5. _____ 	 _____  	The Maya made many scientific and technological advances. </a:t>
            </a:r>
          </a:p>
          <a:p>
            <a:pPr marL="64008" indent="0">
              <a:buNone/>
            </a:pPr>
            <a:r>
              <a:rPr lang="en-US" dirty="0"/>
              <a:t>6. _____ 	_____  	The Inca built a series of roads and bridges to travel through the </a:t>
            </a:r>
          </a:p>
          <a:p>
            <a:pPr marL="64008" indent="0">
              <a:buNone/>
            </a:pPr>
            <a:r>
              <a:rPr lang="en-US" dirty="0" smtClean="0"/>
              <a:t>		mountains</a:t>
            </a:r>
            <a:r>
              <a:rPr lang="en-US" dirty="0"/>
              <a:t>. </a:t>
            </a:r>
          </a:p>
          <a:p>
            <a:pPr marL="64008" indent="0">
              <a:buNone/>
            </a:pPr>
            <a:r>
              <a:rPr lang="en-US" dirty="0"/>
              <a:t>7. _____ 	 _____  	The Maya, Aztec and Inca lived during the same time and were </a:t>
            </a:r>
            <a:r>
              <a:rPr lang="en-US" dirty="0" smtClean="0"/>
              <a:t>all good 		friends</a:t>
            </a:r>
            <a:r>
              <a:rPr lang="en-US" dirty="0"/>
              <a:t>. </a:t>
            </a:r>
          </a:p>
          <a:p>
            <a:pPr marL="64008" indent="0">
              <a:buNone/>
            </a:pPr>
            <a:r>
              <a:rPr lang="en-US" dirty="0"/>
              <a:t>8. _____ 	 _____  	The Aztec sacrificed humans as part of their religious beliefs. </a:t>
            </a:r>
          </a:p>
          <a:p>
            <a:pPr marL="64008" indent="0">
              <a:buNone/>
            </a:pPr>
            <a:r>
              <a:rPr lang="en-US" dirty="0"/>
              <a:t>9. _____ 	 _____  	The Inca civilization lived in northern Mexico.</a:t>
            </a:r>
          </a:p>
          <a:p>
            <a:pPr marL="64008" indent="0">
              <a:buNone/>
            </a:pPr>
            <a:r>
              <a:rPr lang="en-US" dirty="0"/>
              <a:t>10. _____ </a:t>
            </a:r>
            <a:r>
              <a:rPr lang="en-US" dirty="0" smtClean="0"/>
              <a:t> </a:t>
            </a:r>
            <a:r>
              <a:rPr lang="en-US" dirty="0"/>
              <a:t>_____  	The </a:t>
            </a:r>
            <a:r>
              <a:rPr lang="en-US" dirty="0" smtClean="0"/>
              <a:t>Aztec </a:t>
            </a:r>
            <a:r>
              <a:rPr lang="en-US" dirty="0"/>
              <a:t>and Inca </a:t>
            </a:r>
            <a:r>
              <a:rPr lang="en-US" dirty="0" smtClean="0"/>
              <a:t>were </a:t>
            </a:r>
            <a:r>
              <a:rPr lang="en-US" dirty="0"/>
              <a:t>conquered and destroyed </a:t>
            </a:r>
            <a:r>
              <a:rPr lang="en-US" dirty="0" smtClean="0"/>
              <a:t>by </a:t>
            </a:r>
            <a:r>
              <a:rPr lang="en-US" dirty="0"/>
              <a:t>the </a:t>
            </a:r>
            <a:r>
              <a:rPr lang="en-US" dirty="0" smtClean="0"/>
              <a:t>Spanish</a:t>
            </a:r>
            <a:r>
              <a:rPr lang="en-US" dirty="0"/>
              <a:t>.</a:t>
            </a:r>
          </a:p>
          <a:p>
            <a:pPr marL="64008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22034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1719" y="295870"/>
            <a:ext cx="75336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Rockwell" pitchFamily="18" charset="0"/>
              </a:rPr>
              <a:t>LINK Activity</a:t>
            </a:r>
            <a:endParaRPr lang="en-US" sz="72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Rockwell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874272"/>
              </p:ext>
            </p:extLst>
          </p:nvPr>
        </p:nvGraphicFramePr>
        <p:xfrm>
          <a:off x="690562" y="1447801"/>
          <a:ext cx="7762875" cy="5128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89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u="sng" dirty="0">
                          <a:solidFill>
                            <a:srgbClr val="FFFF00"/>
                          </a:solidFill>
                          <a:effectLst/>
                        </a:rPr>
                        <a:t>L</a:t>
                      </a:r>
                      <a:r>
                        <a:rPr lang="en-US" sz="2300" dirty="0">
                          <a:effectLst/>
                        </a:rPr>
                        <a:t>ist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List everything you know about the civilizations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21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u="sng" dirty="0">
                          <a:solidFill>
                            <a:srgbClr val="FFFF00"/>
                          </a:solidFill>
                          <a:effectLst/>
                        </a:rPr>
                        <a:t>I</a:t>
                      </a:r>
                      <a:r>
                        <a:rPr lang="en-US" sz="2300" dirty="0">
                          <a:effectLst/>
                        </a:rPr>
                        <a:t>nquire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What questions do you have about these four civilizations/empires? 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(Write at least two questions)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89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u="sng" dirty="0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r>
                        <a:rPr lang="en-US" sz="2300" dirty="0">
                          <a:effectLst/>
                        </a:rPr>
                        <a:t>ote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Record your notes based on what you learned from the World History Atlas (pages 28-29 &amp; 80-81)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89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u="sng" dirty="0">
                          <a:solidFill>
                            <a:srgbClr val="FFFF00"/>
                          </a:solidFill>
                          <a:effectLst/>
                        </a:rPr>
                        <a:t>K</a:t>
                      </a:r>
                      <a:r>
                        <a:rPr lang="en-US" sz="2300" dirty="0">
                          <a:effectLst/>
                        </a:rPr>
                        <a:t>now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What are three new things that you learned today?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5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60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Rockwell" pitchFamily="18" charset="0"/>
              </a:rPr>
              <a:t>Why are we doing this lesson?</a:t>
            </a:r>
            <a:endParaRPr lang="en-US" sz="3600" b="1" dirty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6974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Coding the </a:t>
            </a:r>
            <a:r>
              <a:rPr lang="en-US" sz="2400" dirty="0"/>
              <a:t>text involves </a:t>
            </a:r>
            <a:r>
              <a:rPr lang="en-US" sz="2400" dirty="0" smtClean="0"/>
              <a:t>a </a:t>
            </a:r>
            <a:r>
              <a:rPr lang="en-US" sz="2400" dirty="0"/>
              <a:t>method of </a:t>
            </a:r>
            <a:r>
              <a:rPr lang="en-US" sz="2400" dirty="0" smtClean="0"/>
              <a:t>“margin marking” </a:t>
            </a:r>
            <a:r>
              <a:rPr lang="en-US" sz="2400" dirty="0"/>
              <a:t>that helps </a:t>
            </a:r>
            <a:r>
              <a:rPr lang="en-US" sz="2400" dirty="0" smtClean="0"/>
              <a:t>you the student practice </a:t>
            </a:r>
            <a:r>
              <a:rPr lang="en-US" sz="2400" dirty="0"/>
              <a:t>the metacognitive </a:t>
            </a:r>
            <a:r>
              <a:rPr lang="en-US" sz="2400" dirty="0" smtClean="0"/>
              <a:t>process. </a:t>
            </a:r>
          </a:p>
          <a:p>
            <a:r>
              <a:rPr lang="en-US" sz="2400" dirty="0" smtClean="0"/>
              <a:t>On the Maya, Aztec, &amp; Inca Reading Handout, read the information independently and make the following markings while you are reading: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0140" y="3200400"/>
            <a:ext cx="8382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FF0000"/>
                </a:solidFill>
              </a:rPr>
              <a:t>  Information that you are familiar with/already know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6600"/>
                </a:solidFill>
              </a:rPr>
              <a:t>!    </a:t>
            </a:r>
            <a:r>
              <a:rPr lang="en-US" sz="2800" dirty="0" smtClean="0">
                <a:solidFill>
                  <a:srgbClr val="FF6600"/>
                </a:solidFill>
              </a:rPr>
              <a:t>New information or something that surprised you</a:t>
            </a:r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b="1" dirty="0">
                <a:solidFill>
                  <a:srgbClr val="6600FF"/>
                </a:solidFill>
              </a:rPr>
              <a:t>? </a:t>
            </a:r>
            <a:r>
              <a:rPr lang="en-US" sz="2800" b="1" dirty="0" smtClean="0">
                <a:solidFill>
                  <a:srgbClr val="6600FF"/>
                </a:solidFill>
              </a:rPr>
              <a:t>  </a:t>
            </a:r>
            <a:r>
              <a:rPr lang="en-US" sz="2800" dirty="0" smtClean="0">
                <a:solidFill>
                  <a:srgbClr val="6600FF"/>
                </a:solidFill>
              </a:rPr>
              <a:t>Information that Puzzles/confuses you </a:t>
            </a:r>
          </a:p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R  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Reminds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you of something</a:t>
            </a:r>
          </a:p>
          <a:p>
            <a:r>
              <a:rPr lang="en-US" sz="2800" b="1" dirty="0" smtClean="0">
                <a:solidFill>
                  <a:srgbClr val="009900"/>
                </a:solidFill>
              </a:rPr>
              <a:t>A   </a:t>
            </a:r>
            <a:r>
              <a:rPr lang="en-US" sz="2800" dirty="0" smtClean="0">
                <a:solidFill>
                  <a:srgbClr val="009900"/>
                </a:solidFill>
              </a:rPr>
              <a:t>Answers </a:t>
            </a:r>
            <a:r>
              <a:rPr lang="en-US" sz="2800" dirty="0">
                <a:solidFill>
                  <a:srgbClr val="009900"/>
                </a:solidFill>
              </a:rPr>
              <a:t>a question you </a:t>
            </a:r>
            <a:r>
              <a:rPr lang="en-US" sz="2800" dirty="0" smtClean="0">
                <a:solidFill>
                  <a:srgbClr val="009900"/>
                </a:solidFill>
              </a:rPr>
              <a:t>had earlier </a:t>
            </a:r>
          </a:p>
          <a:p>
            <a:r>
              <a:rPr lang="en-US" sz="2800" dirty="0" smtClean="0">
                <a:solidFill>
                  <a:srgbClr val="009900"/>
                </a:solidFill>
              </a:rPr>
              <a:t>     (LINK)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Highlight any key information that you think is important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026" name="Picture 2" descr="http://teachers.scholarschoice.ca/images/products/25/Reading-Strategies-Bulletin-Board-Set-N10860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2746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Reading Handout &amp; Matrix Chart </a:t>
            </a:r>
            <a:br>
              <a:rPr lang="en-US" sz="4000" b="1" dirty="0" smtClean="0"/>
            </a:br>
            <a:r>
              <a:rPr lang="en-US" sz="2000" b="1" dirty="0" smtClean="0"/>
              <a:t>Use the information from the  Atlas of World History and the  Reading Handout (Maya, Aztec, and Inca) to complete this matrix chart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33127"/>
              </p:ext>
            </p:extLst>
          </p:nvPr>
        </p:nvGraphicFramePr>
        <p:xfrm>
          <a:off x="713509" y="1600200"/>
          <a:ext cx="7716982" cy="4952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5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Question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Maya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Aztec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Inca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84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</a:rPr>
                        <a:t>1. Where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did the civilization exist (country/region)?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84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</a:rPr>
                        <a:t>2. What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is the name of the civilization’s capital/major city?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84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</a:rPr>
                        <a:t>3. When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was this civilization around?</a:t>
                      </a:r>
                    </a:p>
                    <a:p>
                      <a:pPr marL="45720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84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</a:rPr>
                        <a:t>4. What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were some of the civilization’s contributions to science/technology? 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784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</a:rPr>
                        <a:t>5. Describe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the civilization’s buildings/ruins.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7803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effectLst/>
                        </a:rPr>
                        <a:t>6 Why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did the civilization come to an end?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60" marR="4576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1789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Rockwell" pitchFamily="18" charset="0"/>
              </a:rPr>
              <a:t>Brain Pop Clips</a:t>
            </a:r>
            <a:endParaRPr lang="en-US" sz="6000" b="1" dirty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05380"/>
            <a:ext cx="8135428" cy="3009420"/>
          </a:xfrm>
        </p:spPr>
        <p:txBody>
          <a:bodyPr>
            <a:normAutofit/>
          </a:bodyPr>
          <a:lstStyle/>
          <a:p>
            <a:r>
              <a:rPr lang="en-US" b="1" dirty="0" smtClean="0"/>
              <a:t>Brain Pop</a:t>
            </a:r>
            <a:r>
              <a:rPr lang="en-US" dirty="0" smtClean="0"/>
              <a:t> is an educational K-12 website </a:t>
            </a:r>
            <a:r>
              <a:rPr lang="en-US" dirty="0"/>
              <a:t>with over </a:t>
            </a:r>
            <a:r>
              <a:rPr lang="en-US" dirty="0" smtClean="0"/>
              <a:t>1,000 </a:t>
            </a:r>
            <a:r>
              <a:rPr lang="en-US" dirty="0"/>
              <a:t>short animated </a:t>
            </a:r>
            <a:r>
              <a:rPr lang="en-US" dirty="0" smtClean="0"/>
              <a:t>clips that cover a wide variety of subjects.</a:t>
            </a:r>
          </a:p>
          <a:p>
            <a:pPr marL="64008" indent="0">
              <a:buNone/>
            </a:pPr>
            <a:r>
              <a:rPr lang="en-US" dirty="0" smtClean="0"/>
              <a:t>    http</a:t>
            </a:r>
            <a:r>
              <a:rPr lang="en-US" dirty="0"/>
              <a:t>://www.brainpop.com/free_stuff</a:t>
            </a:r>
            <a:r>
              <a:rPr lang="en-US" dirty="0" smtClean="0"/>
              <a:t>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Example: </a:t>
            </a:r>
            <a:r>
              <a:rPr lang="en-US" sz="1200" dirty="0">
                <a:hlinkClick r:id="rId3"/>
              </a:rPr>
              <a:t>http://esp.brainpop.com/ciencias_sociales/la_historia_/simon_bolivar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 smtClean="0"/>
          </a:p>
        </p:txBody>
      </p:sp>
      <p:pic>
        <p:nvPicPr>
          <p:cNvPr id="3074" name="Picture 2" descr="http://www.lf.k12.de.us/central/images/stories/brainp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6974457" cy="222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9976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4843</TotalTime>
  <Words>856</Words>
  <Application>Microsoft Office PowerPoint</Application>
  <PresentationFormat>On-screen Show (4:3)</PresentationFormat>
  <Paragraphs>134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Century Gothic</vt:lpstr>
      <vt:lpstr>Franklin Gothic Book</vt:lpstr>
      <vt:lpstr>Rockwell</vt:lpstr>
      <vt:lpstr>Times New Roman</vt:lpstr>
      <vt:lpstr>Verdana</vt:lpstr>
      <vt:lpstr>Wingdings</vt:lpstr>
      <vt:lpstr>Wingdings 2</vt:lpstr>
      <vt:lpstr>Verve</vt:lpstr>
      <vt:lpstr>Office Theme</vt:lpstr>
      <vt:lpstr>Technic</vt:lpstr>
      <vt:lpstr>Ancient Civilizations in Latin America</vt:lpstr>
      <vt:lpstr>Ancient Civilizations in Latin America</vt:lpstr>
      <vt:lpstr>Lesson Objectives</vt:lpstr>
      <vt:lpstr>Michigan GLCE’s</vt:lpstr>
      <vt:lpstr>Pre Test</vt:lpstr>
      <vt:lpstr>PowerPoint Presentation</vt:lpstr>
      <vt:lpstr>Why are we doing this lesson?</vt:lpstr>
      <vt:lpstr>Reading Handout &amp; Matrix Chart  Use the information from the  Atlas of World History and the  Reading Handout (Maya, Aztec, and Inca) to complete this matrix chart</vt:lpstr>
      <vt:lpstr>Brain Pop Clips</vt:lpstr>
      <vt:lpstr>Word Splash Activity</vt:lpstr>
      <vt:lpstr>Word Splash Activity</vt:lpstr>
      <vt:lpstr>A Z T E C – I N C A – M A Y A  P O W E R P O I N T   P R O J E C T</vt:lpstr>
      <vt:lpstr>Wrap Up/Reflection</vt:lpstr>
      <vt:lpstr>Questions?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People Make a Living</dc:title>
  <dc:creator>8th Grade Social Studies</dc:creator>
  <cp:lastModifiedBy>Windows User</cp:lastModifiedBy>
  <cp:revision>92</cp:revision>
  <dcterms:created xsi:type="dcterms:W3CDTF">2011-08-04T16:12:56Z</dcterms:created>
  <dcterms:modified xsi:type="dcterms:W3CDTF">2018-09-07T13:53:36Z</dcterms:modified>
</cp:coreProperties>
</file>