
<file path=[Content_Types].xml><?xml version="1.0" encoding="utf-8"?>
<Types xmlns="http://schemas.openxmlformats.org/package/2006/content-types">
  <Default Extension="png" ContentType="image/png"/>
  <Default Extension="bin" ContentType="audio/unknown"/>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12"/>
  </p:notesMasterIdLst>
  <p:sldIdLst>
    <p:sldId id="284" r:id="rId2"/>
    <p:sldId id="286" r:id="rId3"/>
    <p:sldId id="291" r:id="rId4"/>
    <p:sldId id="266" r:id="rId5"/>
    <p:sldId id="292" r:id="rId6"/>
    <p:sldId id="293" r:id="rId7"/>
    <p:sldId id="268" r:id="rId8"/>
    <p:sldId id="261" r:id="rId9"/>
    <p:sldId id="289" r:id="rId10"/>
    <p:sldId id="275" r:id="rId1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33CC"/>
    <a:srgbClr val="0202E2"/>
    <a:srgbClr val="CC99FF"/>
    <a:srgbClr val="FFFFFF"/>
    <a:srgbClr val="000000"/>
    <a:srgbClr val="33CC33"/>
    <a:srgbClr val="F1F6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1339"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1945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defRPr>
            </a:lvl1pPr>
          </a:lstStyle>
          <a:p>
            <a:endParaRPr lang="en-US" altLang="en-US"/>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defRPr>
            </a:lvl1pPr>
          </a:lstStyle>
          <a:p>
            <a:endParaRPr lang="en-US" alt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fld id="{D73F2F3F-56E7-41D7-910D-DB77EB8DE50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15362" name="Group 2"/>
          <p:cNvGrpSpPr>
            <a:grpSpLocks/>
          </p:cNvGrpSpPr>
          <p:nvPr/>
        </p:nvGrpSpPr>
        <p:grpSpPr bwMode="auto">
          <a:xfrm>
            <a:off x="0" y="1422400"/>
            <a:ext cx="9147175" cy="5435600"/>
            <a:chOff x="0" y="896"/>
            <a:chExt cx="5762" cy="3424"/>
          </a:xfrm>
        </p:grpSpPr>
        <p:grpSp>
          <p:nvGrpSpPr>
            <p:cNvPr id="15363" name="Group 3"/>
            <p:cNvGrpSpPr>
              <a:grpSpLocks/>
            </p:cNvGrpSpPr>
            <p:nvPr userDrawn="1"/>
          </p:nvGrpSpPr>
          <p:grpSpPr bwMode="auto">
            <a:xfrm>
              <a:off x="20" y="896"/>
              <a:ext cx="5742" cy="3424"/>
              <a:chOff x="20" y="896"/>
              <a:chExt cx="5742" cy="3424"/>
            </a:xfrm>
          </p:grpSpPr>
          <p:sp>
            <p:nvSpPr>
              <p:cNvPr id="15364"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65"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66"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67"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68"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69"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0"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1"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2"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3"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4"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5"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76"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5377" name="Group 17"/>
            <p:cNvGrpSpPr>
              <a:grpSpLocks/>
            </p:cNvGrpSpPr>
            <p:nvPr userDrawn="1"/>
          </p:nvGrpSpPr>
          <p:grpSpPr bwMode="auto">
            <a:xfrm>
              <a:off x="0" y="2291"/>
              <a:ext cx="1385" cy="1702"/>
              <a:chOff x="0" y="2291"/>
              <a:chExt cx="1385" cy="1702"/>
            </a:xfrm>
          </p:grpSpPr>
          <p:sp>
            <p:nvSpPr>
              <p:cNvPr id="15378"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9"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0"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1"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2"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3"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4"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5"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6"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7"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8"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9"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0"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1"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2"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3"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4"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5"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6"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7"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8"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99"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0"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1"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2"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3"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4"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5"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6"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7"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8"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09"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0"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1"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2"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3"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4"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5"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6"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7"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8"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19"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0"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1"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2"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3"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4"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5"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6"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7"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8"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29"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0"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1"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2"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3"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4"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5"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6"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7"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8"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39"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0"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1"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42"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3"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4"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5"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6"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7"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8"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49"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0"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1"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2"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3"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4"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5"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6"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7"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8"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59"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0"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1"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2"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3"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4"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5"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6"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7"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8"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69"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0"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1"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2"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3"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4"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5"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6"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7"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8"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79"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80"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81"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82"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83"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84"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85"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86"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87"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88"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89"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90"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91"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92"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93"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94"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95"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96"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97"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498"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499"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00"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01"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02"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03"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04"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05"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06"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507"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08"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509"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10"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11"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512"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15513"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smtClean="0"/>
              <a:t>Click to edit Master title style</a:t>
            </a:r>
          </a:p>
        </p:txBody>
      </p:sp>
      <p:sp>
        <p:nvSpPr>
          <p:cNvPr id="15514" name="Rectangle 154"/>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smtClean="0"/>
              <a:t>Click to edit Master subtitle style</a:t>
            </a:r>
          </a:p>
        </p:txBody>
      </p:sp>
      <p:sp>
        <p:nvSpPr>
          <p:cNvPr id="15515" name="Rectangle 155"/>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15516" name="Rectangle 156"/>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15517" name="Rectangle 157"/>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6CBCE43F-7840-4EC2-BA3B-87A0222CE84C}" type="slidenum">
              <a:rPr lang="en-US" altLang="en-US"/>
              <a:pPr/>
              <a:t>‹#›</a:t>
            </a:fld>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5513"/>
                                        </p:tgtEl>
                                        <p:attrNameLst>
                                          <p:attrName>style.visibility</p:attrName>
                                        </p:attrNameLst>
                                      </p:cBhvr>
                                      <p:to>
                                        <p:strVal val="visible"/>
                                      </p:to>
                                    </p:set>
                                    <p:anim calcmode="lin" valueType="num">
                                      <p:cBhvr>
                                        <p:cTn id="7" dur="1000" fill="hold"/>
                                        <p:tgtEl>
                                          <p:spTgt spid="15513"/>
                                        </p:tgtEl>
                                        <p:attrNameLst>
                                          <p:attrName>ppt_x</p:attrName>
                                        </p:attrNameLst>
                                      </p:cBhvr>
                                      <p:tavLst>
                                        <p:tav tm="0">
                                          <p:val>
                                            <p:strVal val="#ppt_x-.2"/>
                                          </p:val>
                                        </p:tav>
                                        <p:tav tm="100000">
                                          <p:val>
                                            <p:strVal val="#ppt_x"/>
                                          </p:val>
                                        </p:tav>
                                      </p:tavLst>
                                    </p:anim>
                                    <p:anim calcmode="lin" valueType="num">
                                      <p:cBhvr>
                                        <p:cTn id="8" dur="1000" fill="hold"/>
                                        <p:tgtEl>
                                          <p:spTgt spid="15513"/>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51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5514">
                                            <p:txEl>
                                              <p:pRg st="0" end="0"/>
                                            </p:txEl>
                                          </p:spTgt>
                                        </p:tgtEl>
                                        <p:attrNameLst>
                                          <p:attrName>style.visibility</p:attrName>
                                        </p:attrNameLst>
                                      </p:cBhvr>
                                      <p:to>
                                        <p:strVal val="visible"/>
                                      </p:to>
                                    </p:set>
                                    <p:animEffect transition="in" filter="fade">
                                      <p:cBhvr>
                                        <p:cTn id="14" dur="500"/>
                                        <p:tgtEl>
                                          <p:spTgt spid="15514">
                                            <p:txEl>
                                              <p:pRg st="0" end="0"/>
                                            </p:txEl>
                                          </p:spTgt>
                                        </p:tgtEl>
                                      </p:cBhvr>
                                    </p:animEffect>
                                    <p:anim calcmode="lin" valueType="num">
                                      <p:cBhvr>
                                        <p:cTn id="15" dur="500" fill="hold"/>
                                        <p:tgtEl>
                                          <p:spTgt spid="155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5514">
                                            <p:txEl>
                                              <p:pRg st="0" end="0"/>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13" grpId="0"/>
      <p:bldP spid="15514" grpId="0" build="p">
        <p:tmplLst>
          <p:tmpl lvl="1">
            <p:tnLst>
              <p:par>
                <p:cTn presetID="44" presetClass="entr" presetSubtype="0" fill="hold" nodeType="clickEffect">
                  <p:stCondLst>
                    <p:cond delay="0"/>
                  </p:stCondLst>
                  <p:childTnLst>
                    <p:set>
                      <p:cBhvr>
                        <p:cTn dur="1" fill="hold">
                          <p:stCondLst>
                            <p:cond delay="0"/>
                          </p:stCondLst>
                        </p:cTn>
                        <p:tgtEl>
                          <p:spTgt spid="15514"/>
                        </p:tgtEl>
                        <p:attrNameLst>
                          <p:attrName>style.visibility</p:attrName>
                        </p:attrNameLst>
                      </p:cBhvr>
                      <p:to>
                        <p:strVal val="visible"/>
                      </p:to>
                    </p:set>
                    <p:animEffect transition="in" filter="fade">
                      <p:cBhvr>
                        <p:cTn dur="500"/>
                        <p:tgtEl>
                          <p:spTgt spid="15514"/>
                        </p:tgtEl>
                      </p:cBhvr>
                    </p:animEffect>
                    <p:anim calcmode="lin" valueType="num">
                      <p:cBhvr>
                        <p:cTn dur="500" fill="hold"/>
                        <p:tgtEl>
                          <p:spTgt spid="15514"/>
                        </p:tgtEl>
                        <p:attrNameLst>
                          <p:attrName>ppt_x</p:attrName>
                        </p:attrNameLst>
                      </p:cBhvr>
                      <p:tavLst>
                        <p:tav tm="0">
                          <p:val>
                            <p:strVal val="#ppt_x"/>
                          </p:val>
                        </p:tav>
                        <p:tav tm="100000">
                          <p:val>
                            <p:strVal val="#ppt_x"/>
                          </p:val>
                        </p:tav>
                      </p:tavLst>
                    </p:anim>
                    <p:anim calcmode="lin" valueType="num">
                      <p:cBhvr>
                        <p:cTn dur="500" fill="hold"/>
                        <p:tgtEl>
                          <p:spTgt spid="15514"/>
                        </p:tgtEl>
                        <p:attrNameLst>
                          <p:attrName>ppt_y</p:attrName>
                        </p:attrNameLst>
                      </p:cBhvr>
                      <p:tavLst>
                        <p:tav tm="0">
                          <p:val>
                            <p:strVal val="#ppt_y+.05"/>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A40C225-8B8C-4939-A6C8-652E33D3FD14}" type="slidenum">
              <a:rPr lang="en-US" altLang="en-US"/>
              <a:pPr/>
              <a:t>‹#›</a:t>
            </a:fld>
            <a:endParaRPr lang="en-US" altLang="en-US"/>
          </a:p>
        </p:txBody>
      </p:sp>
    </p:spTree>
    <p:extLst>
      <p:ext uri="{BB962C8B-B14F-4D97-AF65-F5344CB8AC3E}">
        <p14:creationId xmlns:p14="http://schemas.microsoft.com/office/powerpoint/2010/main" val="1381425306"/>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6A750B4-0A81-471F-9794-2EAAE83B697E}" type="slidenum">
              <a:rPr lang="en-US" altLang="en-US"/>
              <a:pPr/>
              <a:t>‹#›</a:t>
            </a:fld>
            <a:endParaRPr lang="en-US" altLang="en-US"/>
          </a:p>
        </p:txBody>
      </p:sp>
    </p:spTree>
    <p:extLst>
      <p:ext uri="{BB962C8B-B14F-4D97-AF65-F5344CB8AC3E}">
        <p14:creationId xmlns:p14="http://schemas.microsoft.com/office/powerpoint/2010/main" val="3393467023"/>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467815F5-1E29-4E62-A017-BD0EEEF3A15B}" type="slidenum">
              <a:rPr lang="en-US" altLang="en-US"/>
              <a:pPr/>
              <a:t>‹#›</a:t>
            </a:fld>
            <a:endParaRPr lang="en-US" altLang="en-US"/>
          </a:p>
        </p:txBody>
      </p:sp>
    </p:spTree>
    <p:extLst>
      <p:ext uri="{BB962C8B-B14F-4D97-AF65-F5344CB8AC3E}">
        <p14:creationId xmlns:p14="http://schemas.microsoft.com/office/powerpoint/2010/main" val="2899932316"/>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Online Image Placeholder 3"/>
          <p:cNvSpPr>
            <a:spLocks noGrp="1"/>
          </p:cNvSpPr>
          <p:nvPr>
            <p:ph type="clipArt" sz="half" idx="2"/>
          </p:nvPr>
        </p:nvSpPr>
        <p:spPr>
          <a:xfrm>
            <a:off x="4648200" y="1600200"/>
            <a:ext cx="4194175" cy="4498975"/>
          </a:xfrm>
        </p:spPr>
        <p:txBody>
          <a:bodyPr/>
          <a:lstStyle/>
          <a:p>
            <a:endParaRPr lang="en-US"/>
          </a:p>
        </p:txBody>
      </p:sp>
      <p:sp>
        <p:nvSpPr>
          <p:cNvPr id="5" name="Date Placeholder 4"/>
          <p:cNvSpPr>
            <a:spLocks noGrp="1"/>
          </p:cNvSpPr>
          <p:nvPr>
            <p:ph type="dt" sz="half" idx="10"/>
          </p:nvPr>
        </p:nvSpPr>
        <p:spPr>
          <a:xfrm>
            <a:off x="301625" y="6245225"/>
            <a:ext cx="2289175" cy="47625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5225"/>
            <a:ext cx="2289175" cy="476250"/>
          </a:xfrm>
        </p:spPr>
        <p:txBody>
          <a:bodyPr/>
          <a:lstStyle>
            <a:lvl1pPr>
              <a:defRPr/>
            </a:lvl1pPr>
          </a:lstStyle>
          <a:p>
            <a:fld id="{FEE1147D-EE47-4763-9058-F780A8870E9D}" type="slidenum">
              <a:rPr lang="en-US" altLang="en-US"/>
              <a:pPr/>
              <a:t>‹#›</a:t>
            </a:fld>
            <a:endParaRPr lang="en-US" altLang="en-US"/>
          </a:p>
        </p:txBody>
      </p:sp>
    </p:spTree>
    <p:extLst>
      <p:ext uri="{BB962C8B-B14F-4D97-AF65-F5344CB8AC3E}">
        <p14:creationId xmlns:p14="http://schemas.microsoft.com/office/powerpoint/2010/main" val="2681285667"/>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6D617C0-A4C8-4441-AB9E-335146414B00}" type="slidenum">
              <a:rPr lang="en-US" altLang="en-US"/>
              <a:pPr/>
              <a:t>‹#›</a:t>
            </a:fld>
            <a:endParaRPr lang="en-US" altLang="en-US"/>
          </a:p>
        </p:txBody>
      </p:sp>
    </p:spTree>
    <p:extLst>
      <p:ext uri="{BB962C8B-B14F-4D97-AF65-F5344CB8AC3E}">
        <p14:creationId xmlns:p14="http://schemas.microsoft.com/office/powerpoint/2010/main" val="332166105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1A7FE0E-408A-4F39-BADA-CB8648A25CD9}" type="slidenum">
              <a:rPr lang="en-US" altLang="en-US"/>
              <a:pPr/>
              <a:t>‹#›</a:t>
            </a:fld>
            <a:endParaRPr lang="en-US" altLang="en-US"/>
          </a:p>
        </p:txBody>
      </p:sp>
    </p:spTree>
    <p:extLst>
      <p:ext uri="{BB962C8B-B14F-4D97-AF65-F5344CB8AC3E}">
        <p14:creationId xmlns:p14="http://schemas.microsoft.com/office/powerpoint/2010/main" val="1808107878"/>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1625" y="1600200"/>
            <a:ext cx="4194175" cy="44989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194175" cy="44989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CDB8DB1-D719-41F9-A8FC-703071F9B68F}" type="slidenum">
              <a:rPr lang="en-US" altLang="en-US"/>
              <a:pPr/>
              <a:t>‹#›</a:t>
            </a:fld>
            <a:endParaRPr lang="en-US" altLang="en-US"/>
          </a:p>
        </p:txBody>
      </p:sp>
    </p:spTree>
    <p:extLst>
      <p:ext uri="{BB962C8B-B14F-4D97-AF65-F5344CB8AC3E}">
        <p14:creationId xmlns:p14="http://schemas.microsoft.com/office/powerpoint/2010/main" val="919125089"/>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413F291-C66E-4FA1-819F-BD4E1A1F3D13}" type="slidenum">
              <a:rPr lang="en-US" altLang="en-US"/>
              <a:pPr/>
              <a:t>‹#›</a:t>
            </a:fld>
            <a:endParaRPr lang="en-US" altLang="en-US"/>
          </a:p>
        </p:txBody>
      </p:sp>
    </p:spTree>
    <p:extLst>
      <p:ext uri="{BB962C8B-B14F-4D97-AF65-F5344CB8AC3E}">
        <p14:creationId xmlns:p14="http://schemas.microsoft.com/office/powerpoint/2010/main" val="4095576744"/>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7955587C-E676-4F01-8C35-02B9DEFC7365}" type="slidenum">
              <a:rPr lang="en-US" altLang="en-US"/>
              <a:pPr/>
              <a:t>‹#›</a:t>
            </a:fld>
            <a:endParaRPr lang="en-US" altLang="en-US"/>
          </a:p>
        </p:txBody>
      </p:sp>
    </p:spTree>
    <p:extLst>
      <p:ext uri="{BB962C8B-B14F-4D97-AF65-F5344CB8AC3E}">
        <p14:creationId xmlns:p14="http://schemas.microsoft.com/office/powerpoint/2010/main" val="416163726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D610EFCC-3897-4F85-BB12-467891A6E614}" type="slidenum">
              <a:rPr lang="en-US" altLang="en-US"/>
              <a:pPr/>
              <a:t>‹#›</a:t>
            </a:fld>
            <a:endParaRPr lang="en-US" altLang="en-US"/>
          </a:p>
        </p:txBody>
      </p:sp>
    </p:spTree>
    <p:extLst>
      <p:ext uri="{BB962C8B-B14F-4D97-AF65-F5344CB8AC3E}">
        <p14:creationId xmlns:p14="http://schemas.microsoft.com/office/powerpoint/2010/main" val="892117534"/>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A01D82A-DA20-458B-8A95-AFD5029626BC}" type="slidenum">
              <a:rPr lang="en-US" altLang="en-US"/>
              <a:pPr/>
              <a:t>‹#›</a:t>
            </a:fld>
            <a:endParaRPr lang="en-US" altLang="en-US"/>
          </a:p>
        </p:txBody>
      </p:sp>
    </p:spTree>
    <p:extLst>
      <p:ext uri="{BB962C8B-B14F-4D97-AF65-F5344CB8AC3E}">
        <p14:creationId xmlns:p14="http://schemas.microsoft.com/office/powerpoint/2010/main" val="1017075971"/>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DE5F57DC-7FD6-4E81-9518-4384D3C54320}" type="slidenum">
              <a:rPr lang="en-US" altLang="en-US"/>
              <a:pPr/>
              <a:t>‹#›</a:t>
            </a:fld>
            <a:endParaRPr lang="en-US" altLang="en-US"/>
          </a:p>
        </p:txBody>
      </p:sp>
    </p:spTree>
    <p:extLst>
      <p:ext uri="{BB962C8B-B14F-4D97-AF65-F5344CB8AC3E}">
        <p14:creationId xmlns:p14="http://schemas.microsoft.com/office/powerpoint/2010/main" val="736268650"/>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2"/>
          <p:cNvGrpSpPr>
            <a:grpSpLocks/>
          </p:cNvGrpSpPr>
          <p:nvPr/>
        </p:nvGrpSpPr>
        <p:grpSpPr bwMode="auto">
          <a:xfrm>
            <a:off x="0" y="1422400"/>
            <a:ext cx="9147175" cy="5435600"/>
            <a:chOff x="0" y="896"/>
            <a:chExt cx="5762" cy="3424"/>
          </a:xfrm>
        </p:grpSpPr>
        <p:grpSp>
          <p:nvGrpSpPr>
            <p:cNvPr id="14339" name="Group 3"/>
            <p:cNvGrpSpPr>
              <a:grpSpLocks/>
            </p:cNvGrpSpPr>
            <p:nvPr userDrawn="1"/>
          </p:nvGrpSpPr>
          <p:grpSpPr bwMode="auto">
            <a:xfrm>
              <a:off x="20" y="896"/>
              <a:ext cx="5742" cy="3424"/>
              <a:chOff x="20" y="896"/>
              <a:chExt cx="5742" cy="3424"/>
            </a:xfrm>
          </p:grpSpPr>
          <p:sp>
            <p:nvSpPr>
              <p:cNvPr id="14340"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1"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2"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3"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4"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5"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6"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7"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8"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49"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0"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1"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52"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4353" name="Group 17"/>
            <p:cNvGrpSpPr>
              <a:grpSpLocks/>
            </p:cNvGrpSpPr>
            <p:nvPr userDrawn="1"/>
          </p:nvGrpSpPr>
          <p:grpSpPr bwMode="auto">
            <a:xfrm>
              <a:off x="0" y="2291"/>
              <a:ext cx="1385" cy="1702"/>
              <a:chOff x="0" y="2291"/>
              <a:chExt cx="1385" cy="1702"/>
            </a:xfrm>
          </p:grpSpPr>
          <p:sp>
            <p:nvSpPr>
              <p:cNvPr id="1435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5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6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7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8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9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0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1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1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2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2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2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2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2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2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2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2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2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2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3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4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5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6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6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6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6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6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6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6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6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6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6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7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7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7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7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7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7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7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7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7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7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8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8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8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8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8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48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86" name="Freeform 150"/>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8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88"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14489"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4490"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atin typeface="Arial" panose="020B0604020202020204" pitchFamily="34" charset="0"/>
              </a:defRPr>
            </a:lvl1pPr>
          </a:lstStyle>
          <a:p>
            <a:endParaRPr lang="en-US" altLang="en-US"/>
          </a:p>
        </p:txBody>
      </p:sp>
      <p:sp>
        <p:nvSpPr>
          <p:cNvPr id="14491"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atin typeface="Arial" panose="020B0604020202020204" pitchFamily="34" charset="0"/>
              </a:defRPr>
            </a:lvl1pPr>
          </a:lstStyle>
          <a:p>
            <a:endParaRPr lang="en-US" altLang="en-US"/>
          </a:p>
        </p:txBody>
      </p:sp>
      <p:sp>
        <p:nvSpPr>
          <p:cNvPr id="14492"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atin typeface="Arial" panose="020B0604020202020204" pitchFamily="34" charset="0"/>
              </a:defRPr>
            </a:lvl1pPr>
          </a:lstStyle>
          <a:p>
            <a:fld id="{079CC8CA-8424-4476-A23A-B31F41D5E17B}" type="slidenum">
              <a:rPr lang="en-US" altLang="en-US"/>
              <a:pPr/>
              <a:t>‹#›</a:t>
            </a:fld>
            <a:endParaRPr lang="en-US" altLang="en-US"/>
          </a:p>
        </p:txBody>
      </p:sp>
      <p:sp>
        <p:nvSpPr>
          <p:cNvPr id="14493"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dk2" tx1="lt1" bg2="dk1" tx2="lt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4489"/>
                                        </p:tgtEl>
                                        <p:attrNameLst>
                                          <p:attrName>style.visibility</p:attrName>
                                        </p:attrNameLst>
                                      </p:cBhvr>
                                      <p:to>
                                        <p:strVal val="visible"/>
                                      </p:to>
                                    </p:set>
                                    <p:anim calcmode="lin" valueType="num">
                                      <p:cBhvr>
                                        <p:cTn id="7" dur="1000" fill="hold"/>
                                        <p:tgtEl>
                                          <p:spTgt spid="14489"/>
                                        </p:tgtEl>
                                        <p:attrNameLst>
                                          <p:attrName>ppt_x</p:attrName>
                                        </p:attrNameLst>
                                      </p:cBhvr>
                                      <p:tavLst>
                                        <p:tav tm="0">
                                          <p:val>
                                            <p:strVal val="#ppt_x-.2"/>
                                          </p:val>
                                        </p:tav>
                                        <p:tav tm="100000">
                                          <p:val>
                                            <p:strVal val="#ppt_x"/>
                                          </p:val>
                                        </p:tav>
                                      </p:tavLst>
                                    </p:anim>
                                    <p:anim calcmode="lin" valueType="num">
                                      <p:cBhvr>
                                        <p:cTn id="8" dur="1000" fill="hold"/>
                                        <p:tgtEl>
                                          <p:spTgt spid="1448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48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14493">
                                            <p:txEl>
                                              <p:pRg st="0" end="0"/>
                                            </p:txEl>
                                          </p:spTgt>
                                        </p:tgtEl>
                                        <p:attrNameLst>
                                          <p:attrName>style.visibility</p:attrName>
                                        </p:attrNameLst>
                                      </p:cBhvr>
                                      <p:to>
                                        <p:strVal val="visible"/>
                                      </p:to>
                                    </p:set>
                                    <p:animEffect transition="in" filter="fade">
                                      <p:cBhvr>
                                        <p:cTn id="14" dur="500"/>
                                        <p:tgtEl>
                                          <p:spTgt spid="14493">
                                            <p:txEl>
                                              <p:pRg st="0" end="0"/>
                                            </p:txEl>
                                          </p:spTgt>
                                        </p:tgtEl>
                                      </p:cBhvr>
                                    </p:animEffect>
                                    <p:anim calcmode="lin" valueType="num">
                                      <p:cBhvr>
                                        <p:cTn id="15" dur="500" fill="hold"/>
                                        <p:tgtEl>
                                          <p:spTgt spid="1449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493">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14493">
                                            <p:txEl>
                                              <p:pRg st="1" end="1"/>
                                            </p:txEl>
                                          </p:spTgt>
                                        </p:tgtEl>
                                        <p:attrNameLst>
                                          <p:attrName>style.visibility</p:attrName>
                                        </p:attrNameLst>
                                      </p:cBhvr>
                                      <p:to>
                                        <p:strVal val="visible"/>
                                      </p:to>
                                    </p:set>
                                    <p:animEffect transition="in" filter="fade">
                                      <p:cBhvr>
                                        <p:cTn id="19" dur="500"/>
                                        <p:tgtEl>
                                          <p:spTgt spid="14493">
                                            <p:txEl>
                                              <p:pRg st="1" end="1"/>
                                            </p:txEl>
                                          </p:spTgt>
                                        </p:tgtEl>
                                      </p:cBhvr>
                                    </p:animEffect>
                                    <p:anim calcmode="lin" valueType="num">
                                      <p:cBhvr>
                                        <p:cTn id="20" dur="500" fill="hold"/>
                                        <p:tgtEl>
                                          <p:spTgt spid="14493">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14493">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14493">
                                            <p:txEl>
                                              <p:pRg st="2" end="2"/>
                                            </p:txEl>
                                          </p:spTgt>
                                        </p:tgtEl>
                                        <p:attrNameLst>
                                          <p:attrName>style.visibility</p:attrName>
                                        </p:attrNameLst>
                                      </p:cBhvr>
                                      <p:to>
                                        <p:strVal val="visible"/>
                                      </p:to>
                                    </p:set>
                                    <p:animEffect transition="in" filter="fade">
                                      <p:cBhvr>
                                        <p:cTn id="24" dur="500"/>
                                        <p:tgtEl>
                                          <p:spTgt spid="14493">
                                            <p:txEl>
                                              <p:pRg st="2" end="2"/>
                                            </p:txEl>
                                          </p:spTgt>
                                        </p:tgtEl>
                                      </p:cBhvr>
                                    </p:animEffect>
                                    <p:anim calcmode="lin" valueType="num">
                                      <p:cBhvr>
                                        <p:cTn id="25" dur="500" fill="hold"/>
                                        <p:tgtEl>
                                          <p:spTgt spid="14493">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14493">
                                            <p:txEl>
                                              <p:pRg st="2" end="2"/>
                                            </p:txEl>
                                          </p:spTgt>
                                        </p:tgtEl>
                                        <p:attrNameLst>
                                          <p:attrName>ppt_y</p:attrName>
                                        </p:attrNameLst>
                                      </p:cBhvr>
                                      <p:tavLst>
                                        <p:tav tm="0">
                                          <p:val>
                                            <p:strVal val="#ppt_y+.05"/>
                                          </p:val>
                                        </p:tav>
                                        <p:tav tm="100000">
                                          <p:val>
                                            <p:strVal val="#ppt_y"/>
                                          </p:val>
                                        </p:tav>
                                      </p:tavLst>
                                    </p:anim>
                                  </p:childTnLst>
                                </p:cTn>
                              </p:par>
                              <p:par>
                                <p:cTn id="27" presetID="44" presetClass="entr" presetSubtype="0" fill="hold" grpId="0" nodeType="withEffect">
                                  <p:stCondLst>
                                    <p:cond delay="0"/>
                                  </p:stCondLst>
                                  <p:childTnLst>
                                    <p:set>
                                      <p:cBhvr>
                                        <p:cTn id="28" dur="1" fill="hold">
                                          <p:stCondLst>
                                            <p:cond delay="0"/>
                                          </p:stCondLst>
                                        </p:cTn>
                                        <p:tgtEl>
                                          <p:spTgt spid="14493">
                                            <p:txEl>
                                              <p:pRg st="3" end="3"/>
                                            </p:txEl>
                                          </p:spTgt>
                                        </p:tgtEl>
                                        <p:attrNameLst>
                                          <p:attrName>style.visibility</p:attrName>
                                        </p:attrNameLst>
                                      </p:cBhvr>
                                      <p:to>
                                        <p:strVal val="visible"/>
                                      </p:to>
                                    </p:set>
                                    <p:animEffect transition="in" filter="fade">
                                      <p:cBhvr>
                                        <p:cTn id="29" dur="500"/>
                                        <p:tgtEl>
                                          <p:spTgt spid="14493">
                                            <p:txEl>
                                              <p:pRg st="3" end="3"/>
                                            </p:txEl>
                                          </p:spTgt>
                                        </p:tgtEl>
                                      </p:cBhvr>
                                    </p:animEffect>
                                    <p:anim calcmode="lin" valueType="num">
                                      <p:cBhvr>
                                        <p:cTn id="30" dur="500" fill="hold"/>
                                        <p:tgtEl>
                                          <p:spTgt spid="14493">
                                            <p:txEl>
                                              <p:pRg st="3" end="3"/>
                                            </p:txEl>
                                          </p:spTgt>
                                        </p:tgtEl>
                                        <p:attrNameLst>
                                          <p:attrName>ppt_x</p:attrName>
                                        </p:attrNameLst>
                                      </p:cBhvr>
                                      <p:tavLst>
                                        <p:tav tm="0">
                                          <p:val>
                                            <p:strVal val="#ppt_x"/>
                                          </p:val>
                                        </p:tav>
                                        <p:tav tm="100000">
                                          <p:val>
                                            <p:strVal val="#ppt_x"/>
                                          </p:val>
                                        </p:tav>
                                      </p:tavLst>
                                    </p:anim>
                                    <p:anim calcmode="lin" valueType="num">
                                      <p:cBhvr>
                                        <p:cTn id="31" dur="500" fill="hold"/>
                                        <p:tgtEl>
                                          <p:spTgt spid="14493">
                                            <p:txEl>
                                              <p:pRg st="3" end="3"/>
                                            </p:txEl>
                                          </p:spTgt>
                                        </p:tgtEl>
                                        <p:attrNameLst>
                                          <p:attrName>ppt_y</p:attrName>
                                        </p:attrNameLst>
                                      </p:cBhvr>
                                      <p:tavLst>
                                        <p:tav tm="0">
                                          <p:val>
                                            <p:strVal val="#ppt_y+.05"/>
                                          </p:val>
                                        </p:tav>
                                        <p:tav tm="100000">
                                          <p:val>
                                            <p:strVal val="#ppt_y"/>
                                          </p:val>
                                        </p:tav>
                                      </p:tavLst>
                                    </p:anim>
                                  </p:childTnLst>
                                </p:cTn>
                              </p:par>
                              <p:par>
                                <p:cTn id="32" presetID="44" presetClass="entr" presetSubtype="0" fill="hold" grpId="0" nodeType="withEffect">
                                  <p:stCondLst>
                                    <p:cond delay="0"/>
                                  </p:stCondLst>
                                  <p:childTnLst>
                                    <p:set>
                                      <p:cBhvr>
                                        <p:cTn id="33" dur="1" fill="hold">
                                          <p:stCondLst>
                                            <p:cond delay="0"/>
                                          </p:stCondLst>
                                        </p:cTn>
                                        <p:tgtEl>
                                          <p:spTgt spid="14493">
                                            <p:txEl>
                                              <p:pRg st="4" end="4"/>
                                            </p:txEl>
                                          </p:spTgt>
                                        </p:tgtEl>
                                        <p:attrNameLst>
                                          <p:attrName>style.visibility</p:attrName>
                                        </p:attrNameLst>
                                      </p:cBhvr>
                                      <p:to>
                                        <p:strVal val="visible"/>
                                      </p:to>
                                    </p:set>
                                    <p:animEffect transition="in" filter="fade">
                                      <p:cBhvr>
                                        <p:cTn id="34" dur="500"/>
                                        <p:tgtEl>
                                          <p:spTgt spid="14493">
                                            <p:txEl>
                                              <p:pRg st="4" end="4"/>
                                            </p:txEl>
                                          </p:spTgt>
                                        </p:tgtEl>
                                      </p:cBhvr>
                                    </p:animEffect>
                                    <p:anim calcmode="lin" valueType="num">
                                      <p:cBhvr>
                                        <p:cTn id="35" dur="500" fill="hold"/>
                                        <p:tgtEl>
                                          <p:spTgt spid="14493">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4493">
                                            <p:txEl>
                                              <p:pRg st="4" end="4"/>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89" grpId="0"/>
      <p:bldP spid="14493" grpId="0" build="p">
        <p:tmplLst>
          <p:tmpl lvl="1">
            <p:tnLst>
              <p:par>
                <p:cTn presetID="44" presetClass="entr" presetSubtype="0" fill="hold" nodeType="clickEffect">
                  <p:stCondLst>
                    <p:cond delay="0"/>
                  </p:stCondLst>
                  <p:childTnLst>
                    <p:set>
                      <p:cBhvr>
                        <p:cTn dur="1" fill="hold">
                          <p:stCondLst>
                            <p:cond delay="0"/>
                          </p:stCondLst>
                        </p:cTn>
                        <p:tgtEl>
                          <p:spTgt spid="14493"/>
                        </p:tgtEl>
                        <p:attrNameLst>
                          <p:attrName>style.visibility</p:attrName>
                        </p:attrNameLst>
                      </p:cBhvr>
                      <p:to>
                        <p:strVal val="visible"/>
                      </p:to>
                    </p:set>
                    <p:animEffect transition="in" filter="fade">
                      <p:cBhvr>
                        <p:cTn dur="500"/>
                        <p:tgtEl>
                          <p:spTgt spid="14493"/>
                        </p:tgtEl>
                      </p:cBhvr>
                    </p:animEffect>
                    <p:anim calcmode="lin" valueType="num">
                      <p:cBhvr>
                        <p:cTn dur="500" fill="hold"/>
                        <p:tgtEl>
                          <p:spTgt spid="14493"/>
                        </p:tgtEl>
                        <p:attrNameLst>
                          <p:attrName>ppt_x</p:attrName>
                        </p:attrNameLst>
                      </p:cBhvr>
                      <p:tavLst>
                        <p:tav tm="0">
                          <p:val>
                            <p:strVal val="#ppt_x"/>
                          </p:val>
                        </p:tav>
                        <p:tav tm="100000">
                          <p:val>
                            <p:strVal val="#ppt_x"/>
                          </p:val>
                        </p:tav>
                      </p:tavLst>
                    </p:anim>
                    <p:anim calcmode="lin" valueType="num">
                      <p:cBhvr>
                        <p:cTn dur="500" fill="hold"/>
                        <p:tgtEl>
                          <p:spTgt spid="14493"/>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14493"/>
                        </p:tgtEl>
                        <p:attrNameLst>
                          <p:attrName>style.visibility</p:attrName>
                        </p:attrNameLst>
                      </p:cBhvr>
                      <p:to>
                        <p:strVal val="visible"/>
                      </p:to>
                    </p:set>
                    <p:animEffect transition="in" filter="fade">
                      <p:cBhvr>
                        <p:cTn dur="500"/>
                        <p:tgtEl>
                          <p:spTgt spid="14493"/>
                        </p:tgtEl>
                      </p:cBhvr>
                    </p:animEffect>
                    <p:anim calcmode="lin" valueType="num">
                      <p:cBhvr>
                        <p:cTn dur="500" fill="hold"/>
                        <p:tgtEl>
                          <p:spTgt spid="14493"/>
                        </p:tgtEl>
                        <p:attrNameLst>
                          <p:attrName>ppt_x</p:attrName>
                        </p:attrNameLst>
                      </p:cBhvr>
                      <p:tavLst>
                        <p:tav tm="0">
                          <p:val>
                            <p:strVal val="#ppt_x"/>
                          </p:val>
                        </p:tav>
                        <p:tav tm="100000">
                          <p:val>
                            <p:strVal val="#ppt_x"/>
                          </p:val>
                        </p:tav>
                      </p:tavLst>
                    </p:anim>
                    <p:anim calcmode="lin" valueType="num">
                      <p:cBhvr>
                        <p:cTn dur="500" fill="hold"/>
                        <p:tgtEl>
                          <p:spTgt spid="14493"/>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14493"/>
                        </p:tgtEl>
                        <p:attrNameLst>
                          <p:attrName>style.visibility</p:attrName>
                        </p:attrNameLst>
                      </p:cBhvr>
                      <p:to>
                        <p:strVal val="visible"/>
                      </p:to>
                    </p:set>
                    <p:animEffect transition="in" filter="fade">
                      <p:cBhvr>
                        <p:cTn dur="500"/>
                        <p:tgtEl>
                          <p:spTgt spid="14493"/>
                        </p:tgtEl>
                      </p:cBhvr>
                    </p:animEffect>
                    <p:anim calcmode="lin" valueType="num">
                      <p:cBhvr>
                        <p:cTn dur="500" fill="hold"/>
                        <p:tgtEl>
                          <p:spTgt spid="14493"/>
                        </p:tgtEl>
                        <p:attrNameLst>
                          <p:attrName>ppt_x</p:attrName>
                        </p:attrNameLst>
                      </p:cBhvr>
                      <p:tavLst>
                        <p:tav tm="0">
                          <p:val>
                            <p:strVal val="#ppt_x"/>
                          </p:val>
                        </p:tav>
                        <p:tav tm="100000">
                          <p:val>
                            <p:strVal val="#ppt_x"/>
                          </p:val>
                        </p:tav>
                      </p:tavLst>
                    </p:anim>
                    <p:anim calcmode="lin" valueType="num">
                      <p:cBhvr>
                        <p:cTn dur="500" fill="hold"/>
                        <p:tgtEl>
                          <p:spTgt spid="14493"/>
                        </p:tgtEl>
                        <p:attrNameLst>
                          <p:attrName>ppt_y</p:attrName>
                        </p:attrNameLst>
                      </p:cBhvr>
                      <p:tavLst>
                        <p:tav tm="0">
                          <p:val>
                            <p:strVal val="#ppt_y+.05"/>
                          </p:val>
                        </p:tav>
                        <p:tav tm="100000">
                          <p:val>
                            <p:strVal val="#ppt_y"/>
                          </p:val>
                        </p:tav>
                      </p:tavLst>
                    </p:anim>
                  </p:childTnLst>
                </p:cTn>
              </p:par>
            </p:tnLst>
          </p:tmpl>
          <p:tmpl lvl="4">
            <p:tnLst>
              <p:par>
                <p:cTn presetID="44" presetClass="entr" presetSubtype="0" fill="hold" nodeType="withEffect">
                  <p:stCondLst>
                    <p:cond delay="0"/>
                  </p:stCondLst>
                  <p:childTnLst>
                    <p:set>
                      <p:cBhvr>
                        <p:cTn dur="1" fill="hold">
                          <p:stCondLst>
                            <p:cond delay="0"/>
                          </p:stCondLst>
                        </p:cTn>
                        <p:tgtEl>
                          <p:spTgt spid="14493"/>
                        </p:tgtEl>
                        <p:attrNameLst>
                          <p:attrName>style.visibility</p:attrName>
                        </p:attrNameLst>
                      </p:cBhvr>
                      <p:to>
                        <p:strVal val="visible"/>
                      </p:to>
                    </p:set>
                    <p:animEffect transition="in" filter="fade">
                      <p:cBhvr>
                        <p:cTn dur="500"/>
                        <p:tgtEl>
                          <p:spTgt spid="14493"/>
                        </p:tgtEl>
                      </p:cBhvr>
                    </p:animEffect>
                    <p:anim calcmode="lin" valueType="num">
                      <p:cBhvr>
                        <p:cTn dur="500" fill="hold"/>
                        <p:tgtEl>
                          <p:spTgt spid="14493"/>
                        </p:tgtEl>
                        <p:attrNameLst>
                          <p:attrName>ppt_x</p:attrName>
                        </p:attrNameLst>
                      </p:cBhvr>
                      <p:tavLst>
                        <p:tav tm="0">
                          <p:val>
                            <p:strVal val="#ppt_x"/>
                          </p:val>
                        </p:tav>
                        <p:tav tm="100000">
                          <p:val>
                            <p:strVal val="#ppt_x"/>
                          </p:val>
                        </p:tav>
                      </p:tavLst>
                    </p:anim>
                    <p:anim calcmode="lin" valueType="num">
                      <p:cBhvr>
                        <p:cTn dur="500" fill="hold"/>
                        <p:tgtEl>
                          <p:spTgt spid="14493"/>
                        </p:tgtEl>
                        <p:attrNameLst>
                          <p:attrName>ppt_y</p:attrName>
                        </p:attrNameLst>
                      </p:cBhvr>
                      <p:tavLst>
                        <p:tav tm="0">
                          <p:val>
                            <p:strVal val="#ppt_y+.05"/>
                          </p:val>
                        </p:tav>
                        <p:tav tm="100000">
                          <p:val>
                            <p:strVal val="#ppt_y"/>
                          </p:val>
                        </p:tav>
                      </p:tavLst>
                    </p:anim>
                  </p:childTnLst>
                </p:cTn>
              </p:par>
            </p:tnLst>
          </p:tmpl>
          <p:tmpl lvl="5">
            <p:tnLst>
              <p:par>
                <p:cTn presetID="44" presetClass="entr" presetSubtype="0" fill="hold" nodeType="withEffect">
                  <p:stCondLst>
                    <p:cond delay="0"/>
                  </p:stCondLst>
                  <p:childTnLst>
                    <p:set>
                      <p:cBhvr>
                        <p:cTn dur="1" fill="hold">
                          <p:stCondLst>
                            <p:cond delay="0"/>
                          </p:stCondLst>
                        </p:cTn>
                        <p:tgtEl>
                          <p:spTgt spid="14493"/>
                        </p:tgtEl>
                        <p:attrNameLst>
                          <p:attrName>style.visibility</p:attrName>
                        </p:attrNameLst>
                      </p:cBhvr>
                      <p:to>
                        <p:strVal val="visible"/>
                      </p:to>
                    </p:set>
                    <p:animEffect transition="in" filter="fade">
                      <p:cBhvr>
                        <p:cTn dur="500"/>
                        <p:tgtEl>
                          <p:spTgt spid="14493"/>
                        </p:tgtEl>
                      </p:cBhvr>
                    </p:animEffect>
                    <p:anim calcmode="lin" valueType="num">
                      <p:cBhvr>
                        <p:cTn dur="500" fill="hold"/>
                        <p:tgtEl>
                          <p:spTgt spid="14493"/>
                        </p:tgtEl>
                        <p:attrNameLst>
                          <p:attrName>ppt_x</p:attrName>
                        </p:attrNameLst>
                      </p:cBhvr>
                      <p:tavLst>
                        <p:tav tm="0">
                          <p:val>
                            <p:strVal val="#ppt_x"/>
                          </p:val>
                        </p:tav>
                        <p:tav tm="100000">
                          <p:val>
                            <p:strVal val="#ppt_x"/>
                          </p:val>
                        </p:tav>
                      </p:tavLst>
                    </p:anim>
                    <p:anim calcmode="lin" valueType="num">
                      <p:cBhvr>
                        <p:cTn dur="500" fill="hold"/>
                        <p:tgtEl>
                          <p:spTgt spid="14493"/>
                        </p:tgtEl>
                        <p:attrNameLst>
                          <p:attrName>ppt_y</p:attrName>
                        </p:attrNameLst>
                      </p:cBhvr>
                      <p:tavLst>
                        <p:tav tm="0">
                          <p:val>
                            <p:strVal val="#ppt_y+.05"/>
                          </p:val>
                        </p:tav>
                        <p:tav tm="100000">
                          <p:val>
                            <p:strVal val="#ppt_y"/>
                          </p:val>
                        </p:tav>
                      </p:tavLst>
                    </p:anim>
                  </p:childTnLst>
                </p:cTn>
              </p:par>
            </p:tnLst>
          </p:tmpl>
        </p:tmplLst>
      </p:bldP>
    </p:bldLst>
  </p:timing>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bin"/><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bin"/><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57"/>
          <p:cNvSpPr>
            <a:spLocks noGrp="1" noChangeArrowheads="1"/>
          </p:cNvSpPr>
          <p:nvPr>
            <p:ph type="sldNum" sz="quarter" idx="4"/>
          </p:nvPr>
        </p:nvSpPr>
        <p:spPr/>
        <p:txBody>
          <a:bodyPr/>
          <a:lstStyle/>
          <a:p>
            <a:fld id="{B489DAC1-7015-4B98-8C51-5FA840C8AC67}" type="slidenum">
              <a:rPr lang="en-US" altLang="en-US"/>
              <a:pPr/>
              <a:t>1</a:t>
            </a:fld>
            <a:endParaRPr lang="en-US" altLang="en-US"/>
          </a:p>
        </p:txBody>
      </p:sp>
      <p:sp>
        <p:nvSpPr>
          <p:cNvPr id="52226" name="Rectangle 2"/>
          <p:cNvSpPr>
            <a:spLocks noGrp="1" noChangeArrowheads="1"/>
          </p:cNvSpPr>
          <p:nvPr>
            <p:ph type="ctrTitle"/>
          </p:nvPr>
        </p:nvSpPr>
        <p:spPr/>
        <p:txBody>
          <a:bodyPr/>
          <a:lstStyle/>
          <a:p>
            <a:endParaRPr lang="en-US" altLang="en-US"/>
          </a:p>
        </p:txBody>
      </p:sp>
      <p:sp>
        <p:nvSpPr>
          <p:cNvPr id="52227" name="Rectangle 3"/>
          <p:cNvSpPr>
            <a:spLocks noGrp="1" noChangeArrowheads="1"/>
          </p:cNvSpPr>
          <p:nvPr>
            <p:ph type="subTitle" idx="1"/>
          </p:nvPr>
        </p:nvSpPr>
        <p:spPr/>
        <p:txBody>
          <a:bodyPr/>
          <a:lstStyle/>
          <a:p>
            <a:endParaRPr lang="en-US" altLang="en-US"/>
          </a:p>
        </p:txBody>
      </p:sp>
      <p:pic>
        <p:nvPicPr>
          <p:cNvPr id="52228" name="Picture 4" descr="EU_location_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4488"/>
            <a:ext cx="8077200" cy="6054725"/>
          </a:xfrm>
          <a:prstGeom prst="rect">
            <a:avLst/>
          </a:prstGeom>
          <a:noFill/>
          <a:extLst>
            <a:ext uri="{909E8E84-426E-40DD-AFC4-6F175D3DCCD1}">
              <a14:hiddenFill xmlns:a14="http://schemas.microsoft.com/office/drawing/2010/main">
                <a:solidFill>
                  <a:srgbClr val="FFFFFF"/>
                </a:solidFill>
              </a14:hiddenFill>
            </a:ext>
          </a:extLst>
        </p:spPr>
      </p:pic>
      <p:sp>
        <p:nvSpPr>
          <p:cNvPr id="29699" name="Oval 3"/>
          <p:cNvSpPr>
            <a:spLocks noChangeArrowheads="1"/>
          </p:cNvSpPr>
          <p:nvPr/>
        </p:nvSpPr>
        <p:spPr bwMode="auto">
          <a:xfrm rot="-3330304">
            <a:off x="1585912" y="-312737"/>
            <a:ext cx="3960813" cy="4373562"/>
          </a:xfrm>
          <a:prstGeom prst="ellipse">
            <a:avLst/>
          </a:prstGeom>
          <a:noFill/>
          <a:ln w="38100">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eaVert"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2230" name="Rectangle 6"/>
          <p:cNvSpPr>
            <a:spLocks noChangeArrowheads="1"/>
          </p:cNvSpPr>
          <p:nvPr/>
        </p:nvSpPr>
        <p:spPr bwMode="auto">
          <a:xfrm>
            <a:off x="3505200" y="2514600"/>
            <a:ext cx="793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olidFill>
                  <a:srgbClr val="CC0000"/>
                </a:solidFill>
              </a:rPr>
              <a:t>Viking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2228"/>
                                        </p:tgtEl>
                                        <p:attrNameLst>
                                          <p:attrName>style.visibility</p:attrName>
                                        </p:attrNameLst>
                                      </p:cBhvr>
                                      <p:to>
                                        <p:strVal val="visible"/>
                                      </p:to>
                                    </p:set>
                                    <p:anim calcmode="lin" valueType="num">
                                      <p:cBhvr>
                                        <p:cTn id="7" dur="500" fill="hold"/>
                                        <p:tgtEl>
                                          <p:spTgt spid="52228"/>
                                        </p:tgtEl>
                                        <p:attrNameLst>
                                          <p:attrName>ppt_w</p:attrName>
                                        </p:attrNameLst>
                                      </p:cBhvr>
                                      <p:tavLst>
                                        <p:tav tm="0">
                                          <p:val>
                                            <p:fltVal val="0"/>
                                          </p:val>
                                        </p:tav>
                                        <p:tav tm="100000">
                                          <p:val>
                                            <p:strVal val="#ppt_w"/>
                                          </p:val>
                                        </p:tav>
                                      </p:tavLst>
                                    </p:anim>
                                    <p:anim calcmode="lin" valueType="num">
                                      <p:cBhvr>
                                        <p:cTn id="8" dur="500" fill="hold"/>
                                        <p:tgtEl>
                                          <p:spTgt spid="52228"/>
                                        </p:tgtEl>
                                        <p:attrNameLst>
                                          <p:attrName>ppt_h</p:attrName>
                                        </p:attrNameLst>
                                      </p:cBhvr>
                                      <p:tavLst>
                                        <p:tav tm="0">
                                          <p:val>
                                            <p:fltVal val="0"/>
                                          </p:val>
                                        </p:tav>
                                        <p:tav tm="100000">
                                          <p:val>
                                            <p:strVal val="#ppt_h"/>
                                          </p:val>
                                        </p:tav>
                                      </p:tavLst>
                                    </p:anim>
                                    <p:anim calcmode="lin" valueType="num">
                                      <p:cBhvr>
                                        <p:cTn id="9" dur="500" fill="hold"/>
                                        <p:tgtEl>
                                          <p:spTgt spid="52228"/>
                                        </p:tgtEl>
                                        <p:attrNameLst>
                                          <p:attrName>style.rotation</p:attrName>
                                        </p:attrNameLst>
                                      </p:cBhvr>
                                      <p:tavLst>
                                        <p:tav tm="0">
                                          <p:val>
                                            <p:fltVal val="360"/>
                                          </p:val>
                                        </p:tav>
                                        <p:tav tm="100000">
                                          <p:val>
                                            <p:fltVal val="0"/>
                                          </p:val>
                                        </p:tav>
                                      </p:tavLst>
                                    </p:anim>
                                    <p:animEffect transition="in" filter="fade">
                                      <p:cBhvr>
                                        <p:cTn id="10" dur="500"/>
                                        <p:tgtEl>
                                          <p:spTgt spid="52228"/>
                                        </p:tgtEl>
                                      </p:cBhvr>
                                    </p:animEffect>
                                  </p:childTnLst>
                                </p:cTn>
                              </p:par>
                            </p:childTnLst>
                          </p:cTn>
                        </p:par>
                        <p:par>
                          <p:cTn id="11" fill="hold" nodeType="afterGroup">
                            <p:stCondLst>
                              <p:cond delay="500"/>
                            </p:stCondLst>
                            <p:childTnLst>
                              <p:par>
                                <p:cTn id="12" presetID="21" presetClass="entr" presetSubtype="8" fill="hold" grpId="0" nodeType="afterEffect">
                                  <p:stCondLst>
                                    <p:cond delay="0"/>
                                  </p:stCondLst>
                                  <p:childTnLst>
                                    <p:set>
                                      <p:cBhvr>
                                        <p:cTn id="13" dur="1" fill="hold">
                                          <p:stCondLst>
                                            <p:cond delay="0"/>
                                          </p:stCondLst>
                                        </p:cTn>
                                        <p:tgtEl>
                                          <p:spTgt spid="29699"/>
                                        </p:tgtEl>
                                        <p:attrNameLst>
                                          <p:attrName>style.visibility</p:attrName>
                                        </p:attrNameLst>
                                      </p:cBhvr>
                                      <p:to>
                                        <p:strVal val="visible"/>
                                      </p:to>
                                    </p:set>
                                    <p:animEffect transition="in" filter="wheel(8)">
                                      <p:cBhvr>
                                        <p:cTn id="14" dur="1000"/>
                                        <p:tgtEl>
                                          <p:spTgt spid="296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10970BC-515A-436C-BB2E-3A6DCAF99166}" type="slidenum">
              <a:rPr lang="en-US" altLang="en-US"/>
              <a:pPr/>
              <a:t>10</a:t>
            </a:fld>
            <a:endParaRPr lang="en-US" altLang="en-US"/>
          </a:p>
        </p:txBody>
      </p:sp>
      <p:sp>
        <p:nvSpPr>
          <p:cNvPr id="41986" name="Rectangle 2"/>
          <p:cNvSpPr>
            <a:spLocks noGrp="1" noRot="1" noChangeArrowheads="1"/>
          </p:cNvSpPr>
          <p:nvPr>
            <p:ph type="title"/>
          </p:nvPr>
        </p:nvSpPr>
        <p:spPr/>
        <p:txBody>
          <a:bodyPr/>
          <a:lstStyle/>
          <a:p>
            <a:endParaRPr lang="en-US" altLang="en-US" sz="3200" dirty="0"/>
          </a:p>
        </p:txBody>
      </p:sp>
      <p:sp>
        <p:nvSpPr>
          <p:cNvPr id="41987" name="Rectangle 3"/>
          <p:cNvSpPr>
            <a:spLocks noGrp="1" noRot="1" noChangeArrowheads="1"/>
          </p:cNvSpPr>
          <p:nvPr>
            <p:ph type="body" idx="1"/>
          </p:nvPr>
        </p:nvSpPr>
        <p:spPr/>
        <p:txBody>
          <a:bodyPr/>
          <a:lstStyle/>
          <a:p>
            <a:pPr>
              <a:lnSpc>
                <a:spcPct val="80000"/>
              </a:lnSpc>
            </a:pPr>
            <a:r>
              <a:rPr lang="en-US" altLang="en-US" sz="2800" b="1" dirty="0"/>
              <a:t>1.  How do you think life in the United States might be different today if the Vikings had established colonies where they landed in North America before the year 1000?</a:t>
            </a:r>
          </a:p>
          <a:p>
            <a:pPr>
              <a:lnSpc>
                <a:spcPct val="80000"/>
              </a:lnSpc>
            </a:pPr>
            <a:endParaRPr lang="en-US" altLang="en-US" sz="2800" b="1" dirty="0"/>
          </a:p>
          <a:p>
            <a:pPr>
              <a:lnSpc>
                <a:spcPct val="80000"/>
              </a:lnSpc>
            </a:pPr>
            <a:r>
              <a:rPr lang="en-US" altLang="en-US" sz="2800" b="1" dirty="0"/>
              <a:t>2.  What effect did Vikings have on the development of Europe during the Middle Ages</a:t>
            </a:r>
            <a:r>
              <a:rPr lang="en-US" altLang="en-US" sz="2800" b="1" dirty="0" smtClean="0"/>
              <a:t>?</a:t>
            </a:r>
            <a:endParaRPr lang="en-US" altLang="en-US" sz="2800" b="1" dirty="0"/>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632CE875-B78B-4EF0-BD89-876DE07CD2C9}" type="slidenum">
              <a:rPr lang="en-US" altLang="en-US"/>
              <a:pPr/>
              <a:t>2</a:t>
            </a:fld>
            <a:endParaRPr lang="en-US" altLang="en-US"/>
          </a:p>
        </p:txBody>
      </p:sp>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5299" name="Rectangle 3"/>
          <p:cNvSpPr>
            <a:spLocks noGrp="1" noRot="1" noChangeArrowheads="1"/>
          </p:cNvSpPr>
          <p:nvPr>
            <p:ph type="title"/>
          </p:nvPr>
        </p:nvSpPr>
        <p:spPr>
          <a:xfrm>
            <a:off x="301625" y="0"/>
            <a:ext cx="8540750" cy="1524000"/>
          </a:xfrm>
        </p:spPr>
        <p:txBody>
          <a:bodyPr/>
          <a:lstStyle/>
          <a:p>
            <a:r>
              <a:rPr lang="en-US" altLang="en-US" sz="3600" b="1">
                <a:solidFill>
                  <a:schemeClr val="tx1"/>
                </a:solidFill>
                <a:latin typeface="Papyrus" panose="03070502060502030205" pitchFamily="66" charset="0"/>
              </a:rPr>
              <a:t>Who Were the Vikings</a:t>
            </a:r>
            <a:r>
              <a:rPr lang="en-US" altLang="en-US" sz="3600" b="1">
                <a:latin typeface="Papyrus" panose="03070502060502030205" pitchFamily="66" charset="0"/>
              </a:rPr>
              <a:t>?</a:t>
            </a:r>
          </a:p>
        </p:txBody>
      </p:sp>
      <p:sp>
        <p:nvSpPr>
          <p:cNvPr id="55300" name="Text Box 4"/>
          <p:cNvSpPr txBox="1">
            <a:spLocks noChangeArrowheads="1"/>
          </p:cNvSpPr>
          <p:nvPr/>
        </p:nvSpPr>
        <p:spPr bwMode="auto">
          <a:xfrm>
            <a:off x="381000" y="1066800"/>
            <a:ext cx="81534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anose="020B0604020202020204" pitchFamily="34" charset="0"/>
              </a:defRPr>
            </a:lvl1pPr>
            <a:lvl2pPr marL="914400" indent="-457200">
              <a:defRPr>
                <a:solidFill>
                  <a:schemeClr val="tx1"/>
                </a:solidFill>
                <a:latin typeface="Arial" panose="020B0604020202020204" pitchFamily="34" charset="0"/>
              </a:defRPr>
            </a:lvl2pPr>
            <a:lvl3pPr marL="1371600" indent="-457200">
              <a:defRPr>
                <a:solidFill>
                  <a:schemeClr val="tx1"/>
                </a:solidFill>
                <a:latin typeface="Arial" panose="020B0604020202020204" pitchFamily="34" charset="0"/>
              </a:defRPr>
            </a:lvl3pPr>
            <a:lvl4pPr marL="1828800" indent="-457200">
              <a:defRPr>
                <a:solidFill>
                  <a:schemeClr val="tx1"/>
                </a:solidFill>
                <a:latin typeface="Arial" panose="020B0604020202020204" pitchFamily="34" charset="0"/>
              </a:defRPr>
            </a:lvl4pPr>
            <a:lvl5pPr marL="2286000" indent="-457200">
              <a:defRPr>
                <a:solidFill>
                  <a:schemeClr val="tx1"/>
                </a:solidFill>
                <a:latin typeface="Arial" panose="020B0604020202020204" pitchFamily="34" charset="0"/>
              </a:defRPr>
            </a:lvl5pPr>
            <a:lvl6pPr marL="2743200" indent="-457200" fontAlgn="base">
              <a:spcBef>
                <a:spcPct val="0"/>
              </a:spcBef>
              <a:spcAft>
                <a:spcPct val="0"/>
              </a:spcAft>
              <a:defRPr>
                <a:solidFill>
                  <a:schemeClr val="tx1"/>
                </a:solidFill>
                <a:latin typeface="Arial" panose="020B0604020202020204" pitchFamily="34" charset="0"/>
              </a:defRPr>
            </a:lvl6pPr>
            <a:lvl7pPr marL="3200400" indent="-457200" fontAlgn="base">
              <a:spcBef>
                <a:spcPct val="0"/>
              </a:spcBef>
              <a:spcAft>
                <a:spcPct val="0"/>
              </a:spcAft>
              <a:defRPr>
                <a:solidFill>
                  <a:schemeClr val="tx1"/>
                </a:solidFill>
                <a:latin typeface="Arial" panose="020B0604020202020204" pitchFamily="34" charset="0"/>
              </a:defRPr>
            </a:lvl7pPr>
            <a:lvl8pPr marL="3657600" indent="-457200" fontAlgn="base">
              <a:spcBef>
                <a:spcPct val="0"/>
              </a:spcBef>
              <a:spcAft>
                <a:spcPct val="0"/>
              </a:spcAft>
              <a:defRPr>
                <a:solidFill>
                  <a:schemeClr val="tx1"/>
                </a:solidFill>
                <a:latin typeface="Arial" panose="020B0604020202020204" pitchFamily="34" charset="0"/>
              </a:defRPr>
            </a:lvl8pPr>
            <a:lvl9pPr marL="4114800" indent="-457200" fontAlgn="base">
              <a:spcBef>
                <a:spcPct val="0"/>
              </a:spcBef>
              <a:spcAft>
                <a:spcPct val="0"/>
              </a:spcAft>
              <a:defRPr>
                <a:solidFill>
                  <a:schemeClr val="tx1"/>
                </a:solidFill>
                <a:latin typeface="Arial" panose="020B0604020202020204" pitchFamily="34" charset="0"/>
              </a:defRPr>
            </a:lvl9pPr>
          </a:lstStyle>
          <a:p>
            <a:pPr>
              <a:buFont typeface="Times" panose="02020603050405020304" pitchFamily="18" charset="0"/>
              <a:buChar char="•"/>
            </a:pPr>
            <a:r>
              <a:rPr lang="en-US" altLang="en-US" b="1">
                <a:solidFill>
                  <a:srgbClr val="000000"/>
                </a:solidFill>
                <a:latin typeface="Times" panose="02020603050405020304" pitchFamily="18" charset="0"/>
              </a:rPr>
              <a:t>The Vikings, or Norse, were a phenomenal race of Scandinavian warriors who raided Northern Europe, Eastern Asia, and Eastern North America. The exploits of the Norwegian vikings lead them west to settle into Iceland in 860 and later to colonize Greenland about a hundred years later. The Swedish Vikings set out across the Baltic Sea into Poland, Latvia, Lithuania, and Russia. By the end of the first millennium the Vikings reached North America five hundred years before Columbus.</a:t>
            </a:r>
          </a:p>
          <a:p>
            <a:pPr>
              <a:buFontTx/>
              <a:buChar char="•"/>
            </a:pPr>
            <a:endParaRPr lang="en-US" altLang="en-US" b="1">
              <a:solidFill>
                <a:srgbClr val="000000"/>
              </a:solidFill>
              <a:latin typeface="Times" panose="02020603050405020304" pitchFamily="18" charset="0"/>
            </a:endParaRPr>
          </a:p>
          <a:p>
            <a:pPr>
              <a:buFontTx/>
              <a:buChar char="•"/>
            </a:pPr>
            <a:r>
              <a:rPr lang="en-US" altLang="en-US" b="1">
                <a:solidFill>
                  <a:srgbClr val="000000"/>
                </a:solidFill>
                <a:latin typeface="Times" panose="02020603050405020304" pitchFamily="18" charset="0"/>
              </a:rPr>
              <a:t>Vikings were not just pirates and warriors but also traders and colonists.</a:t>
            </a:r>
          </a:p>
          <a:p>
            <a:endParaRPr lang="en-US" altLang="en-US" b="1">
              <a:latin typeface="Times" panose="02020603050405020304" pitchFamily="18" charset="0"/>
            </a:endParaRPr>
          </a:p>
          <a:p>
            <a:pPr>
              <a:buFontTx/>
              <a:buChar char="•"/>
            </a:pPr>
            <a:r>
              <a:rPr lang="en-US" altLang="en-US" b="1">
                <a:latin typeface="Times" panose="02020603050405020304" pitchFamily="18" charset="0"/>
              </a:rPr>
              <a:t>The word Viking means one who lurks in a “Vik” or bay, in effect, a pirate.</a:t>
            </a:r>
          </a:p>
          <a:p>
            <a:pPr>
              <a:buFontTx/>
              <a:buChar char="•"/>
            </a:pPr>
            <a:endParaRPr lang="en-US" altLang="en-US" b="1">
              <a:latin typeface="Times" panose="02020603050405020304" pitchFamily="18" charset="0"/>
            </a:endParaRPr>
          </a:p>
          <a:p>
            <a:pPr>
              <a:buFontTx/>
              <a:buChar char="•"/>
            </a:pPr>
            <a:r>
              <a:rPr lang="en-US" altLang="en-US" b="1">
                <a:latin typeface="Times" panose="02020603050405020304" pitchFamily="18" charset="0"/>
              </a:rPr>
              <a:t> The word “Viking” also describes a whole new age in Europe between about the mid 700 to 1150 AD.  This was a period of raiding as well as creating far trade networks of settlements by Scandinavians.</a:t>
            </a:r>
          </a:p>
          <a:p>
            <a:pPr>
              <a:buFontTx/>
              <a:buChar char="•"/>
            </a:pPr>
            <a:endParaRPr lang="en-US" altLang="en-US" b="1">
              <a:latin typeface="Times" panose="02020603050405020304" pitchFamily="18" charset="0"/>
            </a:endParaRPr>
          </a:p>
          <a:p>
            <a:pPr>
              <a:buFontTx/>
              <a:buChar char="•"/>
            </a:pPr>
            <a:r>
              <a:rPr lang="en-US" altLang="en-US" b="1">
                <a:latin typeface="Times" panose="02020603050405020304" pitchFamily="18" charset="0"/>
              </a:rPr>
              <a:t> Vikings were comprised of Norwegian, Danish, and Swedish decent. </a:t>
            </a:r>
          </a:p>
          <a:p>
            <a:pPr>
              <a:buFontTx/>
              <a:buChar char="•"/>
            </a:pPr>
            <a:endParaRPr lang="en-US" altLang="en-US" b="1">
              <a:latin typeface="Times" panose="02020603050405020304" pitchFamily="18" charset="0"/>
            </a:endParaRPr>
          </a:p>
          <a:p>
            <a:endParaRPr lang="en-US" altLang="en-US" sz="1400">
              <a:latin typeface="Times" panose="02020603050405020304" pitchFamily="18" charset="0"/>
            </a:endParaRPr>
          </a:p>
        </p:txBody>
      </p:sp>
    </p:spTree>
  </p:cSld>
  <p:clrMapOvr>
    <a:masterClrMapping/>
  </p:clrMapOvr>
  <p:transition>
    <p:fade thruBlk="1"/>
    <p:sndAc>
      <p:stSnd>
        <p:snd r:embed="rId2" name="Chimes"/>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Slide Number Placeholder 4"/>
          <p:cNvSpPr>
            <a:spLocks noGrp="1"/>
          </p:cNvSpPr>
          <p:nvPr>
            <p:ph type="sldNum" sz="quarter" idx="12"/>
          </p:nvPr>
        </p:nvSpPr>
        <p:spPr/>
        <p:txBody>
          <a:bodyPr/>
          <a:lstStyle/>
          <a:p>
            <a:fld id="{DBA0329E-609E-4515-B55A-28FA77B74D2E}" type="slidenum">
              <a:rPr lang="en-US" altLang="en-US"/>
              <a:pPr/>
              <a:t>3</a:t>
            </a:fld>
            <a:endParaRPr lang="en-US" altLang="en-US"/>
          </a:p>
        </p:txBody>
      </p:sp>
      <p:sp>
        <p:nvSpPr>
          <p:cNvPr id="60418" name="Rectangle 2"/>
          <p:cNvSpPr>
            <a:spLocks noGrp="1" noRot="1" noChangeArrowheads="1"/>
          </p:cNvSpPr>
          <p:nvPr>
            <p:ph type="title"/>
          </p:nvPr>
        </p:nvSpPr>
        <p:spPr>
          <a:xfrm>
            <a:off x="685800" y="304800"/>
            <a:ext cx="7772400" cy="685800"/>
          </a:xfrm>
        </p:spPr>
        <p:txBody>
          <a:bodyPr/>
          <a:lstStyle/>
          <a:p>
            <a:r>
              <a:rPr lang="en-US" altLang="en-US" sz="3600" b="1">
                <a:solidFill>
                  <a:schemeClr val="hlink"/>
                </a:solidFill>
                <a:latin typeface="Papyrus" panose="03070502060502030205" pitchFamily="66" charset="0"/>
              </a:rPr>
              <a:t>What were their goals?</a:t>
            </a:r>
          </a:p>
        </p:txBody>
      </p:sp>
      <p:sp>
        <p:nvSpPr>
          <p:cNvPr id="60419" name="Text Box 3"/>
          <p:cNvSpPr txBox="1">
            <a:spLocks noChangeArrowheads="1"/>
          </p:cNvSpPr>
          <p:nvPr/>
        </p:nvSpPr>
        <p:spPr bwMode="auto">
          <a:xfrm>
            <a:off x="381000" y="914400"/>
            <a:ext cx="5638800" cy="448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b="1">
                <a:solidFill>
                  <a:schemeClr val="tx2"/>
                </a:solidFill>
                <a:latin typeface="Times" panose="02020603050405020304" pitchFamily="18" charset="0"/>
              </a:rPr>
              <a:t> Raids and loot were not the whole story of the Vikings. Land to farm was also a commodity. There were limited sources of food.</a:t>
            </a:r>
          </a:p>
          <a:p>
            <a:pPr>
              <a:spcBef>
                <a:spcPct val="50000"/>
              </a:spcBef>
              <a:buFontTx/>
              <a:buChar char="•"/>
            </a:pPr>
            <a:r>
              <a:rPr lang="en-US" altLang="en-US" b="1">
                <a:solidFill>
                  <a:schemeClr val="tx2"/>
                </a:solidFill>
                <a:latin typeface="Times" panose="02020603050405020304" pitchFamily="18" charset="0"/>
              </a:rPr>
              <a:t> They received influences from Europe that they saw as technologically and politically superior to their culture. Unlike many other invaders in history, the vikings weren’t trying to spread their religion that was paganism, rather gain new resources and new connections. They wanted political and economical advantage.</a:t>
            </a:r>
          </a:p>
          <a:p>
            <a:pPr>
              <a:spcBef>
                <a:spcPct val="50000"/>
              </a:spcBef>
              <a:buFontTx/>
              <a:buChar char="•"/>
            </a:pPr>
            <a:r>
              <a:rPr lang="en-US" altLang="en-US" b="1">
                <a:solidFill>
                  <a:schemeClr val="tx2"/>
                </a:solidFill>
                <a:latin typeface="Times" panose="02020603050405020304" pitchFamily="18" charset="0"/>
              </a:rPr>
              <a:t> They had to find food, live off the land, and set up shop. They drove people out and took their money and other valuables they had. Vikings targeted the church and monasteries, which were the major sources of wealth at the time.</a:t>
            </a:r>
            <a:endParaRPr lang="en-US" altLang="en-US" b="1">
              <a:solidFill>
                <a:schemeClr val="accent1"/>
              </a:solidFill>
              <a:latin typeface="Times" panose="02020603050405020304" pitchFamily="18" charset="0"/>
            </a:endParaRPr>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825625" cy="2514600"/>
          </a:xfrm>
          <a:prstGeom prst="rect">
            <a:avLst/>
          </a:prstGeom>
          <a:noFill/>
          <a:extLst>
            <a:ext uri="{909E8E84-426E-40DD-AFC4-6F175D3DCCD1}">
              <a14:hiddenFill xmlns:a14="http://schemas.microsoft.com/office/drawing/2010/main">
                <a:solidFill>
                  <a:srgbClr val="FFFFFF"/>
                </a:solidFill>
              </a14:hiddenFill>
            </a:ext>
          </a:extLst>
        </p:spPr>
      </p:pic>
      <p:sp>
        <p:nvSpPr>
          <p:cNvPr id="60421" name="Text Box 5"/>
          <p:cNvSpPr txBox="1">
            <a:spLocks noChangeArrowheads="1"/>
          </p:cNvSpPr>
          <p:nvPr/>
        </p:nvSpPr>
        <p:spPr bwMode="auto">
          <a:xfrm>
            <a:off x="6096000" y="3733800"/>
            <a:ext cx="1828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200">
                <a:solidFill>
                  <a:schemeClr val="hlink"/>
                </a:solidFill>
                <a:latin typeface="Times" panose="02020603050405020304" pitchFamily="18" charset="0"/>
              </a:rPr>
              <a:t>An accurate depiction of what a Viking looked like.</a:t>
            </a:r>
            <a:endParaRPr lang="en-US" altLang="en-US" sz="2400">
              <a:latin typeface="Times" panose="02020603050405020304" pitchFamily="18" charset="0"/>
            </a:endParaRPr>
          </a:p>
        </p:txBody>
      </p:sp>
    </p:spTree>
  </p:cSld>
  <p:clrMapOvr>
    <a:masterClrMapping/>
  </p:clrMapOvr>
  <p:transition>
    <p:random/>
    <p:sndAc>
      <p:stSnd>
        <p:snd r:embed="rId2" name="Cash Register"/>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chemeClr val="bg1"/>
            </a:gs>
            <a:gs pos="100000">
              <a:srgbClr val="E8E8E8"/>
            </a:gs>
          </a:gsLst>
          <a:lin ang="5400000" scaled="1"/>
        </a:gradFill>
        <a:effectLst/>
      </p:bgPr>
    </p:bg>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p:txBody>
          <a:bodyPr/>
          <a:lstStyle/>
          <a:p>
            <a:endParaRPr lang="en-US" altLang="en-US"/>
          </a:p>
        </p:txBody>
      </p:sp>
      <p:sp>
        <p:nvSpPr>
          <p:cNvPr id="29699" name="Rectangle 3"/>
          <p:cNvSpPr>
            <a:spLocks noGrp="1" noRot="1" noChangeArrowheads="1"/>
          </p:cNvSpPr>
          <p:nvPr>
            <p:ph type="body" idx="1"/>
          </p:nvPr>
        </p:nvSpPr>
        <p:spPr>
          <a:xfrm>
            <a:off x="301625" y="609600"/>
            <a:ext cx="8540750" cy="6553200"/>
          </a:xfrm>
        </p:spPr>
        <p:txBody>
          <a:bodyPr/>
          <a:lstStyle/>
          <a:p>
            <a:pPr marL="0" indent="0">
              <a:buNone/>
            </a:pPr>
            <a:endParaRPr lang="en-US" altLang="en-US" sz="2800" b="1" dirty="0">
              <a:solidFill>
                <a:srgbClr val="000000"/>
              </a:solidFill>
              <a:effectLst>
                <a:outerShdw blurRad="38100" dist="38100" dir="2700000" algn="tl">
                  <a:srgbClr val="FFFFFF"/>
                </a:outerShdw>
              </a:effectLst>
            </a:endParaRPr>
          </a:p>
          <a:p>
            <a:endParaRPr lang="en-US" altLang="en-US" sz="2800" dirty="0">
              <a:solidFill>
                <a:srgbClr val="000000"/>
              </a:solidFill>
              <a:effectLst>
                <a:outerShdw blurRad="38100" dist="38100" dir="2700000" algn="tl">
                  <a:srgbClr val="FFFFFF"/>
                </a:outerShdw>
              </a:effectLst>
            </a:endParaRPr>
          </a:p>
        </p:txBody>
      </p:sp>
      <p:pic>
        <p:nvPicPr>
          <p:cNvPr id="29701" name="Picture 5" descr="viking0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228600"/>
            <a:ext cx="5029200" cy="6324600"/>
          </a:xfrm>
          <a:prstGeom prst="rect">
            <a:avLst/>
          </a:prstGeom>
          <a:noFill/>
          <a:extLst>
            <a:ext uri="{909E8E84-426E-40DD-AFC4-6F175D3DCCD1}">
              <a14:hiddenFill xmlns:a14="http://schemas.microsoft.com/office/drawing/2010/main">
                <a:solidFill>
                  <a:srgbClr val="FFFFFF"/>
                </a:solidFill>
              </a14:hiddenFill>
            </a:ext>
          </a:extLst>
        </p:spPr>
      </p:pic>
      <p:pic>
        <p:nvPicPr>
          <p:cNvPr id="29703" name="Picture 7" descr="Phot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76200"/>
            <a:ext cx="4267200" cy="6400800"/>
          </a:xfrm>
          <a:prstGeom prst="rect">
            <a:avLst/>
          </a:prstGeom>
          <a:noFill/>
          <a:extLst>
            <a:ext uri="{909E8E84-426E-40DD-AFC4-6F175D3DCCD1}">
              <a14:hiddenFill xmlns:a14="http://schemas.microsoft.com/office/drawing/2010/main">
                <a:solidFill>
                  <a:srgbClr val="FFFFFF"/>
                </a:solidFill>
              </a14:hiddenFill>
            </a:ext>
          </a:extLst>
        </p:spPr>
      </p:pic>
      <p:sp>
        <p:nvSpPr>
          <p:cNvPr id="29704" name="Rectangle 8"/>
          <p:cNvSpPr>
            <a:spLocks noChangeArrowheads="1"/>
          </p:cNvSpPr>
          <p:nvPr/>
        </p:nvSpPr>
        <p:spPr bwMode="auto">
          <a:xfrm>
            <a:off x="0" y="0"/>
            <a:ext cx="7938" cy="7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705" name="Rectangle 9"/>
          <p:cNvSpPr>
            <a:spLocks noChangeArrowheads="1"/>
          </p:cNvSpPr>
          <p:nvPr/>
        </p:nvSpPr>
        <p:spPr bwMode="auto">
          <a:xfrm>
            <a:off x="0" y="0"/>
            <a:ext cx="7938" cy="7938"/>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nodeType="clickEffect" nodePh="1">
                                  <p:stCondLst>
                                    <p:cond delay="0"/>
                                  </p:stCondLst>
                                  <p:endCondLst>
                                    <p:cond evt="begin" delay="0">
                                      <p:tn val="5"/>
                                    </p:cond>
                                  </p:endCondLst>
                                  <p:childTnLst>
                                    <p:set>
                                      <p:cBhvr>
                                        <p:cTn id="6" dur="1" fill="hold">
                                          <p:stCondLst>
                                            <p:cond delay="0"/>
                                          </p:stCondLst>
                                        </p:cTn>
                                        <p:tgtEl>
                                          <p:spTgt spid="29699">
                                            <p:txEl>
                                              <p:pRg st="0" end="0"/>
                                            </p:txEl>
                                          </p:spTgt>
                                        </p:tgtEl>
                                        <p:attrNameLst>
                                          <p:attrName>style.visibility</p:attrName>
                                        </p:attrNameLst>
                                      </p:cBhvr>
                                      <p:to>
                                        <p:strVal val="visible"/>
                                      </p:to>
                                    </p:set>
                                    <p:animScale>
                                      <p:cBhvr>
                                        <p:cTn id="7" dur="1000" decel="50000" fill="hold">
                                          <p:stCondLst>
                                            <p:cond delay="0"/>
                                          </p:stCondLst>
                                        </p:cTn>
                                        <p:tgtEl>
                                          <p:spTgt spid="29699">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9699">
                                            <p:txEl>
                                              <p:pRg st="0" end="0"/>
                                            </p:txEl>
                                          </p:spTgt>
                                        </p:tgtEl>
                                        <p:attrNameLst>
                                          <p:attrName>ppt_x</p:attrName>
                                          <p:attrName>ppt_y</p:attrName>
                                        </p:attrNameLst>
                                      </p:cBhvr>
                                    </p:animMotion>
                                    <p:animEffect transition="in" filter="fade">
                                      <p:cBhvr>
                                        <p:cTn id="9" dur="1000"/>
                                        <p:tgtEl>
                                          <p:spTgt spid="2969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29703"/>
                                        </p:tgtEl>
                                        <p:attrNameLst>
                                          <p:attrName>style.visibility</p:attrName>
                                        </p:attrNameLst>
                                      </p:cBhvr>
                                      <p:to>
                                        <p:strVal val="visible"/>
                                      </p:to>
                                    </p:set>
                                    <p:anim calcmode="lin" valueType="num">
                                      <p:cBhvr>
                                        <p:cTn id="14" dur="500" fill="hold"/>
                                        <p:tgtEl>
                                          <p:spTgt spid="29703"/>
                                        </p:tgtEl>
                                        <p:attrNameLst>
                                          <p:attrName>ppt_w</p:attrName>
                                        </p:attrNameLst>
                                      </p:cBhvr>
                                      <p:tavLst>
                                        <p:tav tm="0">
                                          <p:val>
                                            <p:fltVal val="0"/>
                                          </p:val>
                                        </p:tav>
                                        <p:tav tm="100000">
                                          <p:val>
                                            <p:strVal val="#ppt_w"/>
                                          </p:val>
                                        </p:tav>
                                      </p:tavLst>
                                    </p:anim>
                                    <p:anim calcmode="lin" valueType="num">
                                      <p:cBhvr>
                                        <p:cTn id="15" dur="500" fill="hold"/>
                                        <p:tgtEl>
                                          <p:spTgt spid="29703"/>
                                        </p:tgtEl>
                                        <p:attrNameLst>
                                          <p:attrName>ppt_h</p:attrName>
                                        </p:attrNameLst>
                                      </p:cBhvr>
                                      <p:tavLst>
                                        <p:tav tm="0">
                                          <p:val>
                                            <p:fltVal val="0"/>
                                          </p:val>
                                        </p:tav>
                                        <p:tav tm="100000">
                                          <p:val>
                                            <p:strVal val="#ppt_h"/>
                                          </p:val>
                                        </p:tav>
                                      </p:tavLst>
                                    </p:anim>
                                    <p:anim calcmode="lin" valueType="num">
                                      <p:cBhvr>
                                        <p:cTn id="16" dur="500" fill="hold"/>
                                        <p:tgtEl>
                                          <p:spTgt spid="29703"/>
                                        </p:tgtEl>
                                        <p:attrNameLst>
                                          <p:attrName>style.rotation</p:attrName>
                                        </p:attrNameLst>
                                      </p:cBhvr>
                                      <p:tavLst>
                                        <p:tav tm="0">
                                          <p:val>
                                            <p:fltVal val="360"/>
                                          </p:val>
                                        </p:tav>
                                        <p:tav tm="100000">
                                          <p:val>
                                            <p:fltVal val="0"/>
                                          </p:val>
                                        </p:tav>
                                      </p:tavLst>
                                    </p:anim>
                                    <p:animEffect transition="in" filter="fade">
                                      <p:cBhvr>
                                        <p:cTn id="17" dur="500"/>
                                        <p:tgtEl>
                                          <p:spTgt spid="297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29701"/>
                                        </p:tgtEl>
                                        <p:attrNameLst>
                                          <p:attrName>style.visibility</p:attrName>
                                        </p:attrNameLst>
                                      </p:cBhvr>
                                      <p:to>
                                        <p:strVal val="visible"/>
                                      </p:to>
                                    </p:set>
                                    <p:anim calcmode="lin" valueType="num">
                                      <p:cBhvr>
                                        <p:cTn id="22" dur="500" fill="hold"/>
                                        <p:tgtEl>
                                          <p:spTgt spid="29701"/>
                                        </p:tgtEl>
                                        <p:attrNameLst>
                                          <p:attrName>ppt_w</p:attrName>
                                        </p:attrNameLst>
                                      </p:cBhvr>
                                      <p:tavLst>
                                        <p:tav tm="0">
                                          <p:val>
                                            <p:fltVal val="0"/>
                                          </p:val>
                                        </p:tav>
                                        <p:tav tm="100000">
                                          <p:val>
                                            <p:strVal val="#ppt_w"/>
                                          </p:val>
                                        </p:tav>
                                      </p:tavLst>
                                    </p:anim>
                                    <p:anim calcmode="lin" valueType="num">
                                      <p:cBhvr>
                                        <p:cTn id="23" dur="500" fill="hold"/>
                                        <p:tgtEl>
                                          <p:spTgt spid="29701"/>
                                        </p:tgtEl>
                                        <p:attrNameLst>
                                          <p:attrName>ppt_h</p:attrName>
                                        </p:attrNameLst>
                                      </p:cBhvr>
                                      <p:tavLst>
                                        <p:tav tm="0">
                                          <p:val>
                                            <p:fltVal val="0"/>
                                          </p:val>
                                        </p:tav>
                                        <p:tav tm="100000">
                                          <p:val>
                                            <p:strVal val="#ppt_h"/>
                                          </p:val>
                                        </p:tav>
                                      </p:tavLst>
                                    </p:anim>
                                    <p:anim calcmode="lin" valueType="num">
                                      <p:cBhvr>
                                        <p:cTn id="24" dur="500" fill="hold"/>
                                        <p:tgtEl>
                                          <p:spTgt spid="29701"/>
                                        </p:tgtEl>
                                        <p:attrNameLst>
                                          <p:attrName>style.rotation</p:attrName>
                                        </p:attrNameLst>
                                      </p:cBhvr>
                                      <p:tavLst>
                                        <p:tav tm="0">
                                          <p:val>
                                            <p:fltVal val="360"/>
                                          </p:val>
                                        </p:tav>
                                        <p:tav tm="100000">
                                          <p:val>
                                            <p:fltVal val="0"/>
                                          </p:val>
                                        </p:tav>
                                      </p:tavLst>
                                    </p:anim>
                                    <p:animEffect transition="in" filter="fade">
                                      <p:cBhvr>
                                        <p:cTn id="25" dur="500"/>
                                        <p:tgtEl>
                                          <p:spTgt spid="29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4"/>
          <p:cNvSpPr>
            <a:spLocks noGrp="1"/>
          </p:cNvSpPr>
          <p:nvPr>
            <p:ph type="sldNum" sz="quarter" idx="12"/>
          </p:nvPr>
        </p:nvSpPr>
        <p:spPr/>
        <p:txBody>
          <a:bodyPr/>
          <a:lstStyle/>
          <a:p>
            <a:fld id="{0F269707-6A2B-42A4-A81E-52D47EE3320D}" type="slidenum">
              <a:rPr lang="en-US" altLang="en-US"/>
              <a:pPr/>
              <a:t>5</a:t>
            </a:fld>
            <a:endParaRPr lang="en-US" altLang="en-US"/>
          </a:p>
        </p:txBody>
      </p:sp>
      <p:sp>
        <p:nvSpPr>
          <p:cNvPr id="61442" name="Rectangle 2"/>
          <p:cNvSpPr>
            <a:spLocks noGrp="1" noRot="1" noChangeArrowheads="1"/>
          </p:cNvSpPr>
          <p:nvPr>
            <p:ph type="title"/>
          </p:nvPr>
        </p:nvSpPr>
        <p:spPr>
          <a:xfrm>
            <a:off x="685800" y="304800"/>
            <a:ext cx="7772400" cy="762000"/>
          </a:xfrm>
        </p:spPr>
        <p:txBody>
          <a:bodyPr/>
          <a:lstStyle/>
          <a:p>
            <a:r>
              <a:rPr lang="en-US" altLang="en-US" sz="3600" b="1">
                <a:latin typeface="Papyrus" panose="03070502060502030205" pitchFamily="66" charset="0"/>
              </a:rPr>
              <a:t>Ships and Navigation</a:t>
            </a:r>
          </a:p>
        </p:txBody>
      </p:sp>
      <p:sp>
        <p:nvSpPr>
          <p:cNvPr id="61443" name="Text Box 3"/>
          <p:cNvSpPr txBox="1">
            <a:spLocks noChangeArrowheads="1"/>
          </p:cNvSpPr>
          <p:nvPr/>
        </p:nvSpPr>
        <p:spPr bwMode="auto">
          <a:xfrm>
            <a:off x="304800" y="1295400"/>
            <a:ext cx="5638800"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1600" b="1">
                <a:solidFill>
                  <a:srgbClr val="FFFFFF"/>
                </a:solidFill>
                <a:latin typeface="Times" panose="02020603050405020304" pitchFamily="18" charset="0"/>
              </a:rPr>
              <a:t> We know what their ships looked like because many vikings were buried with their goods that sometimes included their boats.</a:t>
            </a:r>
          </a:p>
          <a:p>
            <a:pPr>
              <a:spcBef>
                <a:spcPct val="50000"/>
              </a:spcBef>
              <a:buFontTx/>
              <a:buChar char="•"/>
            </a:pPr>
            <a:r>
              <a:rPr lang="en-US" altLang="en-US" sz="1600" b="1">
                <a:solidFill>
                  <a:srgbClr val="FFFFFF"/>
                </a:solidFill>
                <a:latin typeface="Times" panose="02020603050405020304" pitchFamily="18" charset="0"/>
              </a:rPr>
              <a:t> They had swift wooden long ships, equipped with sails and oars.</a:t>
            </a:r>
          </a:p>
          <a:p>
            <a:pPr>
              <a:spcBef>
                <a:spcPct val="50000"/>
              </a:spcBef>
              <a:buFontTx/>
              <a:buChar char="•"/>
            </a:pPr>
            <a:r>
              <a:rPr lang="en-US" altLang="en-US" sz="1600" b="1">
                <a:solidFill>
                  <a:srgbClr val="FFFFFF"/>
                </a:solidFill>
                <a:latin typeface="Times" panose="02020603050405020304" pitchFamily="18" charset="0"/>
              </a:rPr>
              <a:t> Shallow drought of these ships meant they were able to reach far inland by river or stream to strike and move before local forces could assemble.</a:t>
            </a:r>
          </a:p>
          <a:p>
            <a:pPr>
              <a:spcBef>
                <a:spcPct val="50000"/>
              </a:spcBef>
              <a:buFontTx/>
              <a:buChar char="•"/>
            </a:pPr>
            <a:r>
              <a:rPr lang="en-US" altLang="en-US" sz="1600" b="1">
                <a:solidFill>
                  <a:srgbClr val="FFFFFF"/>
                </a:solidFill>
                <a:latin typeface="Times" panose="02020603050405020304" pitchFamily="18" charset="0"/>
              </a:rPr>
              <a:t> Ships had overlapping planks, and measured between 17.5m and 36m in length. They were steered by a single oar mounted on the starboard side.</a:t>
            </a:r>
          </a:p>
          <a:p>
            <a:pPr>
              <a:spcBef>
                <a:spcPct val="50000"/>
              </a:spcBef>
              <a:buFontTx/>
              <a:buChar char="•"/>
            </a:pPr>
            <a:r>
              <a:rPr lang="en-US" altLang="en-US" sz="1600" b="1">
                <a:solidFill>
                  <a:srgbClr val="FFFFFF"/>
                </a:solidFill>
                <a:latin typeface="Times" panose="02020603050405020304" pitchFamily="18" charset="0"/>
              </a:rPr>
              <a:t> Reached an average speed of 10 to 11 knots</a:t>
            </a:r>
          </a:p>
          <a:p>
            <a:pPr>
              <a:spcBef>
                <a:spcPct val="50000"/>
              </a:spcBef>
              <a:buFontTx/>
              <a:buChar char="•"/>
            </a:pPr>
            <a:r>
              <a:rPr lang="en-US" altLang="en-US" sz="1600" b="1">
                <a:solidFill>
                  <a:srgbClr val="FFFFFF"/>
                </a:solidFill>
                <a:latin typeface="Times" panose="02020603050405020304" pitchFamily="18" charset="0"/>
              </a:rPr>
              <a:t>Crews of 25 to 60 men would be common, but larger ships could carry over a hundred people.</a:t>
            </a:r>
          </a:p>
          <a:p>
            <a:pPr>
              <a:spcBef>
                <a:spcPct val="50000"/>
              </a:spcBef>
              <a:buFontTx/>
              <a:buChar char="•"/>
            </a:pPr>
            <a:r>
              <a:rPr lang="en-US" altLang="en-US" sz="1600" b="1">
                <a:solidFill>
                  <a:srgbClr val="FFFFFF"/>
                </a:solidFill>
                <a:latin typeface="Times" panose="02020603050405020304" pitchFamily="18" charset="0"/>
              </a:rPr>
              <a:t> Sea battles were rare. They fought close to shore.  Ships were roped together in lines to face an enemy fleet.</a:t>
            </a:r>
            <a:endParaRPr lang="en-US" altLang="en-US" sz="1400" b="1">
              <a:solidFill>
                <a:srgbClr val="FFFFFF"/>
              </a:solidFill>
              <a:latin typeface="Times" panose="02020603050405020304" pitchFamily="18" charset="0"/>
            </a:endParaRPr>
          </a:p>
        </p:txBody>
      </p:sp>
      <p:pic>
        <p:nvPicPr>
          <p:cNvPr id="614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990600"/>
            <a:ext cx="1947863" cy="2590800"/>
          </a:xfrm>
          <a:prstGeom prst="rect">
            <a:avLst/>
          </a:prstGeom>
          <a:noFill/>
          <a:extLst>
            <a:ext uri="{909E8E84-426E-40DD-AFC4-6F175D3DCCD1}">
              <a14:hiddenFill xmlns:a14="http://schemas.microsoft.com/office/drawing/2010/main">
                <a:solidFill>
                  <a:srgbClr val="FFFFFF"/>
                </a:solidFill>
              </a14:hiddenFill>
            </a:ext>
          </a:extLst>
        </p:spPr>
      </p:pic>
      <p:sp>
        <p:nvSpPr>
          <p:cNvPr id="61445" name="Text Box 5"/>
          <p:cNvSpPr txBox="1">
            <a:spLocks noChangeArrowheads="1"/>
          </p:cNvSpPr>
          <p:nvPr/>
        </p:nvSpPr>
        <p:spPr bwMode="auto">
          <a:xfrm>
            <a:off x="6400800" y="3657600"/>
            <a:ext cx="1905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folHlink"/>
                </a:solidFill>
                <a:latin typeface="Times" panose="02020603050405020304" pitchFamily="18" charset="0"/>
              </a:rPr>
              <a:t>Figureheads would be raised at stem and stern as a sign of war.</a:t>
            </a:r>
            <a:endParaRPr lang="en-US" altLang="en-US" sz="1400">
              <a:latin typeface="Times" panose="02020603050405020304" pitchFamily="18" charset="0"/>
            </a:endParaRPr>
          </a:p>
        </p:txBody>
      </p:sp>
      <p:pic>
        <p:nvPicPr>
          <p:cNvPr id="6144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4419600"/>
            <a:ext cx="2041525" cy="2057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E255B882-D03C-4A24-9BBB-607F9ACEAFE0}" type="slidenum">
              <a:rPr lang="en-US" altLang="en-US"/>
              <a:pPr/>
              <a:t>6</a:t>
            </a:fld>
            <a:endParaRPr lang="en-US" altLang="en-US"/>
          </a:p>
        </p:txBody>
      </p:sp>
      <p:pic>
        <p:nvPicPr>
          <p:cNvPr id="634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4857750" cy="5943600"/>
          </a:xfrm>
          <a:prstGeom prst="rect">
            <a:avLst/>
          </a:prstGeom>
          <a:noFill/>
          <a:extLst>
            <a:ext uri="{909E8E84-426E-40DD-AFC4-6F175D3DCCD1}">
              <a14:hiddenFill xmlns:a14="http://schemas.microsoft.com/office/drawing/2010/main">
                <a:solidFill>
                  <a:srgbClr val="FFFFFF"/>
                </a:solidFill>
              </a14:hiddenFill>
            </a:ext>
          </a:extLst>
        </p:spPr>
      </p:pic>
      <p:pic>
        <p:nvPicPr>
          <p:cNvPr id="634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429000"/>
            <a:ext cx="4038600" cy="3027363"/>
          </a:xfrm>
          <a:prstGeom prst="rect">
            <a:avLst/>
          </a:prstGeom>
          <a:noFill/>
          <a:extLst>
            <a:ext uri="{909E8E84-426E-40DD-AFC4-6F175D3DCCD1}">
              <a14:hiddenFill xmlns:a14="http://schemas.microsoft.com/office/drawing/2010/main">
                <a:solidFill>
                  <a:srgbClr val="FFFFFF"/>
                </a:solidFill>
              </a14:hiddenFill>
            </a:ext>
          </a:extLst>
        </p:spPr>
      </p:pic>
      <p:pic>
        <p:nvPicPr>
          <p:cNvPr id="6349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3000" y="152400"/>
            <a:ext cx="4038600" cy="3154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5400000" scaled="1"/>
        </a:gradFill>
        <a:effectLst/>
      </p:bgPr>
    </p:bg>
    <p:spTree>
      <p:nvGrpSpPr>
        <p:cNvPr id="1" name=""/>
        <p:cNvGrpSpPr/>
        <p:nvPr/>
      </p:nvGrpSpPr>
      <p:grpSpPr>
        <a:xfrm>
          <a:off x="0" y="0"/>
          <a:ext cx="0" cy="0"/>
          <a:chOff x="0" y="0"/>
          <a:chExt cx="0" cy="0"/>
        </a:xfrm>
      </p:grpSpPr>
      <p:sp>
        <p:nvSpPr>
          <p:cNvPr id="6" name="Slide Number Placeholder 3"/>
          <p:cNvSpPr>
            <a:spLocks noGrp="1"/>
          </p:cNvSpPr>
          <p:nvPr>
            <p:ph type="sldNum" sz="quarter" idx="12"/>
          </p:nvPr>
        </p:nvSpPr>
        <p:spPr/>
        <p:txBody>
          <a:bodyPr/>
          <a:lstStyle/>
          <a:p>
            <a:fld id="{FC674EC6-8FCB-4BD4-8991-A975380A707B}" type="slidenum">
              <a:rPr lang="en-US" altLang="en-US"/>
              <a:pPr/>
              <a:t>7</a:t>
            </a:fld>
            <a:endParaRPr lang="en-US" altLang="en-US"/>
          </a:p>
        </p:txBody>
      </p:sp>
      <p:pic>
        <p:nvPicPr>
          <p:cNvPr id="32773" name="Picture 5" descr="EU_location_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44488"/>
            <a:ext cx="8077200" cy="6054725"/>
          </a:xfrm>
          <a:prstGeom prst="rect">
            <a:avLst/>
          </a:prstGeom>
          <a:noFill/>
          <a:extLst>
            <a:ext uri="{909E8E84-426E-40DD-AFC4-6F175D3DCCD1}">
              <a14:hiddenFill xmlns:a14="http://schemas.microsoft.com/office/drawing/2010/main">
                <a:solidFill>
                  <a:srgbClr val="FFFFFF"/>
                </a:solidFill>
              </a14:hiddenFill>
            </a:ext>
          </a:extLst>
        </p:spPr>
      </p:pic>
      <p:sp>
        <p:nvSpPr>
          <p:cNvPr id="32774" name="Text Box 6"/>
          <p:cNvSpPr txBox="1">
            <a:spLocks noChangeArrowheads="1"/>
          </p:cNvSpPr>
          <p:nvPr/>
        </p:nvSpPr>
        <p:spPr bwMode="auto">
          <a:xfrm>
            <a:off x="762000" y="2286000"/>
            <a:ext cx="2667000" cy="1104900"/>
          </a:xfrm>
          <a:prstGeom prst="rect">
            <a:avLst/>
          </a:prstGeom>
          <a:solidFill>
            <a:srgbClr val="FFFFFF"/>
          </a:solidFill>
          <a:ln w="9525">
            <a:solidFill>
              <a:srgbClr val="000000"/>
            </a:solidFill>
            <a:miter lim="800000"/>
            <a:headEnd/>
            <a:tailEnd/>
          </a:ln>
        </p:spPr>
        <p:txBody>
          <a:bodyPr/>
          <a:lstStyle/>
          <a:p>
            <a:r>
              <a:rPr lang="en-US" altLang="en-US" sz="2000">
                <a:solidFill>
                  <a:srgbClr val="CC0000"/>
                </a:solidFill>
              </a:rPr>
              <a:t>Viking Jutland</a:t>
            </a:r>
            <a:r>
              <a:rPr lang="en-US" altLang="en-US" sz="2000">
                <a:solidFill>
                  <a:srgbClr val="000000"/>
                </a:solidFill>
              </a:rPr>
              <a:t> (shown in orange) was used mostly for farming</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2773"/>
                                        </p:tgtEl>
                                        <p:attrNameLst>
                                          <p:attrName>style.visibility</p:attrName>
                                        </p:attrNameLst>
                                      </p:cBhvr>
                                      <p:to>
                                        <p:strVal val="visible"/>
                                      </p:to>
                                    </p:set>
                                    <p:anim calcmode="lin" valueType="num">
                                      <p:cBhvr>
                                        <p:cTn id="7" dur="500" fill="hold"/>
                                        <p:tgtEl>
                                          <p:spTgt spid="32773"/>
                                        </p:tgtEl>
                                        <p:attrNameLst>
                                          <p:attrName>ppt_w</p:attrName>
                                        </p:attrNameLst>
                                      </p:cBhvr>
                                      <p:tavLst>
                                        <p:tav tm="0">
                                          <p:val>
                                            <p:fltVal val="0"/>
                                          </p:val>
                                        </p:tav>
                                        <p:tav tm="100000">
                                          <p:val>
                                            <p:strVal val="#ppt_w"/>
                                          </p:val>
                                        </p:tav>
                                      </p:tavLst>
                                    </p:anim>
                                    <p:anim calcmode="lin" valueType="num">
                                      <p:cBhvr>
                                        <p:cTn id="8" dur="500" fill="hold"/>
                                        <p:tgtEl>
                                          <p:spTgt spid="32773"/>
                                        </p:tgtEl>
                                        <p:attrNameLst>
                                          <p:attrName>ppt_h</p:attrName>
                                        </p:attrNameLst>
                                      </p:cBhvr>
                                      <p:tavLst>
                                        <p:tav tm="0">
                                          <p:val>
                                            <p:fltVal val="0"/>
                                          </p:val>
                                        </p:tav>
                                        <p:tav tm="100000">
                                          <p:val>
                                            <p:strVal val="#ppt_h"/>
                                          </p:val>
                                        </p:tav>
                                      </p:tavLst>
                                    </p:anim>
                                    <p:anim calcmode="lin" valueType="num">
                                      <p:cBhvr>
                                        <p:cTn id="9" dur="500" fill="hold"/>
                                        <p:tgtEl>
                                          <p:spTgt spid="32773"/>
                                        </p:tgtEl>
                                        <p:attrNameLst>
                                          <p:attrName>style.rotation</p:attrName>
                                        </p:attrNameLst>
                                      </p:cBhvr>
                                      <p:tavLst>
                                        <p:tav tm="0">
                                          <p:val>
                                            <p:fltVal val="360"/>
                                          </p:val>
                                        </p:tav>
                                        <p:tav tm="100000">
                                          <p:val>
                                            <p:fltVal val="0"/>
                                          </p:val>
                                        </p:tav>
                                      </p:tavLst>
                                    </p:anim>
                                    <p:animEffect transition="in" filter="fade">
                                      <p:cBhvr>
                                        <p:cTn id="10" dur="500"/>
                                        <p:tgtEl>
                                          <p:spTgt spid="3277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2774"/>
                                        </p:tgtEl>
                                        <p:attrNameLst>
                                          <p:attrName>style.visibility</p:attrName>
                                        </p:attrNameLst>
                                      </p:cBhvr>
                                      <p:to>
                                        <p:strVal val="visible"/>
                                      </p:to>
                                    </p:set>
                                    <p:anim from="(-#ppt_w/2)" to="(#ppt_x)" calcmode="lin" valueType="num">
                                      <p:cBhvr>
                                        <p:cTn id="15" dur="600" fill="hold">
                                          <p:stCondLst>
                                            <p:cond delay="0"/>
                                          </p:stCondLst>
                                        </p:cTn>
                                        <p:tgtEl>
                                          <p:spTgt spid="32774"/>
                                        </p:tgtEl>
                                        <p:attrNameLst>
                                          <p:attrName>ppt_x</p:attrName>
                                        </p:attrNameLst>
                                      </p:cBhvr>
                                    </p:anim>
                                    <p:anim from="0" to="-1.0" calcmode="lin" valueType="num">
                                      <p:cBhvr>
                                        <p:cTn id="16" dur="200" decel="50000" autoRev="1" fill="hold">
                                          <p:stCondLst>
                                            <p:cond delay="600"/>
                                          </p:stCondLst>
                                        </p:cTn>
                                        <p:tgtEl>
                                          <p:spTgt spid="32774"/>
                                        </p:tgtEl>
                                        <p:attrNameLst>
                                          <p:attrName>xshear</p:attrName>
                                        </p:attrNameLst>
                                      </p:cBhvr>
                                    </p:anim>
                                    <p:animScale>
                                      <p:cBhvr>
                                        <p:cTn id="17" dur="200" decel="100000" autoRev="1" fill="hold">
                                          <p:stCondLst>
                                            <p:cond delay="600"/>
                                          </p:stCondLst>
                                        </p:cTn>
                                        <p:tgtEl>
                                          <p:spTgt spid="32774"/>
                                        </p:tgtEl>
                                      </p:cBhvr>
                                      <p:from x="100000" y="100000"/>
                                      <p:to x="80000" y="100000"/>
                                    </p:animScale>
                                    <p:anim by="(#ppt_h/3+#ppt_w*0.1)" calcmode="lin" valueType="num">
                                      <p:cBhvr additive="sum">
                                        <p:cTn id="18" dur="200" decel="100000" autoRev="1" fill="hold">
                                          <p:stCondLst>
                                            <p:cond delay="600"/>
                                          </p:stCondLst>
                                        </p:cTn>
                                        <p:tgtEl>
                                          <p:spTgt spid="3277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557" name="Picture 5" descr="Vikings-Voyages"/>
          <p:cNvPicPr>
            <a:picLocks noChangeAspect="1" noChangeArrowheads="1"/>
          </p:cNvPicPr>
          <p:nvPr/>
        </p:nvPicPr>
        <p:blipFill rotWithShape="1">
          <a:blip r:embed="rId2">
            <a:extLst>
              <a:ext uri="{28A0092B-C50C-407E-A947-70E740481C1C}">
                <a14:useLocalDpi xmlns:a14="http://schemas.microsoft.com/office/drawing/2010/main" val="0"/>
              </a:ext>
            </a:extLst>
          </a:blip>
          <a:srcRect l="-1724" t="-5463" r="1724" b="11765"/>
          <a:stretch/>
        </p:blipFill>
        <p:spPr bwMode="auto">
          <a:xfrm>
            <a:off x="0" y="812800"/>
            <a:ext cx="8839200" cy="5664200"/>
          </a:xfrm>
          <a:prstGeom prst="rect">
            <a:avLst/>
          </a:prstGeom>
          <a:noFill/>
          <a:extLst>
            <a:ext uri="{909E8E84-426E-40DD-AFC4-6F175D3DCCD1}">
              <a14:hiddenFill xmlns:a14="http://schemas.microsoft.com/office/drawing/2010/main">
                <a:solidFill>
                  <a:srgbClr val="FFFFFF"/>
                </a:solidFill>
              </a14:hiddenFill>
            </a:ext>
          </a:extLst>
        </p:spPr>
      </p:pic>
      <p:sp>
        <p:nvSpPr>
          <p:cNvPr id="23558" name="Rectangle 6"/>
          <p:cNvSpPr>
            <a:spLocks noGrp="1" noRot="1" noChangeArrowheads="1"/>
          </p:cNvSpPr>
          <p:nvPr>
            <p:ph type="title"/>
          </p:nvPr>
        </p:nvSpPr>
        <p:spPr/>
        <p:txBody>
          <a:bodyPr/>
          <a:lstStyle/>
          <a:p>
            <a:r>
              <a:rPr lang="en-US" altLang="en-US"/>
              <a:t>Viking Voyages and Territories</a:t>
            </a:r>
          </a:p>
        </p:txBody>
      </p:sp>
    </p:spTree>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A4448625-295F-4223-AAB1-51277E957CCA}" type="slidenum">
              <a:rPr lang="en-US" altLang="en-US"/>
              <a:pPr/>
              <a:t>9</a:t>
            </a:fld>
            <a:endParaRPr lang="en-US" altLang="en-US"/>
          </a:p>
        </p:txBody>
      </p:sp>
      <p:pic>
        <p:nvPicPr>
          <p:cNvPr id="58370" name="Picture 2"/>
          <p:cNvPicPr>
            <a:picLocks noChangeAspect="1" noChangeArrowheads="1"/>
          </p:cNvPicPr>
          <p:nvPr/>
        </p:nvPicPr>
        <p:blipFill>
          <a:blip r:embed="rId2">
            <a:lum brigh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Rectangle 3"/>
          <p:cNvSpPr>
            <a:spLocks noGrp="1" noRot="1" noChangeArrowheads="1"/>
          </p:cNvSpPr>
          <p:nvPr>
            <p:ph type="title"/>
          </p:nvPr>
        </p:nvSpPr>
        <p:spPr>
          <a:xfrm>
            <a:off x="685800" y="0"/>
            <a:ext cx="7772400" cy="685800"/>
          </a:xfrm>
        </p:spPr>
        <p:txBody>
          <a:bodyPr/>
          <a:lstStyle/>
          <a:p>
            <a:r>
              <a:rPr lang="en-US" altLang="en-US" sz="4000" b="1">
                <a:solidFill>
                  <a:srgbClr val="000000"/>
                </a:solidFill>
                <a:effectLst>
                  <a:outerShdw blurRad="38100" dist="38100" dir="2700000" algn="tl">
                    <a:srgbClr val="FFFFFF"/>
                  </a:outerShdw>
                </a:effectLst>
                <a:latin typeface="Papyrus" panose="03070502060502030205" pitchFamily="66" charset="0"/>
              </a:rPr>
              <a:t>The Sagas</a:t>
            </a:r>
          </a:p>
        </p:txBody>
      </p:sp>
      <p:sp>
        <p:nvSpPr>
          <p:cNvPr id="58372" name="Text Box 4"/>
          <p:cNvSpPr txBox="1">
            <a:spLocks noChangeArrowheads="1"/>
          </p:cNvSpPr>
          <p:nvPr/>
        </p:nvSpPr>
        <p:spPr bwMode="auto">
          <a:xfrm>
            <a:off x="609600" y="762000"/>
            <a:ext cx="7924800" cy="671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altLang="en-US" sz="2400" b="1">
                <a:solidFill>
                  <a:srgbClr val="000000"/>
                </a:solidFill>
                <a:latin typeface="Times" panose="02020603050405020304" pitchFamily="18" charset="0"/>
              </a:rPr>
              <a:t>“Saga” is a Norse word meaning tales. These writings provide almost all of the knowledge we have of the Vikings.</a:t>
            </a:r>
          </a:p>
          <a:p>
            <a:pPr>
              <a:spcBef>
                <a:spcPct val="50000"/>
              </a:spcBef>
              <a:buFontTx/>
              <a:buChar char="•"/>
            </a:pPr>
            <a:r>
              <a:rPr lang="en-US" altLang="en-US" sz="2400" b="1">
                <a:solidFill>
                  <a:srgbClr val="000000"/>
                </a:solidFill>
                <a:latin typeface="Times" panose="02020603050405020304" pitchFamily="18" charset="0"/>
              </a:rPr>
              <a:t>There are about forty sagas that include descriptions of historical events in Iceland and voyages across the North Atlantic from Norway, Greenland and Vinland (Newfoundland). The sagas also have records of family history such as Erik the Red who founded Greenland, and his son Leif Erickson who discovered North America.</a:t>
            </a:r>
          </a:p>
          <a:p>
            <a:pPr>
              <a:spcBef>
                <a:spcPct val="50000"/>
              </a:spcBef>
              <a:buFontTx/>
              <a:buChar char="•"/>
            </a:pPr>
            <a:r>
              <a:rPr lang="en-US" altLang="en-US" sz="2400" b="1">
                <a:solidFill>
                  <a:srgbClr val="000000"/>
                </a:solidFill>
                <a:latin typeface="Times" panose="02020603050405020304" pitchFamily="18" charset="0"/>
              </a:rPr>
              <a:t>The Sagas were compiled in the 13th and 14th century, and later based on stories that originated as early as 400 and 500 years before that.</a:t>
            </a:r>
          </a:p>
          <a:p>
            <a:pPr>
              <a:spcBef>
                <a:spcPct val="50000"/>
              </a:spcBef>
              <a:buFontTx/>
              <a:buChar char="•"/>
            </a:pPr>
            <a:r>
              <a:rPr lang="en-US" altLang="en-US" sz="2400" b="1">
                <a:solidFill>
                  <a:srgbClr val="000000"/>
                </a:solidFill>
                <a:latin typeface="Times" panose="02020603050405020304" pitchFamily="18" charset="0"/>
              </a:rPr>
              <a:t>Archaeology is providing that a lot of these stories have a good basis of fact; in fact the Icelandic sagas were used to help find what might be the site of Vinland.</a:t>
            </a:r>
          </a:p>
          <a:p>
            <a:pPr>
              <a:spcBef>
                <a:spcPct val="50000"/>
              </a:spcBef>
            </a:pPr>
            <a:endParaRPr lang="en-US" altLang="en-US" sz="2400" b="1">
              <a:solidFill>
                <a:srgbClr val="000000"/>
              </a:solidFill>
              <a:latin typeface="Times" panose="02020603050405020304" pitchFamily="18" charset="0"/>
            </a:endParaRPr>
          </a:p>
          <a:p>
            <a:pPr>
              <a:spcBef>
                <a:spcPct val="50000"/>
              </a:spcBef>
            </a:pPr>
            <a:endParaRPr lang="en-US" altLang="en-US" b="1">
              <a:solidFill>
                <a:srgbClr val="FFFFFF"/>
              </a:solidFill>
              <a:latin typeface="Times" panose="02020603050405020304" pitchFamily="18" charset="0"/>
            </a:endParaRPr>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3101</TotalTime>
  <Words>706</Words>
  <Application>Microsoft Office PowerPoint</Application>
  <PresentationFormat>On-screen Show (4:3)</PresentationFormat>
  <Paragraphs>43</Paragraphs>
  <Slides>10</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Papyrus</vt:lpstr>
      <vt:lpstr>Tahoma</vt:lpstr>
      <vt:lpstr>Times</vt:lpstr>
      <vt:lpstr>Wingdings</vt:lpstr>
      <vt:lpstr>Compass</vt:lpstr>
      <vt:lpstr>PowerPoint Presentation</vt:lpstr>
      <vt:lpstr>Who Were the Vikings?</vt:lpstr>
      <vt:lpstr>What were their goals?</vt:lpstr>
      <vt:lpstr>PowerPoint Presentation</vt:lpstr>
      <vt:lpstr>Ships and Navigation</vt:lpstr>
      <vt:lpstr>PowerPoint Presentation</vt:lpstr>
      <vt:lpstr>PowerPoint Presentation</vt:lpstr>
      <vt:lpstr>Viking Voyages and Territories</vt:lpstr>
      <vt:lpstr>The Sagas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The Vikings  800A.D.—1035 A.D.</dc:title>
  <dc:creator>8th Grade Social Studies</dc:creator>
  <cp:lastModifiedBy>Windows User</cp:lastModifiedBy>
  <cp:revision>299</cp:revision>
  <dcterms:created xsi:type="dcterms:W3CDTF">2008-05-27T17:23:04Z</dcterms:created>
  <dcterms:modified xsi:type="dcterms:W3CDTF">2018-09-06T13:45:07Z</dcterms:modified>
</cp:coreProperties>
</file>